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6" r:id="rId13"/>
    <p:sldId id="270" r:id="rId14"/>
    <p:sldId id="271" r:id="rId15"/>
    <p:sldId id="268" r:id="rId16"/>
    <p:sldId id="284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E654-5FDD-4CFB-BD84-48589E260007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C4460-F3F6-4186-942C-7294691DB1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9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C4460-F3F6-4186-942C-7294691DB125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54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E3B59-D33C-4EE8-ABAC-405EF6D2D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808B8-9265-4B3A-869B-2DC1FABAF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B0D3-7572-4288-B039-CC16502E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7FAC3-2331-4993-968B-B100BAFB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4BFD-7D77-469F-AFE2-7CBB94FA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85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A016-175A-4F35-A22F-D1F0027F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788EE-43DA-48AE-A0B1-15E0B1020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7EE4F-7B99-4E3D-A1F8-84762B98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9EE1-19D1-4BA3-AE65-3EACF6AB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CF2E-9BAD-4EEB-B603-7F9506A1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35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7E439-5333-4E98-9B4E-C70A4C85D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0D290-0E9D-4FF6-9A8A-8A009239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363AF-5A6E-413F-87A4-1A095813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5A60-F010-4158-ADCA-5C6395B15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5BA1-EF6F-4A76-A4D1-44B41933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426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F273-FF00-46D7-B391-43F640BE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7344-5508-428B-9536-4ADA04220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D424B-FAAB-4035-8A94-ABFA48BC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93347-8905-4D02-999A-2BA99C8C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E28C-880A-42E0-9F0D-9468E537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26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AED4-5E57-4883-B3E4-547DD355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35AB1-D086-44DD-8DC5-C9BCE101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5ED5-EE36-45B3-A0B7-0EA2D566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BFD60-D609-4339-A405-2838C7CE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B62D0-5974-46AA-96CA-0BF479B4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88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954B-3134-4C6B-8927-796B8A431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8C85-2E6C-435A-9923-C0696B7F5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8767B-8972-4FC5-AEBD-FCFE6D49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BD36E-3DCC-4437-82AD-55CCAD90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4A96-6EB2-4E44-AE71-14DAB385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58387-2CA9-4FD7-BA2E-B6E3FFCC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8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70E0-F7D3-45FA-8F2A-F8995E13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8F7FE-782D-4D4A-986D-10265452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FF782-D5A5-41B8-BD90-45013708C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7FC66-58D0-45B1-9B26-41827195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74A8C-092C-4FD1-8503-A6141EB80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4077D-109A-4048-B2AC-BD24F7DF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75DDD-5ACA-4783-80FB-8F5A8C25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85D3C-93B1-40D8-9519-05FDD195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65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67B7-6710-40E2-ABCC-18F6D54A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BB00B-3F93-4EC2-9273-554470DB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13C17-3C59-4550-9E84-947920E5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FB9C0-BB81-4E7E-B6F1-46485E8E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351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666E5-0D37-4213-8D7E-3A6A48B5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EE8D4-C048-47CE-B0D5-F98E99E7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0A732-F18B-4D62-AA9B-B9048430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6293-8D1F-49BD-AC3D-22006F11F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B184-56BA-4BA5-AD74-3974F15D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B0FFA-1FB5-425B-902C-22414CD24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EC0FF-6F1F-4551-9FE0-8D4CB505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3AE47-5DBA-4B4F-88E8-9648F648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737BE-4EFA-4561-9890-686782E6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58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4A30-672C-4771-94A6-81AFE410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98D51-7FBD-40A5-BF21-A9EDE311C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4191E-D517-4B63-84FD-A30C083AC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2113-E042-4BB2-8EAA-F2FF1A00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BCC9A-4372-4F6B-ADCE-C0BD3607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676A0-4650-4A0C-A173-2B7585A1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141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BE19A-DA08-478E-9787-CB59A3E6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1FAC1-3F5F-4DF0-BCE6-C5773C18B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C45FF-14CE-4DBD-B83A-C09EAF81F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F8071-AD68-4BC5-A651-24625CAB472A}" type="datetimeFigureOut">
              <a:rPr lang="en-IN" smtClean="0"/>
              <a:t>14-05-2020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27F8-55F8-425F-ADDB-D8FD6A88E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6E64-F90E-40DD-A44B-6D397414D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4023-B9FE-4561-9E14-AC726ACA42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4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2EB5-EC15-422E-9ABD-C6CAD8233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7054"/>
          </a:xfrm>
        </p:spPr>
        <p:txBody>
          <a:bodyPr>
            <a:normAutofit/>
          </a:bodyPr>
          <a:lstStyle/>
          <a:p>
            <a:r>
              <a:rPr lang="en-IN" sz="4400" dirty="0"/>
              <a:t>GASTRIC DILATATION IN CANINES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5CC87-506E-4BF7-939C-10CA3764B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83402"/>
            <a:ext cx="9144000" cy="2674398"/>
          </a:xfrm>
        </p:spPr>
        <p:txBody>
          <a:bodyPr/>
          <a:lstStyle/>
          <a:p>
            <a:r>
              <a:rPr lang="en-IN" dirty="0"/>
              <a:t>                                                 </a:t>
            </a:r>
            <a:r>
              <a:rPr lang="en-IN" sz="1600" dirty="0"/>
              <a:t>Dr Mithilesh Kumar</a:t>
            </a:r>
          </a:p>
          <a:p>
            <a:r>
              <a:rPr lang="en-IN" sz="1600" dirty="0"/>
              <a:t>                                                                                 Assistant Professor cum Jr. Scientist</a:t>
            </a:r>
          </a:p>
          <a:p>
            <a:r>
              <a:rPr lang="en-IN" sz="1600" dirty="0"/>
              <a:t>                                                                                  Veterinary Surgery and Radiology</a:t>
            </a:r>
          </a:p>
          <a:p>
            <a:r>
              <a:rPr lang="en-IN" sz="1600" dirty="0"/>
              <a:t>                                                                              Bihar Veterinary College,</a:t>
            </a:r>
          </a:p>
          <a:p>
            <a:r>
              <a:rPr lang="en-IN" sz="1600" dirty="0"/>
              <a:t>                                                                Patna-14.</a:t>
            </a:r>
          </a:p>
        </p:txBody>
      </p:sp>
    </p:spTree>
    <p:extLst>
      <p:ext uri="{BB962C8B-B14F-4D97-AF65-F5344CB8AC3E}">
        <p14:creationId xmlns:p14="http://schemas.microsoft.com/office/powerpoint/2010/main" val="57950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D99B-C522-4516-8522-E9649A3A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7005"/>
          </a:xfrm>
        </p:spPr>
        <p:txBody>
          <a:bodyPr/>
          <a:lstStyle/>
          <a:p>
            <a:r>
              <a:rPr lang="en-IN" dirty="0"/>
              <a:t>Excess salivation</a:t>
            </a:r>
          </a:p>
          <a:p>
            <a:r>
              <a:rPr lang="en-IN" dirty="0"/>
              <a:t>Depression</a:t>
            </a:r>
          </a:p>
          <a:p>
            <a:r>
              <a:rPr lang="en-IN" dirty="0"/>
              <a:t>Lethargy</a:t>
            </a:r>
          </a:p>
          <a:p>
            <a:r>
              <a:rPr lang="en-IN" dirty="0"/>
              <a:t>LATER SYMPTOM INCLUDE</a:t>
            </a:r>
          </a:p>
          <a:p>
            <a:r>
              <a:rPr lang="en-IN" dirty="0"/>
              <a:t>Cool extremities </a:t>
            </a:r>
          </a:p>
          <a:p>
            <a:r>
              <a:rPr lang="en-IN" dirty="0"/>
              <a:t>Pale mucus membrane and a prolonged CRT</a:t>
            </a:r>
          </a:p>
          <a:p>
            <a:r>
              <a:rPr lang="en-IN" dirty="0"/>
              <a:t>Arrythmias</a:t>
            </a:r>
          </a:p>
          <a:p>
            <a:r>
              <a:rPr lang="en-IN" dirty="0"/>
              <a:t>Low blood pressure</a:t>
            </a:r>
          </a:p>
          <a:p>
            <a:r>
              <a:rPr lang="en-IN" dirty="0"/>
              <a:t>Death </a:t>
            </a:r>
          </a:p>
        </p:txBody>
      </p:sp>
    </p:spTree>
    <p:extLst>
      <p:ext uri="{BB962C8B-B14F-4D97-AF65-F5344CB8AC3E}">
        <p14:creationId xmlns:p14="http://schemas.microsoft.com/office/powerpoint/2010/main" val="10479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B79BE-1E27-462A-86C4-05EA06B97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DIAGNOSIS </a:t>
            </a:r>
          </a:p>
          <a:p>
            <a:r>
              <a:rPr lang="en-IN" dirty="0"/>
              <a:t>Clinical symptoms</a:t>
            </a:r>
          </a:p>
          <a:p>
            <a:r>
              <a:rPr lang="en-IN" dirty="0"/>
              <a:t>Dog’s medical history</a:t>
            </a:r>
          </a:p>
          <a:p>
            <a:r>
              <a:rPr lang="en-IN" dirty="0"/>
              <a:t>GDV is diagnosed with abdominal radiographs showing a distended stomach that has a shelf or “c” shaped.</a:t>
            </a:r>
          </a:p>
        </p:txBody>
      </p:sp>
    </p:spTree>
    <p:extLst>
      <p:ext uri="{BB962C8B-B14F-4D97-AF65-F5344CB8AC3E}">
        <p14:creationId xmlns:p14="http://schemas.microsoft.com/office/powerpoint/2010/main" val="352611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10EA705-D578-46E9-AAFD-D072B98EF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39" y="363984"/>
            <a:ext cx="7581529" cy="6152226"/>
          </a:xfrm>
        </p:spPr>
      </p:pic>
    </p:spTree>
    <p:extLst>
      <p:ext uri="{BB962C8B-B14F-4D97-AF65-F5344CB8AC3E}">
        <p14:creationId xmlns:p14="http://schemas.microsoft.com/office/powerpoint/2010/main" val="71920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FE94A8-285D-4397-921E-D8A7E7245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81894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477281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2A559B-0C4C-4F18-87BD-28D8D38E5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5" y="417513"/>
            <a:ext cx="5759450" cy="5759450"/>
          </a:xfrm>
        </p:spPr>
      </p:pic>
    </p:spTree>
    <p:extLst>
      <p:ext uri="{BB962C8B-B14F-4D97-AF65-F5344CB8AC3E}">
        <p14:creationId xmlns:p14="http://schemas.microsoft.com/office/powerpoint/2010/main" val="134550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C3ECBF-1E48-438E-85A9-503144B2E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1" y="568325"/>
            <a:ext cx="6856217" cy="5608638"/>
          </a:xfrm>
        </p:spPr>
      </p:pic>
    </p:spTree>
    <p:extLst>
      <p:ext uri="{BB962C8B-B14F-4D97-AF65-F5344CB8AC3E}">
        <p14:creationId xmlns:p14="http://schemas.microsoft.com/office/powerpoint/2010/main" val="165772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B56C7-C89A-47D1-9256-158AADFA4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0469"/>
            <a:ext cx="7620000" cy="4314825"/>
          </a:xfrm>
        </p:spPr>
      </p:pic>
    </p:spTree>
    <p:extLst>
      <p:ext uri="{BB962C8B-B14F-4D97-AF65-F5344CB8AC3E}">
        <p14:creationId xmlns:p14="http://schemas.microsoft.com/office/powerpoint/2010/main" val="193684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6447-D515-440A-A7F1-1024A84E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1F6B0-C037-46AA-9C29-44718E046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466"/>
          </a:xfrm>
        </p:spPr>
        <p:txBody>
          <a:bodyPr/>
          <a:lstStyle/>
          <a:p>
            <a:r>
              <a:rPr lang="en-IN" dirty="0"/>
              <a:t>GDV is a medical emergency and treatment should begin as soon as possible.</a:t>
            </a:r>
          </a:p>
          <a:p>
            <a:r>
              <a:rPr lang="en-IN" dirty="0"/>
              <a:t>The sooner the dog is treated, the greater its chance of survival.</a:t>
            </a:r>
          </a:p>
          <a:p>
            <a:r>
              <a:rPr lang="en-IN" dirty="0"/>
              <a:t>Treatment is usually begun even before the test results (e.g., x-ray, an ECG, blood tests) are available. Treatment include the following </a:t>
            </a:r>
          </a:p>
        </p:txBody>
      </p:sp>
    </p:spTree>
    <p:extLst>
      <p:ext uri="{BB962C8B-B14F-4D97-AF65-F5344CB8AC3E}">
        <p14:creationId xmlns:p14="http://schemas.microsoft.com/office/powerpoint/2010/main" val="31940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9DDC-1527-433D-9DAA-C5AFAE5B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Intravenous antibiotics to protect against gastrointestinal infection that can lead to endotoxemia </a:t>
            </a:r>
          </a:p>
          <a:p>
            <a:r>
              <a:rPr lang="en-IN" dirty="0" err="1"/>
              <a:t>Eg</a:t>
            </a:r>
            <a:endParaRPr lang="en-IN" dirty="0"/>
          </a:p>
          <a:p>
            <a:r>
              <a:rPr lang="en-IN" dirty="0"/>
              <a:t>Cefazolin </a:t>
            </a:r>
            <a:r>
              <a:rPr lang="en-IN" dirty="0" err="1"/>
              <a:t>soduium</a:t>
            </a:r>
            <a:endParaRPr lang="en-IN" dirty="0"/>
          </a:p>
          <a:p>
            <a:r>
              <a:rPr lang="en-IN" dirty="0"/>
              <a:t>Cefoxitin sodium</a:t>
            </a:r>
          </a:p>
        </p:txBody>
      </p:sp>
    </p:spTree>
    <p:extLst>
      <p:ext uri="{BB962C8B-B14F-4D97-AF65-F5344CB8AC3E}">
        <p14:creationId xmlns:p14="http://schemas.microsoft.com/office/powerpoint/2010/main" val="238696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4DB3-1A3D-425F-98F2-494D25FB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Intravenous corticosteroids (to treat shock)</a:t>
            </a:r>
          </a:p>
          <a:p>
            <a:r>
              <a:rPr lang="en-IN" dirty="0"/>
              <a:t>Dexamethasone sodium phosphate dose-0.5 -1.o mg/kg</a:t>
            </a:r>
          </a:p>
          <a:p>
            <a:r>
              <a:rPr lang="en-IN" dirty="0"/>
              <a:t>Prednisolone sodium succinate dose 0.5 – 1mg/kg.</a:t>
            </a:r>
          </a:p>
        </p:txBody>
      </p:sp>
    </p:spTree>
    <p:extLst>
      <p:ext uri="{BB962C8B-B14F-4D97-AF65-F5344CB8AC3E}">
        <p14:creationId xmlns:p14="http://schemas.microsoft.com/office/powerpoint/2010/main" val="79569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0E1E-9EEF-4A26-9C22-EAEA258D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513"/>
            <a:ext cx="10515600" cy="37907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Gastric dilatation and Volvulus syndrome (GDV), known as bloat, occurs in dogs when the stomach dilates and twists into an abnormal position, causing non-productive retching, a bloated abdomen, and other symptoms.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GDV is a serious, life threatening condition that requires emergency treatment</a:t>
            </a:r>
          </a:p>
        </p:txBody>
      </p:sp>
    </p:spTree>
    <p:extLst>
      <p:ext uri="{BB962C8B-B14F-4D97-AF65-F5344CB8AC3E}">
        <p14:creationId xmlns:p14="http://schemas.microsoft.com/office/powerpoint/2010/main" val="161282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59BE-A47E-40AB-89EA-E978CEEBB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H2-receptor antagonists </a:t>
            </a:r>
          </a:p>
          <a:p>
            <a:r>
              <a:rPr lang="en-IN" dirty="0"/>
              <a:t>To prevent gastric ulceration, a potential postoperative complication</a:t>
            </a:r>
          </a:p>
          <a:p>
            <a:r>
              <a:rPr lang="en-IN" dirty="0" err="1"/>
              <a:t>Eg</a:t>
            </a:r>
            <a:r>
              <a:rPr lang="en-IN" dirty="0"/>
              <a:t> </a:t>
            </a:r>
          </a:p>
          <a:p>
            <a:r>
              <a:rPr lang="en-IN" dirty="0"/>
              <a:t>   Ranitidine</a:t>
            </a:r>
          </a:p>
          <a:p>
            <a:r>
              <a:rPr lang="en-IN" dirty="0"/>
              <a:t>   Cimetidine</a:t>
            </a:r>
          </a:p>
          <a:p>
            <a:r>
              <a:rPr lang="en-IN" dirty="0"/>
              <a:t>   Famotidine</a:t>
            </a:r>
          </a:p>
        </p:txBody>
      </p:sp>
    </p:spTree>
    <p:extLst>
      <p:ext uri="{BB962C8B-B14F-4D97-AF65-F5344CB8AC3E}">
        <p14:creationId xmlns:p14="http://schemas.microsoft.com/office/powerpoint/2010/main" val="185556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66F5-ECF6-47ED-8039-2A7BB65B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Medical decompression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D31EA-4207-4F8F-8A2B-7E607F26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 cases of simple dilatation, the dog is sedated and a tube is passed through its mouth and into its stomach to remove built –up gas and fluid. The procedure is known as medical decompression.</a:t>
            </a:r>
          </a:p>
          <a:p>
            <a:r>
              <a:rPr lang="en-IN" dirty="0"/>
              <a:t>After the build up is removed, warm water stomach lavage is performed to wash out accumulated food and gastric juices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42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835A-C029-498A-9784-8F21532D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289196"/>
          </a:xfrm>
        </p:spPr>
        <p:txBody>
          <a:bodyPr/>
          <a:lstStyle/>
          <a:p>
            <a:r>
              <a:rPr lang="en-IN" dirty="0"/>
              <a:t>Surgery </a:t>
            </a:r>
          </a:p>
          <a:p>
            <a:endParaRPr lang="en-IN" dirty="0"/>
          </a:p>
          <a:p>
            <a:r>
              <a:rPr lang="en-IN" dirty="0"/>
              <a:t>If the stomach is twisted, it may be impossible to pass a tube through the oesophagus and into the stomach, and dog will need surgery. Whether dogs with GDV require emergency surgery or not, prophylactic surgery is recommended to avoid recurrence </a:t>
            </a:r>
          </a:p>
          <a:p>
            <a:pPr marL="0" indent="0">
              <a:buNone/>
            </a:pPr>
            <a:r>
              <a:rPr lang="en-IN" dirty="0"/>
              <a:t>  Surgery involves the following   </a:t>
            </a:r>
          </a:p>
          <a:p>
            <a:r>
              <a:rPr lang="en-IN" dirty="0"/>
              <a:t>Decompressing the stomach by inserting a large needle or </a:t>
            </a:r>
            <a:r>
              <a:rPr lang="en-IN" dirty="0" err="1"/>
              <a:t>trochar</a:t>
            </a:r>
            <a:r>
              <a:rPr lang="en-IN" dirty="0"/>
              <a:t> into the stomach cavity</a:t>
            </a:r>
          </a:p>
          <a:p>
            <a:r>
              <a:rPr lang="en-IN" dirty="0"/>
              <a:t>Moving the stomach back to its normal location.</a:t>
            </a:r>
          </a:p>
        </p:txBody>
      </p:sp>
    </p:spTree>
    <p:extLst>
      <p:ext uri="{BB962C8B-B14F-4D97-AF65-F5344CB8AC3E}">
        <p14:creationId xmlns:p14="http://schemas.microsoft.com/office/powerpoint/2010/main" val="305564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6EB06-CBCD-46F7-9D98-952297064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3827"/>
          </a:xfrm>
        </p:spPr>
        <p:txBody>
          <a:bodyPr/>
          <a:lstStyle/>
          <a:p>
            <a:r>
              <a:rPr lang="en-IN" dirty="0"/>
              <a:t>Suturing the stomach to the body wall (usually part of the rib cage) so it cannot twist again (gastropexy or anchoring surgery)</a:t>
            </a:r>
          </a:p>
          <a:p>
            <a:r>
              <a:rPr lang="en-IN" dirty="0"/>
              <a:t>Removing parts of the stomach that have been destroyed due to the lack of blood flow</a:t>
            </a:r>
          </a:p>
          <a:p>
            <a:r>
              <a:rPr lang="en-IN" dirty="0"/>
              <a:t>Removing the spleen if it has been compromised (splenectomy)</a:t>
            </a:r>
          </a:p>
        </p:txBody>
      </p:sp>
    </p:spTree>
    <p:extLst>
      <p:ext uri="{BB962C8B-B14F-4D97-AF65-F5344CB8AC3E}">
        <p14:creationId xmlns:p14="http://schemas.microsoft.com/office/powerpoint/2010/main" val="158358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8204-7244-482B-80BC-CAA1C576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A802-D9C2-4421-9BFD-638E3B2B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GDV surgery is not always successful.</a:t>
            </a:r>
          </a:p>
          <a:p>
            <a:r>
              <a:rPr lang="en-IN" dirty="0"/>
              <a:t>Potential complication include the following</a:t>
            </a:r>
          </a:p>
          <a:p>
            <a:r>
              <a:rPr lang="en-IN" dirty="0"/>
              <a:t>Arrhythmias (irregular heartbeat) due to the decreased blood flow to the heart.</a:t>
            </a:r>
          </a:p>
          <a:p>
            <a:r>
              <a:rPr lang="en-IN" dirty="0"/>
              <a:t>Belching </a:t>
            </a:r>
          </a:p>
          <a:p>
            <a:r>
              <a:rPr lang="en-IN" dirty="0"/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140512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95B75-9C0A-4629-AAA8-9C9881C42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Disseminated intravascular coagulation (DIC), a blood clotting disorder that leads to diffuse bleeding, pain, and seizures</a:t>
            </a:r>
          </a:p>
          <a:p>
            <a:r>
              <a:rPr lang="en-IN" dirty="0"/>
              <a:t>Intermittent vomiting </a:t>
            </a:r>
          </a:p>
          <a:p>
            <a:r>
              <a:rPr lang="en-IN" dirty="0"/>
              <a:t>Postoperative gastric ulceration</a:t>
            </a:r>
          </a:p>
          <a:p>
            <a:r>
              <a:rPr lang="en-IN" dirty="0"/>
              <a:t>Recurrence of gastric dilatation.</a:t>
            </a:r>
          </a:p>
        </p:txBody>
      </p:sp>
    </p:spTree>
    <p:extLst>
      <p:ext uri="{BB962C8B-B14F-4D97-AF65-F5344CB8AC3E}">
        <p14:creationId xmlns:p14="http://schemas.microsoft.com/office/powerpoint/2010/main" val="289204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9439-5D05-467C-B4BE-4444D3A0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B88FD-944E-4B1C-BB46-ACD28C4CA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184" y="2494625"/>
            <a:ext cx="10515600" cy="3407130"/>
          </a:xfrm>
        </p:spPr>
        <p:txBody>
          <a:bodyPr/>
          <a:lstStyle/>
          <a:p>
            <a:r>
              <a:rPr lang="en-IN" dirty="0"/>
              <a:t>The prognosis depends on the dog’s condition during and after the surgery.</a:t>
            </a:r>
          </a:p>
          <a:p>
            <a:r>
              <a:rPr lang="en-IN" dirty="0"/>
              <a:t>The more time that passes from the onset of </a:t>
            </a:r>
            <a:r>
              <a:rPr lang="en-IN" dirty="0" err="1"/>
              <a:t>symtoms</a:t>
            </a:r>
            <a:r>
              <a:rPr lang="en-IN" dirty="0"/>
              <a:t> to the initiation of treatment, the worse the prognosis.</a:t>
            </a:r>
          </a:p>
        </p:txBody>
      </p:sp>
    </p:spTree>
    <p:extLst>
      <p:ext uri="{BB962C8B-B14F-4D97-AF65-F5344CB8AC3E}">
        <p14:creationId xmlns:p14="http://schemas.microsoft.com/office/powerpoint/2010/main" val="15451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27901-3BDA-45AC-A4CF-FAF5C0C9F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Dogs that require removal of part of the stomach (partial gastrectomy) have a decreased chance of survival.</a:t>
            </a:r>
          </a:p>
          <a:p>
            <a:r>
              <a:rPr lang="en-IN" dirty="0"/>
              <a:t>Dogs that recover well 7 days after surgery have a very good chance of survival.</a:t>
            </a:r>
          </a:p>
          <a:p>
            <a:r>
              <a:rPr lang="en-IN" dirty="0"/>
              <a:t>Recurrence are common , especially in dogs that do not undergo gastropexies.</a:t>
            </a:r>
          </a:p>
        </p:txBody>
      </p:sp>
    </p:spTree>
    <p:extLst>
      <p:ext uri="{BB962C8B-B14F-4D97-AF65-F5344CB8AC3E}">
        <p14:creationId xmlns:p14="http://schemas.microsoft.com/office/powerpoint/2010/main" val="53946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D6881-7238-455C-9D60-4A08D4B0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427"/>
            <a:ext cx="10515600" cy="3098307"/>
          </a:xfrm>
        </p:spPr>
        <p:txBody>
          <a:bodyPr/>
          <a:lstStyle/>
          <a:p>
            <a:r>
              <a:rPr lang="en-IN" dirty="0"/>
              <a:t>INCIDENCE </a:t>
            </a:r>
          </a:p>
          <a:p>
            <a:r>
              <a:rPr lang="en-IN" dirty="0"/>
              <a:t>Large breeds, deep chested dogs are most frequently affected by GDV.</a:t>
            </a:r>
          </a:p>
          <a:p>
            <a:r>
              <a:rPr lang="en-IN" dirty="0"/>
              <a:t>Most dogs with GDV are mature, middle-aged, or older.</a:t>
            </a:r>
          </a:p>
          <a:p>
            <a:r>
              <a:rPr lang="en-IN" dirty="0"/>
              <a:t>Males are affected more than the females in a ratio of 2:1.</a:t>
            </a:r>
          </a:p>
        </p:txBody>
      </p:sp>
    </p:spTree>
    <p:extLst>
      <p:ext uri="{BB962C8B-B14F-4D97-AF65-F5344CB8AC3E}">
        <p14:creationId xmlns:p14="http://schemas.microsoft.com/office/powerpoint/2010/main" val="253524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2B1C-0BCD-4B59-BCA1-F296A187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6690"/>
          </a:xfrm>
        </p:spPr>
        <p:txBody>
          <a:bodyPr/>
          <a:lstStyle/>
          <a:p>
            <a:r>
              <a:rPr lang="en-IN" dirty="0"/>
              <a:t>ETIOLOGY</a:t>
            </a:r>
          </a:p>
          <a:p>
            <a:r>
              <a:rPr lang="en-IN" dirty="0"/>
              <a:t>There is no definite known cause of GDV</a:t>
            </a:r>
          </a:p>
          <a:p>
            <a:r>
              <a:rPr lang="en-IN" dirty="0"/>
              <a:t>Eating a single, large meal daily</a:t>
            </a:r>
          </a:p>
          <a:p>
            <a:r>
              <a:rPr lang="en-IN" dirty="0"/>
              <a:t>Drinking large amounts of water immediately after eating</a:t>
            </a:r>
          </a:p>
          <a:p>
            <a:r>
              <a:rPr lang="en-IN" dirty="0"/>
              <a:t>Exercising vigorously on a full stomach</a:t>
            </a:r>
          </a:p>
        </p:txBody>
      </p:sp>
    </p:spTree>
    <p:extLst>
      <p:ext uri="{BB962C8B-B14F-4D97-AF65-F5344CB8AC3E}">
        <p14:creationId xmlns:p14="http://schemas.microsoft.com/office/powerpoint/2010/main" val="160056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E7F64-9DCF-4303-8A25-DAA18F16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5971"/>
          </a:xfrm>
        </p:spPr>
        <p:txBody>
          <a:bodyPr/>
          <a:lstStyle/>
          <a:p>
            <a:r>
              <a:rPr lang="en-IN" dirty="0"/>
              <a:t>Gulping down food very quickly </a:t>
            </a:r>
          </a:p>
          <a:p>
            <a:r>
              <a:rPr lang="en-IN" dirty="0"/>
              <a:t>It may also be caused by a genetic factor, which results in weaker ligaments that hold the stomach in place.</a:t>
            </a:r>
          </a:p>
        </p:txBody>
      </p:sp>
    </p:spTree>
    <p:extLst>
      <p:ext uri="{BB962C8B-B14F-4D97-AF65-F5344CB8AC3E}">
        <p14:creationId xmlns:p14="http://schemas.microsoft.com/office/powerpoint/2010/main" val="397358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46AF-FF4C-4CC3-B494-5AD5DB2D6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8530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  PATHOPHYSIOLOGY</a:t>
            </a:r>
          </a:p>
          <a:p>
            <a:pPr marL="0" indent="0">
              <a:buNone/>
            </a:pPr>
            <a:r>
              <a:rPr lang="en-IN" dirty="0"/>
              <a:t>1. Dilated stomach lead to compression of the duodenum that prevents      </a:t>
            </a:r>
          </a:p>
          <a:p>
            <a:pPr marL="0" indent="0">
              <a:buNone/>
            </a:pPr>
            <a:r>
              <a:rPr lang="en-IN" dirty="0"/>
              <a:t>     passage of gas in the small bowels.</a:t>
            </a:r>
          </a:p>
          <a:p>
            <a:pPr marL="0" indent="0">
              <a:buNone/>
            </a:pPr>
            <a:r>
              <a:rPr lang="en-IN" dirty="0"/>
              <a:t>2. Stomach dilates, the splenic vessels come to lie ventrally across the </a:t>
            </a:r>
          </a:p>
          <a:p>
            <a:pPr marL="0" indent="0">
              <a:buNone/>
            </a:pPr>
            <a:r>
              <a:rPr lang="en-IN" dirty="0"/>
              <a:t>    </a:t>
            </a:r>
            <a:r>
              <a:rPr lang="en-IN" dirty="0" err="1"/>
              <a:t>esophagus</a:t>
            </a:r>
            <a:r>
              <a:rPr lang="en-IN" dirty="0"/>
              <a:t> &amp; become partial obstructed, leading to venous </a:t>
            </a:r>
          </a:p>
          <a:p>
            <a:pPr marL="0" indent="0">
              <a:buNone/>
            </a:pPr>
            <a:r>
              <a:rPr lang="en-IN" dirty="0"/>
              <a:t>    congestion &amp; followed by splenomegaly. </a:t>
            </a:r>
          </a:p>
        </p:txBody>
      </p:sp>
    </p:spTree>
    <p:extLst>
      <p:ext uri="{BB962C8B-B14F-4D97-AF65-F5344CB8AC3E}">
        <p14:creationId xmlns:p14="http://schemas.microsoft.com/office/powerpoint/2010/main" val="345056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BC825-8D05-43E2-A1AD-7065BA414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20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3. Rotation of the spleen also is important in the development of </a:t>
            </a:r>
          </a:p>
          <a:p>
            <a:pPr marL="0" indent="0">
              <a:buNone/>
            </a:pPr>
            <a:r>
              <a:rPr lang="en-IN" dirty="0"/>
              <a:t>     gastric necrosis.</a:t>
            </a:r>
          </a:p>
          <a:p>
            <a:pPr marL="0" indent="0">
              <a:buNone/>
            </a:pPr>
            <a:r>
              <a:rPr lang="en-IN" dirty="0"/>
              <a:t>4. The dilating stomach exerts pressure upon the caudal vena cava, the </a:t>
            </a:r>
          </a:p>
          <a:p>
            <a:pPr marL="0" indent="0">
              <a:buNone/>
            </a:pPr>
            <a:r>
              <a:rPr lang="en-IN" dirty="0"/>
              <a:t>     vessels is partially occluded promotes the onset of severe shock.</a:t>
            </a:r>
          </a:p>
          <a:p>
            <a:pPr marL="0" indent="0">
              <a:buNone/>
            </a:pPr>
            <a:r>
              <a:rPr lang="en-IN" dirty="0"/>
              <a:t>5. As intragastric pressure increases, created ischemic hypoxia.</a:t>
            </a:r>
          </a:p>
          <a:p>
            <a:pPr marL="0" indent="0">
              <a:buNone/>
            </a:pPr>
            <a:r>
              <a:rPr lang="en-IN" dirty="0"/>
              <a:t>6. The distended stomach also puts pressure on the diaphragm making </a:t>
            </a:r>
          </a:p>
          <a:p>
            <a:pPr marL="0" indent="0">
              <a:buNone/>
            </a:pPr>
            <a:r>
              <a:rPr lang="en-IN" dirty="0"/>
              <a:t>    breathing for the dog more difficult.</a:t>
            </a:r>
          </a:p>
        </p:txBody>
      </p:sp>
    </p:spTree>
    <p:extLst>
      <p:ext uri="{BB962C8B-B14F-4D97-AF65-F5344CB8AC3E}">
        <p14:creationId xmlns:p14="http://schemas.microsoft.com/office/powerpoint/2010/main" val="99733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F5C5-ED1A-471C-ACCB-425B4B77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1785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7. Continued gastric distention leads to decreased venous return to the Rt atrium results in a decreased cardiac outputs.</a:t>
            </a:r>
          </a:p>
          <a:p>
            <a:pPr marL="0" indent="0">
              <a:buNone/>
            </a:pPr>
            <a:r>
              <a:rPr lang="en-IN" dirty="0"/>
              <a:t>8. Portal venous occlusion may initiate septic shock in dogs. Death is caused by hypovolemia or failure of reticuloendothelial system’s capacity to neutralize endotoxins.</a:t>
            </a:r>
          </a:p>
        </p:txBody>
      </p:sp>
    </p:spTree>
    <p:extLst>
      <p:ext uri="{BB962C8B-B14F-4D97-AF65-F5344CB8AC3E}">
        <p14:creationId xmlns:p14="http://schemas.microsoft.com/office/powerpoint/2010/main" val="8824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8A25-4707-4BBB-805E-3B132920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CLINICAL SIGNS</a:t>
            </a:r>
          </a:p>
          <a:p>
            <a:endParaRPr lang="en-IN" dirty="0"/>
          </a:p>
          <a:p>
            <a:r>
              <a:rPr lang="en-IN" dirty="0"/>
              <a:t>Restlessness /anxiousness</a:t>
            </a:r>
          </a:p>
          <a:p>
            <a:r>
              <a:rPr lang="en-IN" dirty="0"/>
              <a:t>Abdominal discomfort</a:t>
            </a:r>
          </a:p>
          <a:p>
            <a:r>
              <a:rPr lang="en-IN" dirty="0"/>
              <a:t>Retching or dry heaves</a:t>
            </a:r>
          </a:p>
          <a:p>
            <a:r>
              <a:rPr lang="en-IN" dirty="0"/>
              <a:t>Distended abdomen</a:t>
            </a:r>
          </a:p>
          <a:p>
            <a:r>
              <a:rPr lang="en-IN" dirty="0"/>
              <a:t>Groaning </a:t>
            </a:r>
          </a:p>
          <a:p>
            <a:r>
              <a:rPr lang="en-IN" dirty="0"/>
              <a:t>Rapid or difficulty breathing</a:t>
            </a:r>
          </a:p>
        </p:txBody>
      </p:sp>
    </p:spTree>
    <p:extLst>
      <p:ext uri="{BB962C8B-B14F-4D97-AF65-F5344CB8AC3E}">
        <p14:creationId xmlns:p14="http://schemas.microsoft.com/office/powerpoint/2010/main" val="335754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870</Words>
  <Application>Microsoft Office PowerPoint</Application>
  <PresentationFormat>Widescreen</PresentationFormat>
  <Paragraphs>101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GASTRIC DILATATION IN CANINES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Medical decompression</vt:lpstr>
      <vt:lpstr>PowerPoint Presentation</vt:lpstr>
      <vt:lpstr>PowerPoint Presentation</vt:lpstr>
      <vt:lpstr>Complications</vt:lpstr>
      <vt:lpstr>PowerPoint Presentation</vt:lpstr>
      <vt:lpstr>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GASTRIC DILATATION AND IN CANINES</dc:title>
  <dc:creator>HP</dc:creator>
  <cp:lastModifiedBy>HP</cp:lastModifiedBy>
  <cp:revision>44</cp:revision>
  <dcterms:created xsi:type="dcterms:W3CDTF">2020-05-06T05:56:50Z</dcterms:created>
  <dcterms:modified xsi:type="dcterms:W3CDTF">2020-05-14T04:36:00Z</dcterms:modified>
</cp:coreProperties>
</file>