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8" r:id="rId3"/>
    <p:sldId id="304" r:id="rId4"/>
    <p:sldId id="290" r:id="rId5"/>
    <p:sldId id="272" r:id="rId6"/>
    <p:sldId id="276" r:id="rId7"/>
    <p:sldId id="280" r:id="rId8"/>
    <p:sldId id="288" r:id="rId9"/>
    <p:sldId id="289" r:id="rId10"/>
    <p:sldId id="281" r:id="rId11"/>
    <p:sldId id="282" r:id="rId12"/>
    <p:sldId id="283" r:id="rId13"/>
    <p:sldId id="284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57" r:id="rId24"/>
    <p:sldId id="277" r:id="rId25"/>
    <p:sldId id="300" r:id="rId26"/>
    <p:sldId id="301" r:id="rId27"/>
    <p:sldId id="285" r:id="rId28"/>
    <p:sldId id="286" r:id="rId29"/>
    <p:sldId id="287" r:id="rId30"/>
    <p:sldId id="307" r:id="rId31"/>
    <p:sldId id="306" r:id="rId32"/>
    <p:sldId id="278" r:id="rId33"/>
    <p:sldId id="279" r:id="rId34"/>
    <p:sldId id="265" r:id="rId35"/>
    <p:sldId id="267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GROSS &amp; MICROSCOPIC PATHOLOGY OF NEMATODES IN DOMESTIC ANIMALS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500" dirty="0" smtClean="0">
                <a:solidFill>
                  <a:srgbClr val="92D050"/>
                </a:solidFill>
                <a:latin typeface="Arial Rounded MT Bold" pitchFamily="34" charset="0"/>
              </a:rPr>
              <a:t>Dr Deepak Kumar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Assistant Professor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Department of Veterinary Pathology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Bihar Veterinary College, Patna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Bihar Animal Sciences University, Patna- 14</a:t>
            </a:r>
            <a:endParaRPr lang="en-IN" sz="2400" i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137172" cy="162798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2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ASCARIASIS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Ascarids</a:t>
            </a:r>
            <a:r>
              <a:rPr lang="en-IN" dirty="0" smtClean="0"/>
              <a:t> are extremely common round worms found in the gastrointestinal tract of birds and mammals and are host specific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ASCARIASIS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first type</a:t>
            </a:r>
            <a:endParaRPr lang="en-IN" dirty="0" smtClean="0"/>
          </a:p>
          <a:p>
            <a:r>
              <a:rPr lang="en-IN" dirty="0" smtClean="0"/>
              <a:t>In some larvae penetrate the intestinal wall pass through the liver, lung bronchiole, trachea –Swallowed into the alimentary tract where the adults develops. </a:t>
            </a:r>
            <a:r>
              <a:rPr lang="en-IN" dirty="0" err="1" smtClean="0"/>
              <a:t>eg</a:t>
            </a:r>
            <a:r>
              <a:rPr lang="en-IN" dirty="0" smtClean="0"/>
              <a:t>.</a:t>
            </a:r>
            <a:r>
              <a:rPr lang="en-IN" i="1" dirty="0" smtClean="0"/>
              <a:t> </a:t>
            </a:r>
            <a:r>
              <a:rPr lang="en-IN" i="1" dirty="0" err="1" smtClean="0"/>
              <a:t>A.lumbricoides</a:t>
            </a:r>
            <a:r>
              <a:rPr lang="en-IN" dirty="0" smtClean="0"/>
              <a:t> in man and pigs, </a:t>
            </a:r>
            <a:r>
              <a:rPr lang="en-IN" i="1" dirty="0" err="1" smtClean="0"/>
              <a:t>Parascaris</a:t>
            </a:r>
            <a:r>
              <a:rPr lang="en-IN" i="1" dirty="0" smtClean="0"/>
              <a:t> </a:t>
            </a:r>
            <a:r>
              <a:rPr lang="en-IN" i="1" dirty="0" err="1" smtClean="0"/>
              <a:t>equorum</a:t>
            </a:r>
            <a:r>
              <a:rPr lang="en-IN" dirty="0" smtClean="0"/>
              <a:t> in horses and </a:t>
            </a:r>
            <a:r>
              <a:rPr lang="en-IN" i="1" dirty="0" err="1" smtClean="0"/>
              <a:t>Toxocara</a:t>
            </a:r>
            <a:r>
              <a:rPr lang="en-IN" i="1" dirty="0" smtClean="0"/>
              <a:t> </a:t>
            </a:r>
            <a:r>
              <a:rPr lang="en-IN" i="1" dirty="0" err="1" smtClean="0"/>
              <a:t>canis</a:t>
            </a:r>
            <a:r>
              <a:rPr lang="en-IN" dirty="0" smtClean="0"/>
              <a:t> in dogs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ASCARIASIS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Second type</a:t>
            </a:r>
            <a:endParaRPr lang="en-IN" dirty="0" smtClean="0"/>
          </a:p>
          <a:p>
            <a:r>
              <a:rPr lang="en-IN" dirty="0" smtClean="0"/>
              <a:t>In others larvae migrates not only through the liver and lungs but also through somatic tissues sometimes causing prenatal infection of the </a:t>
            </a:r>
            <a:r>
              <a:rPr lang="en-IN" dirty="0" err="1" smtClean="0"/>
              <a:t>foetus.e.g</a:t>
            </a:r>
            <a:r>
              <a:rPr lang="en-IN" dirty="0" smtClean="0"/>
              <a:t>. </a:t>
            </a:r>
            <a:r>
              <a:rPr lang="en-IN" dirty="0" err="1" smtClean="0"/>
              <a:t>T.canis</a:t>
            </a:r>
            <a:r>
              <a:rPr lang="en-IN" dirty="0" smtClean="0"/>
              <a:t> and </a:t>
            </a:r>
            <a:r>
              <a:rPr lang="en-IN" dirty="0" err="1" smtClean="0"/>
              <a:t>Neoascaris</a:t>
            </a:r>
            <a:r>
              <a:rPr lang="en-IN" dirty="0" smtClean="0"/>
              <a:t> </a:t>
            </a:r>
            <a:r>
              <a:rPr lang="en-IN" dirty="0" err="1" smtClean="0"/>
              <a:t>vitulorum</a:t>
            </a:r>
            <a:r>
              <a:rPr lang="en-IN" dirty="0" smtClean="0"/>
              <a:t> in cattle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ASCARIASIS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Third type</a:t>
            </a:r>
            <a:endParaRPr lang="en-IN" dirty="0" smtClean="0"/>
          </a:p>
          <a:p>
            <a:r>
              <a:rPr lang="en-IN" dirty="0" smtClean="0"/>
              <a:t>Larvae penetrates the intestinal wall and without migrating to other tissues returns back to the lumen of intestine to become adults </a:t>
            </a:r>
            <a:r>
              <a:rPr lang="en-IN" dirty="0" err="1" smtClean="0"/>
              <a:t>eg</a:t>
            </a:r>
            <a:r>
              <a:rPr lang="en-IN" dirty="0" smtClean="0"/>
              <a:t>. </a:t>
            </a:r>
            <a:r>
              <a:rPr lang="en-IN" i="1" dirty="0" err="1" smtClean="0"/>
              <a:t>Toxascaris</a:t>
            </a:r>
            <a:r>
              <a:rPr lang="en-IN" i="1" dirty="0" smtClean="0"/>
              <a:t> </a:t>
            </a:r>
            <a:r>
              <a:rPr lang="en-IN" i="1" dirty="0" err="1" smtClean="0"/>
              <a:t>leonina</a:t>
            </a:r>
            <a:r>
              <a:rPr lang="en-IN" dirty="0" smtClean="0"/>
              <a:t> and </a:t>
            </a:r>
            <a:r>
              <a:rPr lang="en-IN" i="1" dirty="0" err="1" smtClean="0"/>
              <a:t>T.cati</a:t>
            </a:r>
            <a:r>
              <a:rPr lang="en-IN" dirty="0" smtClean="0"/>
              <a:t> seen in cats, lion, dogs etc.</a:t>
            </a:r>
          </a:p>
          <a:p>
            <a:r>
              <a:rPr lang="en-IN" dirty="0" smtClean="0"/>
              <a:t>In </a:t>
            </a:r>
            <a:r>
              <a:rPr lang="en-IN" b="1" dirty="0" smtClean="0"/>
              <a:t>poultry</a:t>
            </a:r>
            <a:r>
              <a:rPr lang="en-IN" dirty="0" smtClean="0"/>
              <a:t> – </a:t>
            </a:r>
            <a:r>
              <a:rPr lang="en-IN" i="1" dirty="0" smtClean="0"/>
              <a:t>A. </a:t>
            </a:r>
            <a:r>
              <a:rPr lang="en-IN" i="1" dirty="0" err="1" smtClean="0"/>
              <a:t>galli</a:t>
            </a:r>
            <a:r>
              <a:rPr lang="en-IN" dirty="0" smtClean="0"/>
              <a:t> is seen in the intestine and </a:t>
            </a:r>
            <a:r>
              <a:rPr lang="en-IN" i="1" dirty="0" err="1" smtClean="0"/>
              <a:t>Heterakis</a:t>
            </a:r>
            <a:r>
              <a:rPr lang="en-IN" i="1" dirty="0" smtClean="0"/>
              <a:t> </a:t>
            </a:r>
            <a:r>
              <a:rPr lang="en-IN" i="1" dirty="0" err="1" smtClean="0"/>
              <a:t>gallinae</a:t>
            </a:r>
            <a:r>
              <a:rPr lang="en-IN" dirty="0" smtClean="0"/>
              <a:t> in the </a:t>
            </a:r>
            <a:r>
              <a:rPr lang="en-IN" dirty="0" err="1" smtClean="0"/>
              <a:t>caeca</a:t>
            </a:r>
            <a:r>
              <a:rPr lang="en-IN" dirty="0" smtClean="0"/>
              <a:t>, of which the former is more pathogenic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228600"/>
            <a:ext cx="839779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73" y="126276"/>
            <a:ext cx="8942727" cy="63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60078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29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152400"/>
            <a:ext cx="867698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152400"/>
            <a:ext cx="880408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228600"/>
            <a:ext cx="862607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152400"/>
            <a:ext cx="86769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419601" cy="49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228600"/>
            <a:ext cx="885467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HOOK WORM INFECTIONS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ANCYLOSTOMIASIS</a:t>
            </a:r>
          </a:p>
          <a:p>
            <a:r>
              <a:rPr lang="en-IN" b="1" dirty="0" smtClean="0"/>
              <a:t>Synonym:</a:t>
            </a:r>
            <a:r>
              <a:rPr lang="en-IN" dirty="0" smtClean="0"/>
              <a:t> Hook worm disease</a:t>
            </a:r>
          </a:p>
          <a:p>
            <a:r>
              <a:rPr lang="en-IN" b="1" dirty="0" smtClean="0"/>
              <a:t>Definition</a:t>
            </a:r>
            <a:endParaRPr lang="en-IN" dirty="0" smtClean="0"/>
          </a:p>
          <a:p>
            <a:r>
              <a:rPr lang="en-IN" dirty="0" err="1" smtClean="0"/>
              <a:t>Ancylostomiasis</a:t>
            </a:r>
            <a:r>
              <a:rPr lang="en-IN" dirty="0" smtClean="0"/>
              <a:t> is seen in all animals except in horses and are blood suckers causing chronic haemorrhagic anaemia.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Aetiology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err="1" smtClean="0"/>
              <a:t>A.caninum</a:t>
            </a:r>
            <a:r>
              <a:rPr lang="en-IN" i="1" dirty="0" smtClean="0"/>
              <a:t> </a:t>
            </a:r>
            <a:r>
              <a:rPr lang="en-IN" dirty="0" smtClean="0"/>
              <a:t>and </a:t>
            </a:r>
            <a:r>
              <a:rPr lang="en-IN" i="1" dirty="0" smtClean="0"/>
              <a:t>A. </a:t>
            </a:r>
            <a:r>
              <a:rPr lang="en-IN" i="1" dirty="0" err="1" smtClean="0"/>
              <a:t>braziliense</a:t>
            </a:r>
            <a:r>
              <a:rPr lang="en-IN" dirty="0" smtClean="0"/>
              <a:t> in dog and cat</a:t>
            </a:r>
          </a:p>
          <a:p>
            <a:r>
              <a:rPr lang="en-IN" i="1" dirty="0" err="1" smtClean="0"/>
              <a:t>Bunostomum</a:t>
            </a:r>
            <a:r>
              <a:rPr lang="en-IN" i="1" dirty="0" smtClean="0"/>
              <a:t> </a:t>
            </a:r>
            <a:r>
              <a:rPr lang="en-IN" i="1" dirty="0" err="1" smtClean="0"/>
              <a:t>phlebotomum</a:t>
            </a:r>
            <a:r>
              <a:rPr lang="en-IN" i="1" dirty="0" smtClean="0"/>
              <a:t> </a:t>
            </a:r>
            <a:r>
              <a:rPr lang="en-IN" dirty="0" smtClean="0"/>
              <a:t>– cattle</a:t>
            </a:r>
          </a:p>
          <a:p>
            <a:r>
              <a:rPr lang="en-IN" i="1" dirty="0" err="1" smtClean="0"/>
              <a:t>B.trigonocephalum</a:t>
            </a:r>
            <a:r>
              <a:rPr lang="en-IN" i="1" dirty="0" smtClean="0"/>
              <a:t> </a:t>
            </a:r>
            <a:r>
              <a:rPr lang="en-IN" dirty="0" smtClean="0"/>
              <a:t>– sheep and goat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clinical signs and 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Infected larva released outside, penetrate the skin causing severe dermatitis</a:t>
            </a:r>
          </a:p>
          <a:p>
            <a:r>
              <a:rPr lang="en-IN" dirty="0" smtClean="0"/>
              <a:t>The skin becomes thickened and scaly - </a:t>
            </a:r>
            <a:r>
              <a:rPr lang="en-IN" b="1" dirty="0" smtClean="0"/>
              <a:t>'</a:t>
            </a:r>
            <a:r>
              <a:rPr lang="en-IN" b="1" dirty="0" err="1" smtClean="0"/>
              <a:t>Cooly's</a:t>
            </a:r>
            <a:r>
              <a:rPr lang="en-IN" b="1" dirty="0" smtClean="0"/>
              <a:t> </a:t>
            </a:r>
            <a:r>
              <a:rPr lang="en-IN" b="1" dirty="0" err="1" smtClean="0"/>
              <a:t>itch,water</a:t>
            </a:r>
            <a:r>
              <a:rPr lang="en-IN" b="1" dirty="0" smtClean="0"/>
              <a:t> itch, ground itch'</a:t>
            </a:r>
            <a:endParaRPr lang="en-IN" dirty="0" smtClean="0"/>
          </a:p>
          <a:p>
            <a:r>
              <a:rPr lang="en-IN" dirty="0" smtClean="0"/>
              <a:t>The larva reach lungs through veins and break into the alveoli causing haemorrhages and secondary bacterial infection may lead on to pneumonia with fibrosis</a:t>
            </a:r>
          </a:p>
          <a:p>
            <a:r>
              <a:rPr lang="en-IN" dirty="0" smtClean="0"/>
              <a:t>Larvae are coughed up, swallowed and reach the small intestine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NEMATODES 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The adult hook worm have </a:t>
            </a:r>
            <a:r>
              <a:rPr lang="en-IN" dirty="0" err="1" smtClean="0"/>
              <a:t>buccal</a:t>
            </a:r>
            <a:r>
              <a:rPr lang="en-IN" dirty="0" smtClean="0"/>
              <a:t> tooth like structures and powerful oesophagus with which it draws bits of inflammatory mucosa into their </a:t>
            </a:r>
            <a:r>
              <a:rPr lang="en-IN" dirty="0" err="1" smtClean="0"/>
              <a:t>buccal</a:t>
            </a:r>
            <a:r>
              <a:rPr lang="en-IN" dirty="0" smtClean="0"/>
              <a:t> cavity damaging the epithelium and sucks blood.</a:t>
            </a:r>
          </a:p>
          <a:p>
            <a:r>
              <a:rPr lang="en-IN" dirty="0" smtClean="0"/>
              <a:t>An anticoagulant secreted causes flow of blood even after the worm changes position.</a:t>
            </a:r>
          </a:p>
          <a:p>
            <a:r>
              <a:rPr lang="en-IN" dirty="0" smtClean="0"/>
              <a:t>Bacteria may also enter through the denuded epithelium.</a:t>
            </a:r>
          </a:p>
          <a:p>
            <a:r>
              <a:rPr lang="en-IN" dirty="0" smtClean="0"/>
              <a:t>Each parasite may suck 0. 8 to 1ml of blood in 24 hours and the erythrocyte count may drop to 25 per cent of normal.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2230"/>
            <a:ext cx="8534400" cy="636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914" y="228600"/>
            <a:ext cx="857548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6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228600"/>
            <a:ext cx="870227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071"/>
            <a:ext cx="8610600" cy="634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75318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50316"/>
            <a:ext cx="9007074" cy="657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STRONGYLOSIS IN DOMESTIC ANIMALS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adult worms are found in the </a:t>
            </a:r>
            <a:r>
              <a:rPr lang="en-IN" dirty="0" err="1" smtClean="0"/>
              <a:t>caecum</a:t>
            </a:r>
            <a:r>
              <a:rPr lang="en-IN" dirty="0" smtClean="0"/>
              <a:t> and large colon of equines.</a:t>
            </a:r>
          </a:p>
          <a:p>
            <a:r>
              <a:rPr lang="en-IN" dirty="0" smtClean="0"/>
              <a:t>The life cycle is direct with involving any intermediate host</a:t>
            </a:r>
          </a:p>
          <a:p>
            <a:r>
              <a:rPr lang="en-IN" dirty="0" smtClean="0"/>
              <a:t>The large </a:t>
            </a:r>
            <a:r>
              <a:rPr lang="en-IN" dirty="0" err="1" smtClean="0"/>
              <a:t>strongyles</a:t>
            </a:r>
            <a:r>
              <a:rPr lang="en-IN" dirty="0" smtClean="0"/>
              <a:t> includes </a:t>
            </a:r>
            <a:r>
              <a:rPr lang="en-IN" i="1" dirty="0" err="1" smtClean="0"/>
              <a:t>Strongylus</a:t>
            </a:r>
            <a:r>
              <a:rPr lang="en-IN" i="1" dirty="0" smtClean="0"/>
              <a:t> </a:t>
            </a:r>
            <a:r>
              <a:rPr lang="en-IN" i="1" dirty="0" err="1" smtClean="0"/>
              <a:t>vulgaris</a:t>
            </a:r>
            <a:r>
              <a:rPr lang="en-IN" dirty="0" smtClean="0"/>
              <a:t>, </a:t>
            </a:r>
            <a:r>
              <a:rPr lang="en-IN" i="1" dirty="0" err="1" smtClean="0"/>
              <a:t>S.edentatus</a:t>
            </a:r>
            <a:r>
              <a:rPr lang="en-IN" i="1" dirty="0" smtClean="0"/>
              <a:t> and </a:t>
            </a:r>
            <a:r>
              <a:rPr lang="en-IN" i="1" dirty="0" err="1" smtClean="0"/>
              <a:t>S.equinus</a:t>
            </a:r>
            <a:r>
              <a:rPr lang="en-IN" dirty="0" smtClean="0"/>
              <a:t> are blood suckers.</a:t>
            </a:r>
          </a:p>
          <a:p>
            <a:r>
              <a:rPr lang="en-IN" dirty="0" smtClean="0"/>
              <a:t>While small </a:t>
            </a:r>
            <a:r>
              <a:rPr lang="en-IN" dirty="0" err="1" smtClean="0"/>
              <a:t>strongyles</a:t>
            </a:r>
            <a:r>
              <a:rPr lang="en-IN" dirty="0" smtClean="0"/>
              <a:t> are less injurious but are more in number.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8010"/>
            <a:ext cx="8458200" cy="631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285</Words>
  <Application>Microsoft Office PowerPoint</Application>
  <PresentationFormat>On-screen Show (4:3)</PresentationFormat>
  <Paragraphs>45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GROSS &amp; MICROSCOPIC PATHOLOGY OF NEMATODES IN DOMESTIC ANIMALS</vt:lpstr>
      <vt:lpstr>Slide 2</vt:lpstr>
      <vt:lpstr>NEMATODES </vt:lpstr>
      <vt:lpstr>Slide 4</vt:lpstr>
      <vt:lpstr>Slide 5</vt:lpstr>
      <vt:lpstr>Slide 6</vt:lpstr>
      <vt:lpstr>STRONGYLOSIS IN DOMESTIC ANIMALS</vt:lpstr>
      <vt:lpstr>Slide 8</vt:lpstr>
      <vt:lpstr>Slide 9</vt:lpstr>
      <vt:lpstr>ASCARIASIS</vt:lpstr>
      <vt:lpstr>ASCARIASIS</vt:lpstr>
      <vt:lpstr>ASCARIASIS</vt:lpstr>
      <vt:lpstr>ASCARIASIS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HOOK WORM INFECTIONS</vt:lpstr>
      <vt:lpstr>Aetiology </vt:lpstr>
      <vt:lpstr>clinical signs and lesions</vt:lpstr>
      <vt:lpstr>lesions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santosh kumar</dc:creator>
  <cp:lastModifiedBy>santosh kumar</cp:lastModifiedBy>
  <cp:revision>41</cp:revision>
  <dcterms:created xsi:type="dcterms:W3CDTF">2006-08-16T00:00:00Z</dcterms:created>
  <dcterms:modified xsi:type="dcterms:W3CDTF">2020-05-25T16:38:57Z</dcterms:modified>
</cp:coreProperties>
</file>