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56" r:id="rId2"/>
    <p:sldId id="296" r:id="rId3"/>
    <p:sldId id="298" r:id="rId4"/>
    <p:sldId id="297" r:id="rId5"/>
    <p:sldId id="300" r:id="rId6"/>
    <p:sldId id="341" r:id="rId7"/>
    <p:sldId id="342" r:id="rId8"/>
    <p:sldId id="338" r:id="rId9"/>
    <p:sldId id="317" r:id="rId10"/>
    <p:sldId id="309" r:id="rId11"/>
    <p:sldId id="343" r:id="rId12"/>
    <p:sldId id="339" r:id="rId13"/>
    <p:sldId id="345" r:id="rId14"/>
    <p:sldId id="340" r:id="rId15"/>
    <p:sldId id="344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504" y="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B00D61-11C4-4984-BC7C-0390623DEB67}" type="datetimeFigureOut">
              <a:rPr lang="en-US" smtClean="0"/>
              <a:pPr/>
              <a:t>5/24/2020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A456E0-9048-43E9-9087-01FA6265BBB2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5/24/2020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5/24/2020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5/24/2020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5/24/2020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5/24/2020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5/24/2020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5/24/2020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5/24/2020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5/24/2020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5/24/2020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5/24/2020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5/24/2020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3200" dirty="0" smtClean="0">
                <a:latin typeface="Algerian" pitchFamily="82" charset="0"/>
              </a:rPr>
              <a:t>Systemic histology and </a:t>
            </a:r>
            <a:r>
              <a:rPr lang="en-US" sz="3200" dirty="0" err="1" smtClean="0">
                <a:latin typeface="Algerian" pitchFamily="82" charset="0"/>
              </a:rPr>
              <a:t>ultrastructure</a:t>
            </a:r>
            <a:r>
              <a:rPr lang="en-US" sz="3200" dirty="0" smtClean="0">
                <a:latin typeface="Algerian" pitchFamily="82" charset="0"/>
              </a:rPr>
              <a:t> </a:t>
            </a:r>
            <a:br>
              <a:rPr lang="en-US" sz="3200" dirty="0" smtClean="0">
                <a:latin typeface="Algerian" pitchFamily="82" charset="0"/>
              </a:rPr>
            </a:br>
            <a:r>
              <a:rPr lang="en-US" sz="3200" dirty="0" smtClean="0">
                <a:latin typeface="Algerian" pitchFamily="82" charset="0"/>
              </a:rPr>
              <a:t>VAN-607</a:t>
            </a:r>
            <a:br>
              <a:rPr lang="en-US" sz="3200" dirty="0" smtClean="0">
                <a:latin typeface="Algerian" pitchFamily="82" charset="0"/>
              </a:rPr>
            </a:br>
            <a:r>
              <a:rPr lang="en-US" sz="3600" dirty="0" smtClean="0">
                <a:solidFill>
                  <a:srgbClr val="FF0000"/>
                </a:solidFill>
                <a:latin typeface="Algerian" pitchFamily="82" charset="0"/>
              </a:rPr>
              <a:t> TOPIC-</a:t>
            </a:r>
            <a:r>
              <a:rPr lang="en-US" sz="3600" dirty="0" smtClean="0">
                <a:solidFill>
                  <a:srgbClr val="002060"/>
                </a:solidFill>
                <a:latin typeface="Algerian" pitchFamily="82" charset="0"/>
              </a:rPr>
              <a:t> </a:t>
            </a:r>
            <a:r>
              <a:rPr lang="en-US" sz="3200" dirty="0" smtClean="0">
                <a:solidFill>
                  <a:srgbClr val="C00000"/>
                </a:solidFill>
                <a:latin typeface="Algerian" pitchFamily="82" charset="0"/>
              </a:rPr>
              <a:t>HISTOLOGY OF MALE GENITAL-TUBULAR PART URETHRA PENIS &amp; PREPUCE</a:t>
            </a:r>
            <a:endParaRPr lang="en-US" sz="3200" dirty="0">
              <a:latin typeface="Algerian" pitchFamily="82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Dr. SANJAY KUMAR BHARTI</a:t>
            </a:r>
          </a:p>
          <a:p>
            <a:pPr algn="ctr"/>
            <a:r>
              <a:rPr lang="en-US" dirty="0" smtClean="0">
                <a:solidFill>
                  <a:schemeClr val="accent2">
                    <a:lumMod val="50000"/>
                  </a:schemeClr>
                </a:solidFill>
                <a:latin typeface="Algerian" pitchFamily="82" charset="0"/>
              </a:rPr>
              <a:t>HEAD,VETERINARY ANATOMY</a:t>
            </a:r>
            <a:endParaRPr lang="en-US" dirty="0">
              <a:solidFill>
                <a:schemeClr val="accent2">
                  <a:lumMod val="50000"/>
                </a:schemeClr>
              </a:solidFill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Male Genital Organs Contains following organs 1.-One Pair Gonads 2.- Tubular Organs </a:t>
            </a:r>
          </a:p>
          <a:p>
            <a:r>
              <a:rPr lang="en-US" dirty="0" smtClean="0"/>
              <a:t>A.- </a:t>
            </a:r>
            <a:r>
              <a:rPr lang="en-US" dirty="0" smtClean="0">
                <a:solidFill>
                  <a:srgbClr val="FF0000"/>
                </a:solidFill>
              </a:rPr>
              <a:t>Testis.</a:t>
            </a:r>
          </a:p>
          <a:p>
            <a:r>
              <a:rPr lang="en-US" dirty="0" smtClean="0"/>
              <a:t>B.- </a:t>
            </a:r>
            <a:r>
              <a:rPr lang="en-US" dirty="0" err="1" smtClean="0"/>
              <a:t>Epididymis</a:t>
            </a:r>
            <a:r>
              <a:rPr lang="en-US" dirty="0" smtClean="0"/>
              <a:t>. </a:t>
            </a:r>
          </a:p>
          <a:p>
            <a:r>
              <a:rPr lang="en-US" dirty="0" smtClean="0"/>
              <a:t>C.- </a:t>
            </a:r>
            <a:r>
              <a:rPr lang="en-US" dirty="0" err="1" smtClean="0"/>
              <a:t>Ductus</a:t>
            </a:r>
            <a:r>
              <a:rPr lang="en-US" dirty="0" smtClean="0"/>
              <a:t> </a:t>
            </a:r>
            <a:r>
              <a:rPr lang="en-US" dirty="0" err="1" smtClean="0"/>
              <a:t>diference</a:t>
            </a:r>
            <a:r>
              <a:rPr lang="en-US" dirty="0" smtClean="0"/>
              <a:t>.</a:t>
            </a:r>
          </a:p>
          <a:p>
            <a:r>
              <a:rPr lang="en-US" dirty="0" smtClean="0"/>
              <a:t>D.- </a:t>
            </a:r>
            <a:r>
              <a:rPr lang="en-US" dirty="0" smtClean="0">
                <a:solidFill>
                  <a:srgbClr val="FF0000"/>
                </a:solidFill>
              </a:rPr>
              <a:t>Ejaculatory Part- Urethra</a:t>
            </a:r>
          </a:p>
          <a:p>
            <a:r>
              <a:rPr lang="en-US" dirty="0" smtClean="0"/>
              <a:t>E.- </a:t>
            </a:r>
            <a:r>
              <a:rPr lang="en-US" dirty="0" smtClean="0">
                <a:solidFill>
                  <a:srgbClr val="FF0000"/>
                </a:solidFill>
              </a:rPr>
              <a:t>Penis</a:t>
            </a:r>
          </a:p>
          <a:p>
            <a:r>
              <a:rPr lang="en-US" dirty="0" smtClean="0"/>
              <a:t>F.- Accessory sex glands- Seminal </a:t>
            </a:r>
            <a:r>
              <a:rPr lang="en-US" dirty="0" err="1" smtClean="0"/>
              <a:t>Vessicle</a:t>
            </a:r>
            <a:r>
              <a:rPr lang="en-US" dirty="0" smtClean="0"/>
              <a:t> Prostate and </a:t>
            </a:r>
            <a:r>
              <a:rPr lang="en-US" dirty="0" err="1" smtClean="0"/>
              <a:t>Bulbourethral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dirty="0" smtClean="0">
                <a:latin typeface="Algerian" pitchFamily="82" charset="0"/>
              </a:rPr>
              <a:t>SYSTEMIC HISTOLOGY AND ULTRASTRUCTURE- </a:t>
            </a:r>
            <a:r>
              <a:rPr lang="en-US" sz="2800" dirty="0" smtClean="0">
                <a:solidFill>
                  <a:srgbClr val="FF0000"/>
                </a:solidFill>
                <a:latin typeface="Algerian" pitchFamily="82" charset="0"/>
              </a:rPr>
              <a:t>VAN-</a:t>
            </a:r>
            <a:r>
              <a:rPr lang="en-US" sz="2800" dirty="0" smtClean="0">
                <a:latin typeface="Algerian" pitchFamily="82" charset="0"/>
              </a:rPr>
              <a:t>607</a:t>
            </a:r>
            <a:r>
              <a:rPr lang="en-US" sz="2800" dirty="0" smtClean="0">
                <a:solidFill>
                  <a:srgbClr val="002060"/>
                </a:solidFill>
                <a:latin typeface="Algerian" pitchFamily="82" charset="0"/>
              </a:rPr>
              <a:t/>
            </a:r>
            <a:br>
              <a:rPr lang="en-US" sz="2800" dirty="0" smtClean="0">
                <a:solidFill>
                  <a:srgbClr val="002060"/>
                </a:solidFill>
                <a:latin typeface="Algerian" pitchFamily="82" charset="0"/>
              </a:rPr>
            </a:br>
            <a:r>
              <a:rPr lang="en-US" sz="2800" dirty="0" smtClean="0">
                <a:solidFill>
                  <a:srgbClr val="FF0000"/>
                </a:solidFill>
                <a:latin typeface="Algerian" pitchFamily="82" charset="0"/>
              </a:rPr>
              <a:t>TOPIC-</a:t>
            </a:r>
            <a:r>
              <a:rPr lang="en-US" sz="2800" dirty="0" smtClean="0">
                <a:solidFill>
                  <a:srgbClr val="002060"/>
                </a:solidFill>
                <a:latin typeface="Algerian" pitchFamily="82" charset="0"/>
              </a:rPr>
              <a:t> </a:t>
            </a:r>
            <a:r>
              <a:rPr lang="en-US" sz="2800" dirty="0" smtClean="0">
                <a:solidFill>
                  <a:srgbClr val="C00000"/>
                </a:solidFill>
                <a:latin typeface="Algerian" pitchFamily="82" charset="0"/>
              </a:rPr>
              <a:t>HISTOLOGY OF MALE GENITAL ORGANS</a:t>
            </a:r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Male Genital Organs - </a:t>
            </a:r>
            <a:endParaRPr lang="en-US" dirty="0">
              <a:solidFill>
                <a:srgbClr val="FF0000"/>
              </a:solidFill>
              <a:latin typeface="Algerian" pitchFamily="82" charset="0"/>
            </a:endParaRPr>
          </a:p>
        </p:txBody>
      </p:sp>
      <p:pic>
        <p:nvPicPr>
          <p:cNvPr id="1026" name="Picture 2" descr="C:\Users\user1\Desktop\Male Genital ox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752600" y="1828800"/>
            <a:ext cx="5029200" cy="4648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- Long muscular tube extends from- UB to </a:t>
            </a:r>
            <a:r>
              <a:rPr lang="en-US" dirty="0" err="1" smtClean="0">
                <a:latin typeface="Times New Roman" pitchFamily="18" charset="0"/>
                <a:cs typeface="Times New Roman" pitchFamily="18" charset="0"/>
              </a:rPr>
              <a:t>Glans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penis.</a:t>
            </a:r>
          </a:p>
          <a:p>
            <a:pPr algn="just"/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- Made up of 2 parts-</a:t>
            </a:r>
          </a:p>
          <a:p>
            <a:pPr algn="just"/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A- </a:t>
            </a:r>
            <a:r>
              <a:rPr lang="en-US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Pelvic Part-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Prostatic part.</a:t>
            </a:r>
          </a:p>
          <a:p>
            <a:pPr algn="just"/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B- </a:t>
            </a:r>
            <a:r>
              <a:rPr lang="en-US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Extra Pelvic Part-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Penile Part.</a:t>
            </a:r>
          </a:p>
          <a:p>
            <a:pPr algn="just"/>
            <a:r>
              <a:rPr lang="en-US" b="1" dirty="0" smtClean="0">
                <a:solidFill>
                  <a:srgbClr val="FF0000"/>
                </a:solidFill>
                <a:latin typeface="Algerian" pitchFamily="82" charset="0"/>
                <a:cs typeface="Times New Roman" pitchFamily="18" charset="0"/>
              </a:rPr>
              <a:t>A- Pelvic Part- Prostatic part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- The VD,SV, &amp; Prostate gland opens into urethra in its initial part.</a:t>
            </a:r>
          </a:p>
          <a:p>
            <a:pPr algn="just"/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-Further behinds this part </a:t>
            </a:r>
            <a:r>
              <a:rPr lang="en-US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Bulbo</a:t>
            </a:r>
            <a:r>
              <a:rPr lang="en-US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-urethral or </a:t>
            </a:r>
            <a:r>
              <a:rPr lang="en-US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cowpers</a:t>
            </a:r>
            <a:r>
              <a:rPr lang="en-US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glands  are opens.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HISTOLOGY OF URETHRA </a:t>
            </a:r>
            <a:endParaRPr lang="en-US" dirty="0">
              <a:solidFill>
                <a:srgbClr val="FF0000"/>
              </a:solidFill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>
                <a:solidFill>
                  <a:srgbClr val="FF0000"/>
                </a:solidFill>
                <a:latin typeface="Algerian" pitchFamily="82" charset="0"/>
                <a:cs typeface="Times New Roman" pitchFamily="18" charset="0"/>
              </a:rPr>
              <a:t>A- Pelvic Part- Prostatic part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en-US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Histology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TM- LEM- Transitional epithelium in all domestic animals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except </a:t>
            </a:r>
            <a:r>
              <a:rPr lang="en-US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cat, dog,&amp; in buck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stratified columnar epithelium.</a:t>
            </a:r>
          </a:p>
          <a:p>
            <a:r>
              <a:rPr lang="en-US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LMM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- absent</a:t>
            </a:r>
          </a:p>
          <a:p>
            <a:r>
              <a:rPr lang="en-US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LP+TSM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n-US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A. Urethral glands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having </a:t>
            </a:r>
            <a:r>
              <a:rPr lang="en-US" sz="2400" dirty="0" err="1" smtClean="0">
                <a:latin typeface="Times New Roman" pitchFamily="18" charset="0"/>
                <a:cs typeface="Times New Roman" pitchFamily="18" charset="0"/>
              </a:rPr>
              <a:t>areolar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CT &amp; Cavernous tissue. </a:t>
            </a:r>
            <a:r>
              <a:rPr lang="en-US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B. Glands of litters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having branched </a:t>
            </a:r>
            <a:r>
              <a:rPr lang="en-US" sz="2400" dirty="0" err="1" smtClean="0">
                <a:latin typeface="Times New Roman" pitchFamily="18" charset="0"/>
                <a:cs typeface="Times New Roman" pitchFamily="18" charset="0"/>
              </a:rPr>
              <a:t>tubuloalveolar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glands &amp; Cavernous tissue.</a:t>
            </a:r>
            <a:r>
              <a:rPr lang="en-US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en-US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TMM-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Inner </a:t>
            </a:r>
            <a:r>
              <a:rPr lang="en-US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longitudinal layers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and </a:t>
            </a:r>
            <a:r>
              <a:rPr lang="en-US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Outer circular layers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en-US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TA-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Having 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more glands and erectile tissue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. Which play major role in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errction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of penis  </a:t>
            </a:r>
            <a:endParaRPr lang="en-US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  <a:latin typeface="Algerian" pitchFamily="82" charset="0"/>
                <a:cs typeface="Times New Roman" pitchFamily="18" charset="0"/>
              </a:rPr>
              <a:t>Pelvic Part- Prostatic part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en-US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                   </a:t>
            </a:r>
            <a:r>
              <a:rPr lang="en-US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Histology Conti..</a:t>
            </a:r>
            <a:endParaRPr lang="en-US" dirty="0"/>
          </a:p>
        </p:txBody>
      </p:sp>
      <p:pic>
        <p:nvPicPr>
          <p:cNvPr id="1026" name="Picture 2" descr="C:\Users\user1\Desktop\URETHRA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119312" y="2120106"/>
            <a:ext cx="4905375" cy="32480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        HISTOLOGY OF Urethra</a:t>
            </a:r>
            <a:endParaRPr lang="en-US" dirty="0"/>
          </a:p>
        </p:txBody>
      </p:sp>
      <p:pic>
        <p:nvPicPr>
          <p:cNvPr id="3074" name="Picture 2" descr="C:\Users\user1\Desktop\IMG_20200523_222024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055425" y="1481138"/>
            <a:ext cx="7033150" cy="45259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TM- LEM-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Transitional epithelium in ruminant and at the urethral opening it becomes stratified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squoamous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epithelium in others animal having stratified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cuboidal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epithelium.</a:t>
            </a:r>
          </a:p>
          <a:p>
            <a:r>
              <a:rPr lang="en-US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LMM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- absent</a:t>
            </a:r>
          </a:p>
          <a:p>
            <a:r>
              <a:rPr lang="en-US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LP+TSM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- having dense irregular CT , </a:t>
            </a:r>
            <a:r>
              <a:rPr lang="en-US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elastic tissue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, smooth muscle fibers &amp; cavernous tissue.</a:t>
            </a:r>
            <a:r>
              <a:rPr lang="en-US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en-US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TMM-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Inner longitudinal layers and Outer circular layers along with </a:t>
            </a:r>
            <a:r>
              <a:rPr lang="en-US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more numbers of </a:t>
            </a:r>
            <a:r>
              <a:rPr lang="en-US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bulbo</a:t>
            </a:r>
            <a:r>
              <a:rPr lang="en-US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cavernousus</a:t>
            </a:r>
            <a:r>
              <a:rPr lang="en-US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muscles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en-US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TA-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having loose dense CT , BV Nerves and </a:t>
            </a:r>
            <a:r>
              <a:rPr lang="en-US" sz="2400" dirty="0" err="1" smtClean="0">
                <a:latin typeface="Times New Roman" pitchFamily="18" charset="0"/>
                <a:cs typeface="Times New Roman" pitchFamily="18" charset="0"/>
              </a:rPr>
              <a:t>Lymphatics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  <a:latin typeface="Algerian" pitchFamily="82" charset="0"/>
                <a:cs typeface="Times New Roman" pitchFamily="18" charset="0"/>
              </a:rPr>
              <a:t>A- PENILE  Part- </a:t>
            </a:r>
            <a:r>
              <a:rPr lang="en-US" dirty="0" smtClean="0">
                <a:solidFill>
                  <a:srgbClr val="FF0000"/>
                </a:solidFill>
                <a:latin typeface="Algerian" pitchFamily="82" charset="0"/>
                <a:cs typeface="Times New Roman" pitchFamily="18" charset="0"/>
              </a:rPr>
              <a:t>penile part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en-US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                    </a:t>
            </a:r>
            <a:r>
              <a:rPr lang="en-US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Histology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 HISTOLOGY OF Urethra</a:t>
            </a:r>
            <a:endParaRPr lang="en-US" dirty="0"/>
          </a:p>
        </p:txBody>
      </p:sp>
      <p:pic>
        <p:nvPicPr>
          <p:cNvPr id="2050" name="Picture 2" descr="C:\Users\user1\Desktop\IMG_20200523_221804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329236" y="1481138"/>
            <a:ext cx="6485527" cy="45259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         HISTOLOGY OF PENIS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- Common outlet for semen and urine</a:t>
            </a:r>
          </a:p>
          <a:p>
            <a:pPr algn="just"/>
            <a:r>
              <a:rPr lang="en-US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- having 3 parts- Root, Body &amp; </a:t>
            </a:r>
            <a:r>
              <a:rPr lang="en-US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Glans</a:t>
            </a:r>
            <a:r>
              <a:rPr lang="en-US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r>
              <a:rPr lang="en-US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Root &amp; Body </a:t>
            </a:r>
            <a:r>
              <a:rPr lang="en-US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–Its </a:t>
            </a:r>
            <a:r>
              <a:rPr lang="en-US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LEM</a:t>
            </a:r>
            <a:r>
              <a:rPr lang="en-US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having Transitional Epithelium. </a:t>
            </a:r>
          </a:p>
          <a:p>
            <a:pPr algn="just"/>
            <a:r>
              <a:rPr lang="en-US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-Corpus </a:t>
            </a:r>
            <a:r>
              <a:rPr lang="en-US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spongiosum</a:t>
            </a:r>
            <a:r>
              <a:rPr lang="en-US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surrounding the </a:t>
            </a:r>
            <a:r>
              <a:rPr lang="en-US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corpuscovernous</a:t>
            </a:r>
            <a:r>
              <a:rPr lang="en-US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tissue along with more number of </a:t>
            </a:r>
            <a:r>
              <a:rPr lang="en-US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erectile tissue </a:t>
            </a:r>
            <a:r>
              <a:rPr lang="en-US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&amp; SMF on their dorsal surface. </a:t>
            </a:r>
          </a:p>
          <a:p>
            <a:pPr algn="just"/>
            <a:r>
              <a:rPr lang="en-US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- Fibro-elastic types in ruminants and boar while in equine carnivores and in human mainly consisted of elastic fibers, erectile tissue, SMF and sinuses. </a:t>
            </a:r>
          </a:p>
          <a:p>
            <a:pPr algn="just"/>
            <a:endParaRPr lang="en-US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    Cross section OF </a:t>
            </a:r>
            <a:r>
              <a:rPr lang="en-US" dirty="0" err="1" smtClean="0">
                <a:solidFill>
                  <a:srgbClr val="FF0000"/>
                </a:solidFill>
                <a:latin typeface="Algerian" pitchFamily="82" charset="0"/>
              </a:rPr>
              <a:t>Glans</a:t>
            </a:r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  PENIS</a:t>
            </a:r>
            <a:endParaRPr lang="en-US" dirty="0"/>
          </a:p>
        </p:txBody>
      </p:sp>
      <p:pic>
        <p:nvPicPr>
          <p:cNvPr id="4098" name="Picture 2" descr="C:\Users\user1\Desktop\IMG_20200523_221833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168009" y="1481138"/>
            <a:ext cx="4807982" cy="45259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- Well developed in Horse, Dog &amp; Man and is     </a:t>
            </a:r>
          </a:p>
          <a:p>
            <a:pPr algn="just">
              <a:buNone/>
            </a:pP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    covered by penile portion of prepuce.</a:t>
            </a:r>
          </a:p>
          <a:p>
            <a:pPr algn="just">
              <a:buNone/>
            </a:pP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en-US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 Equine and Man-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It contains more numbers or erectile and vascular tissue while in </a:t>
            </a:r>
            <a:r>
              <a:rPr lang="en-US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canine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bony tissue and in </a:t>
            </a:r>
            <a:r>
              <a:rPr lang="en-US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ruminant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fibro-</a:t>
            </a:r>
            <a:r>
              <a:rPr lang="en-US" dirty="0" err="1" smtClean="0">
                <a:latin typeface="Times New Roman" pitchFamily="18" charset="0"/>
                <a:cs typeface="Times New Roman" pitchFamily="18" charset="0"/>
              </a:rPr>
              <a:t>cartilagenus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tissue.</a:t>
            </a:r>
          </a:p>
          <a:p>
            <a:pPr algn="just">
              <a:buNone/>
            </a:pPr>
            <a:r>
              <a:rPr lang="en-US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TM-LEM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-Stratified </a:t>
            </a:r>
            <a:r>
              <a:rPr lang="en-US" dirty="0" err="1" smtClean="0">
                <a:latin typeface="Times New Roman" pitchFamily="18" charset="0"/>
                <a:cs typeface="Times New Roman" pitchFamily="18" charset="0"/>
              </a:rPr>
              <a:t>Squamous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epithelium</a:t>
            </a:r>
          </a:p>
          <a:p>
            <a:pPr algn="just">
              <a:buNone/>
            </a:pPr>
            <a:r>
              <a:rPr lang="en-US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LMM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- absent</a:t>
            </a:r>
          </a:p>
          <a:p>
            <a:pPr algn="just">
              <a:buNone/>
            </a:pPr>
            <a:r>
              <a:rPr lang="en-US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LP+TSM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- loose CTF </a:t>
            </a:r>
          </a:p>
          <a:p>
            <a:pPr algn="just">
              <a:buNone/>
            </a:pPr>
            <a:r>
              <a:rPr lang="en-US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TMM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-Erectile tissue </a:t>
            </a:r>
            <a:r>
              <a:rPr lang="en-US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TA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- BV, Nerves and Lymph.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       HISTOLOGY OF </a:t>
            </a:r>
            <a:r>
              <a:rPr lang="en-US" dirty="0" err="1" smtClean="0">
                <a:solidFill>
                  <a:srgbClr val="FF0000"/>
                </a:solidFill>
                <a:latin typeface="Algerian" pitchFamily="82" charset="0"/>
              </a:rPr>
              <a:t>Glans</a:t>
            </a:r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  PENIS</a:t>
            </a: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  HISTOLOGY OF </a:t>
            </a:r>
            <a:r>
              <a:rPr lang="en-US" dirty="0" err="1" smtClean="0">
                <a:solidFill>
                  <a:srgbClr val="FF0000"/>
                </a:solidFill>
                <a:latin typeface="Algerian" pitchFamily="82" charset="0"/>
              </a:rPr>
              <a:t>Glans</a:t>
            </a:r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 penis </a:t>
            </a:r>
            <a:endParaRPr lang="en-US" dirty="0"/>
          </a:p>
        </p:txBody>
      </p:sp>
      <p:pic>
        <p:nvPicPr>
          <p:cNvPr id="6146" name="Picture 2" descr="C:\Users\user1\Desktop\IMG_20200523_221954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300046" y="1481138"/>
            <a:ext cx="6543907" cy="45259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n-US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Tube like fold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of skin that’s surround the cranial part penis and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glans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penis.</a:t>
            </a:r>
          </a:p>
          <a:p>
            <a:pPr algn="just"/>
            <a:endParaRPr lang="en-US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Composed of </a:t>
            </a:r>
            <a:r>
              <a:rPr lang="en-US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layer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External &amp; Internal layer.</a:t>
            </a:r>
          </a:p>
          <a:p>
            <a:pPr algn="just"/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-External Layers- more numbers of sebaceous glands.</a:t>
            </a:r>
          </a:p>
          <a:p>
            <a:pPr algn="just"/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Internal layer- LEM- Keratinized stratified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squamous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epithelium, BV, Nerves and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Lymphatics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Near and around the corona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glandis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in Horse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secretory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product is called-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Smegma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en-US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  HISTOLOGY OF prepuce(sheath)</a:t>
            </a:r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       HISTOLOGY OF </a:t>
            </a:r>
            <a:r>
              <a:rPr lang="en-US" dirty="0" err="1" smtClean="0">
                <a:solidFill>
                  <a:srgbClr val="FF0000"/>
                </a:solidFill>
                <a:latin typeface="Algerian" pitchFamily="82" charset="0"/>
              </a:rPr>
              <a:t>glans</a:t>
            </a:r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 PENIS &amp;              </a:t>
            </a:r>
            <a:br>
              <a:rPr lang="en-US" dirty="0" smtClean="0">
                <a:solidFill>
                  <a:srgbClr val="FF0000"/>
                </a:solidFill>
                <a:latin typeface="Algerian" pitchFamily="82" charset="0"/>
              </a:rPr>
            </a:br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                 prepuce(sheath)</a:t>
            </a:r>
            <a:endParaRPr lang="en-US" dirty="0"/>
          </a:p>
        </p:txBody>
      </p:sp>
      <p:pic>
        <p:nvPicPr>
          <p:cNvPr id="5122" name="Picture 2" descr="C:\Users\user1\Desktop\IMG_20200523_221904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760338" y="1481138"/>
            <a:ext cx="5623324" cy="45259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1000</TotalTime>
  <Words>528</Words>
  <Application>Microsoft Office PowerPoint</Application>
  <PresentationFormat>On-screen Show (4:3)</PresentationFormat>
  <Paragraphs>60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Concourse</vt:lpstr>
      <vt:lpstr>Systemic histology and ultrastructure  VAN-607  TOPIC- HISTOLOGY OF MALE GENITAL-TUBULAR PART URETHRA PENIS &amp; PREPUCE</vt:lpstr>
      <vt:lpstr>SYSTEMIC HISTOLOGY AND ULTRASTRUCTURE- VAN-607 TOPIC- HISTOLOGY OF MALE GENITAL ORGANS</vt:lpstr>
      <vt:lpstr>Male Genital Organs - </vt:lpstr>
      <vt:lpstr>HISTOLOGY OF URETHRA </vt:lpstr>
      <vt:lpstr>A- Pelvic Part- Prostatic part. Histology</vt:lpstr>
      <vt:lpstr>Pelvic Part- Prostatic part.                     Histology Conti..</vt:lpstr>
      <vt:lpstr>        HISTOLOGY OF Urethra</vt:lpstr>
      <vt:lpstr>A- PENILE  Part- penile part.                      Histology</vt:lpstr>
      <vt:lpstr> HISTOLOGY OF Urethra</vt:lpstr>
      <vt:lpstr>         HISTOLOGY OF PENIS </vt:lpstr>
      <vt:lpstr>    Cross section OF Glans  PENIS</vt:lpstr>
      <vt:lpstr>       HISTOLOGY OF Glans  PENIS</vt:lpstr>
      <vt:lpstr>  HISTOLOGY OF Glans penis </vt:lpstr>
      <vt:lpstr>  HISTOLOGY OF prepuce(sheath)</vt:lpstr>
      <vt:lpstr>       HISTOLOGY OF glans PENIS &amp;                                prepuce(sheath)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Systemic histology and ultrastructure  VAN-607</dc:title>
  <dc:creator>user1</dc:creator>
  <cp:lastModifiedBy>user1</cp:lastModifiedBy>
  <cp:revision>158</cp:revision>
  <dcterms:created xsi:type="dcterms:W3CDTF">2006-08-16T00:00:00Z</dcterms:created>
  <dcterms:modified xsi:type="dcterms:W3CDTF">2020-05-24T08:51:38Z</dcterms:modified>
</cp:coreProperties>
</file>