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61" r:id="rId2"/>
    <p:sldId id="669" r:id="rId3"/>
    <p:sldId id="670" r:id="rId4"/>
    <p:sldId id="692" r:id="rId5"/>
    <p:sldId id="672" r:id="rId6"/>
    <p:sldId id="699" r:id="rId7"/>
    <p:sldId id="694" r:id="rId8"/>
    <p:sldId id="693" r:id="rId9"/>
    <p:sldId id="673" r:id="rId10"/>
    <p:sldId id="696" r:id="rId11"/>
    <p:sldId id="697" r:id="rId12"/>
    <p:sldId id="698" r:id="rId13"/>
    <p:sldId id="39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427" autoAdjust="0"/>
  </p:normalViewPr>
  <p:slideViewPr>
    <p:cSldViewPr>
      <p:cViewPr varScale="1">
        <p:scale>
          <a:sx n="100" d="100"/>
          <a:sy n="100" d="100"/>
        </p:scale>
        <p:origin x="-194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DFE451-AF16-4EC6-8FB4-7486BCE1B786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81BDBA-9E59-4238-A09D-7432336A33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863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C381F-E75F-4EF9-95DC-2DFDCFD6A6C5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C22391-F062-4485-B1BA-127C2904BA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9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63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7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67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90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91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9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55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04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6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09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1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87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45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1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7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4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A148-B53C-43B4-BD5F-E85D58A44C20}" type="datetimeFigureOut">
              <a:rPr lang="en-IN" smtClean="0"/>
              <a:t>30-05-2020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07696A-AAB0-47F9-9045-2A2D65E91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5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745777"/>
            <a:ext cx="5943600" cy="2091923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HoD</a:t>
            </a:r>
            <a:endParaRPr lang="en-US" sz="24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62223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endParaRPr lang="en-US" sz="4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13" y="265552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8574" y="212323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4" name="Picture 4" descr="G:\dov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36" y="3140968"/>
            <a:ext cx="2198542" cy="1576387"/>
          </a:xfrm>
          <a:prstGeom prst="rect">
            <a:avLst/>
          </a:prstGeom>
          <a:noFill/>
        </p:spPr>
      </p:pic>
      <p:pic>
        <p:nvPicPr>
          <p:cNvPr id="8" name="Picture 7" descr="Haemoproteus columba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33258" r="21539"/>
          <a:stretch/>
        </p:blipFill>
        <p:spPr bwMode="auto">
          <a:xfrm>
            <a:off x="2843808" y="1855401"/>
            <a:ext cx="3148330" cy="2329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14613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980728"/>
            <a:ext cx="4320480" cy="587727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 </a:t>
            </a: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Diagnosis:- </a:t>
            </a:r>
          </a:p>
          <a:p>
            <a:pPr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By demonstration of </a:t>
            </a:r>
            <a:r>
              <a:rPr lang="en-US" sz="2800" u="sng" dirty="0" smtClean="0">
                <a:solidFill>
                  <a:srgbClr val="0070C0"/>
                </a:solidFill>
                <a:latin typeface="Arial Black" pitchFamily="34" charset="0"/>
              </a:rPr>
              <a:t>halter shaped gametocytes inside the RBCs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in stained blood smear.</a:t>
            </a:r>
          </a:p>
          <a:p>
            <a:pPr marL="0" indent="0" algn="just">
              <a:buNone/>
            </a:pP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097" name="Picture 1" descr="G:\1e-haemoproteus-sp-in-avian-blood-smear-10-um-logo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09800"/>
            <a:ext cx="2362200" cy="2667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6461513">
            <a:off x="6550053" y="4729799"/>
            <a:ext cx="2069193" cy="77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263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664" y="1371600"/>
            <a:ext cx="5234136" cy="5486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 </a:t>
            </a: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Treatment: </a:t>
            </a:r>
          </a:p>
          <a:p>
            <a:pPr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Antimalarial drug like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primaquine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etc. are useful.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</a:t>
            </a: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Control:</a:t>
            </a:r>
          </a:p>
          <a:p>
            <a:pPr algn="just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b="1" dirty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infected birds.</a:t>
            </a:r>
          </a:p>
          <a:p>
            <a:pPr marL="0" indent="0" algn="just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controlling vector i.e.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seudolynchia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flies by spraying insecticide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582922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46445" y="2967335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I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1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Family: </a:t>
            </a:r>
            <a:r>
              <a:rPr lang="en-US" sz="3600" b="1" dirty="0" err="1" smtClean="0">
                <a:latin typeface="Arial Black" pitchFamily="34" charset="0"/>
              </a:rPr>
              <a:t>Plasmodiidae</a:t>
            </a:r>
            <a:r>
              <a:rPr lang="en-US" sz="3600" b="1" dirty="0" smtClean="0">
                <a:latin typeface="Arial Black" pitchFamily="34" charset="0"/>
              </a:rPr>
              <a:t/>
            </a:r>
            <a:br>
              <a:rPr lang="en-US" sz="3600" b="1" dirty="0" smtClean="0">
                <a:latin typeface="Arial Black" pitchFamily="34" charset="0"/>
              </a:rPr>
            </a:b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990600"/>
            <a:ext cx="8100392" cy="58674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70C0"/>
                </a:solidFill>
                <a:latin typeface="Arial Black" pitchFamily="34" charset="0"/>
              </a:rPr>
              <a:t>Heteroxenous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 parasites.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Black" pitchFamily="34" charset="0"/>
              </a:rPr>
              <a:t>Schizogony</a:t>
            </a:r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  occurs  in  vertebrates  and  </a:t>
            </a:r>
            <a:r>
              <a:rPr lang="en-US" sz="2800" dirty="0" err="1" smtClean="0">
                <a:solidFill>
                  <a:srgbClr val="7030A0"/>
                </a:solidFill>
                <a:latin typeface="Arial Black" pitchFamily="34" charset="0"/>
              </a:rPr>
              <a:t>gametogony</a:t>
            </a:r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  and  </a:t>
            </a:r>
            <a:r>
              <a:rPr lang="en-US" sz="2800" dirty="0" err="1" smtClean="0">
                <a:solidFill>
                  <a:srgbClr val="7030A0"/>
                </a:solidFill>
                <a:latin typeface="Arial Black" pitchFamily="34" charset="0"/>
              </a:rPr>
              <a:t>sporogony</a:t>
            </a:r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  in invertebrates.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Arial Black" pitchFamily="34" charset="0"/>
              </a:rPr>
              <a:t>Pigment  </a:t>
            </a:r>
            <a:r>
              <a:rPr lang="en-US" sz="2800" b="1" dirty="0" smtClean="0">
                <a:solidFill>
                  <a:srgbClr val="92D050"/>
                </a:solidFill>
                <a:latin typeface="Arial Black" pitchFamily="34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Arial Black" pitchFamily="34" charset="0"/>
              </a:rPr>
              <a:t>haemozoin</a:t>
            </a:r>
            <a:r>
              <a:rPr lang="en-US" sz="2800" b="1" dirty="0" smtClean="0">
                <a:solidFill>
                  <a:srgbClr val="92D050"/>
                </a:solidFill>
                <a:latin typeface="Arial Black" pitchFamily="34" charset="0"/>
              </a:rPr>
              <a:t>)  </a:t>
            </a:r>
            <a:r>
              <a:rPr lang="en-US" sz="2800" dirty="0" smtClean="0">
                <a:solidFill>
                  <a:srgbClr val="92D050"/>
                </a:solidFill>
                <a:latin typeface="Arial Black" pitchFamily="34" charset="0"/>
              </a:rPr>
              <a:t>is  usually  formed  in  the  host  cell  except </a:t>
            </a:r>
            <a:r>
              <a:rPr lang="en-US" sz="2800" i="1" dirty="0" err="1" smtClean="0">
                <a:solidFill>
                  <a:srgbClr val="92D050"/>
                </a:solidFill>
                <a:latin typeface="Arial Black" pitchFamily="34" charset="0"/>
              </a:rPr>
              <a:t>Leucocytozoon</a:t>
            </a:r>
            <a:r>
              <a:rPr lang="en-US" sz="2800" dirty="0" smtClean="0">
                <a:solidFill>
                  <a:srgbClr val="92D050"/>
                </a:solidFill>
                <a:latin typeface="Arial Black" pitchFamily="34" charset="0"/>
              </a:rPr>
              <a:t> spp.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Genus : </a:t>
            </a:r>
            <a:r>
              <a:rPr lang="en-US" sz="2800" i="1" dirty="0" err="1" smtClean="0">
                <a:solidFill>
                  <a:srgbClr val="FF0000"/>
                </a:solidFill>
                <a:latin typeface="Arial Black" pitchFamily="34" charset="0"/>
              </a:rPr>
              <a:t>Haemoproteus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Arial Black" pitchFamily="34" charset="0"/>
              </a:rPr>
              <a:t>Leucocytozoon</a:t>
            </a:r>
            <a:r>
              <a:rPr lang="en-US" sz="28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  <a:latin typeface="Arial Black" pitchFamily="34" charset="0"/>
              </a:rPr>
              <a:t>Plasmodium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990600"/>
            <a:ext cx="4988768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Definitive hosts: </a:t>
            </a:r>
          </a:p>
          <a:p>
            <a:pPr>
              <a:lnSpc>
                <a:spcPct val="150000"/>
              </a:lnSpc>
              <a:buNone/>
            </a:pPr>
            <a:r>
              <a:rPr lang="en-US" sz="2800" i="1" dirty="0" err="1" smtClean="0">
                <a:solidFill>
                  <a:srgbClr val="0070C0"/>
                </a:solidFill>
                <a:latin typeface="Arial Black" pitchFamily="34" charset="0"/>
              </a:rPr>
              <a:t>Haemoproteuscolumba</a:t>
            </a:r>
            <a:r>
              <a:rPr lang="en-US" sz="2800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affects pigeon and dove whereas </a:t>
            </a:r>
            <a:r>
              <a:rPr lang="en-US" sz="2800" i="1" dirty="0" err="1" smtClean="0">
                <a:solidFill>
                  <a:srgbClr val="0070C0"/>
                </a:solidFill>
                <a:latin typeface="Arial Black" pitchFamily="34" charset="0"/>
              </a:rPr>
              <a:t>Haemoproteus</a:t>
            </a:r>
            <a:r>
              <a:rPr lang="en-US" sz="2800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 Black" pitchFamily="34" charset="0"/>
              </a:rPr>
              <a:t>meleagridis</a:t>
            </a:r>
            <a:r>
              <a:rPr lang="en-US" sz="2800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found in turkeys.</a:t>
            </a:r>
          </a:p>
          <a:p>
            <a:pPr algn="just">
              <a:buNone/>
            </a:pP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11" name="Picture 4" descr="G:\d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28800"/>
            <a:ext cx="2198542" cy="1576387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6786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1371600"/>
            <a:ext cx="5256584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Vector : 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Hippoboscid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fly i.e.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Pseudolynchia</a:t>
            </a:r>
            <a:r>
              <a:rPr lang="en-US" sz="2800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canariensis</a:t>
            </a:r>
            <a:r>
              <a:rPr lang="en-US" sz="2800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or  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Pseudolynchia</a:t>
            </a:r>
            <a:r>
              <a:rPr lang="en-US" sz="2800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maura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</a:p>
          <a:p>
            <a:pPr algn="just">
              <a:buNone/>
            </a:pPr>
            <a:endParaRPr lang="en-US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 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" name="Picture 3" descr="G:\ha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3861048"/>
            <a:ext cx="3606800" cy="25146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2028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990600"/>
            <a:ext cx="6696744" cy="5867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  Morphology : 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Gaemetocyte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: </a:t>
            </a:r>
            <a:r>
              <a:rPr lang="en-US" sz="2800" u="sng" dirty="0" smtClean="0">
                <a:solidFill>
                  <a:srgbClr val="0070C0"/>
                </a:solidFill>
                <a:latin typeface="Arial Black" pitchFamily="34" charset="0"/>
              </a:rPr>
              <a:t>Gametocyte  is  elongate,  crescent  shaped 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found </a:t>
            </a:r>
            <a:r>
              <a:rPr lang="en-US" sz="2800" u="sng" dirty="0" smtClean="0">
                <a:solidFill>
                  <a:srgbClr val="0070C0"/>
                </a:solidFill>
                <a:latin typeface="Arial Black" pitchFamily="34" charset="0"/>
              </a:rPr>
              <a:t>inside the RBC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which  partially  encircle  the nucleus of RBC in the form of </a:t>
            </a:r>
            <a:r>
              <a:rPr lang="en-US" sz="2800" u="sng" dirty="0" smtClean="0">
                <a:solidFill>
                  <a:srgbClr val="0070C0"/>
                </a:solidFill>
                <a:latin typeface="Arial Black" pitchFamily="34" charset="0"/>
              </a:rPr>
              <a:t>halter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 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G:\haemoprote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2971801" cy="19050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2601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b="1" i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b="1" i="1" dirty="0">
                <a:solidFill>
                  <a:srgbClr val="7030A0"/>
                </a:solidFill>
                <a:latin typeface="Arial Black" pitchFamily="34" charset="0"/>
              </a:rPr>
            </a:b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832648" cy="44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7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664" y="990600"/>
            <a:ext cx="6408712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  Morphology : 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Infective stage : 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sporozoites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which form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schizonts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containing 15 or more unpigmented </a:t>
            </a:r>
            <a:r>
              <a:rPr lang="en-US" sz="2800" b="1" dirty="0" err="1" smtClean="0">
                <a:solidFill>
                  <a:srgbClr val="00B0F0"/>
                </a:solidFill>
                <a:latin typeface="Arial Black" pitchFamily="34" charset="0"/>
              </a:rPr>
              <a:t>uninucleated</a:t>
            </a:r>
            <a:r>
              <a:rPr lang="en-US" sz="2800" b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Arial Black" pitchFamily="34" charset="0"/>
              </a:rPr>
              <a:t>cytomeres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</a:p>
          <a:p>
            <a:pPr algn="just">
              <a:buNone/>
            </a:pPr>
            <a:endParaRPr lang="en-US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 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Life-cycle of </a:t>
            </a:r>
            <a:r>
              <a:rPr lang="en-US" sz="4000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endParaRPr lang="en-US" sz="4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0658" name="Picture 2" descr="G:\haemoprote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5614105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588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  <a:latin typeface="Arial Black" pitchFamily="34" charset="0"/>
              </a:rPr>
              <a:t>Haemoproteus</a:t>
            </a:r>
            <a: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3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980728"/>
            <a:ext cx="6840760" cy="5877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Pathogenesis and Symptoms:</a:t>
            </a:r>
          </a:p>
          <a:p>
            <a:pPr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 Black" pitchFamily="34" charset="0"/>
              </a:rPr>
              <a:t>Infection is usually symptomless but in heavy infection, affected bird may appear restless, anorexia, </a:t>
            </a:r>
            <a:r>
              <a:rPr lang="en-US" sz="2800" dirty="0" err="1" smtClean="0">
                <a:latin typeface="Arial Black" pitchFamily="34" charset="0"/>
              </a:rPr>
              <a:t>anaemia</a:t>
            </a:r>
            <a:r>
              <a:rPr lang="en-US" sz="2800" dirty="0" smtClean="0">
                <a:latin typeface="Arial Black" pitchFamily="34" charset="0"/>
              </a:rPr>
              <a:t>, enlarged liver and spleen etc.</a:t>
            </a:r>
          </a:p>
          <a:p>
            <a:pPr algn="just">
              <a:lnSpc>
                <a:spcPct val="200000"/>
              </a:lnSpc>
              <a:buNone/>
            </a:pPr>
            <a:endParaRPr lang="en-US" sz="2800" dirty="0" smtClean="0">
              <a:latin typeface="Arial Black" pitchFamily="34" charset="0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None/>
            </a:pPr>
            <a:endParaRPr lang="en-US" sz="2800" i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929</TotalTime>
  <Words>241</Words>
  <Application>Microsoft Office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PowerPoint Presentation</vt:lpstr>
      <vt:lpstr>Family: Plasmodiidae </vt:lpstr>
      <vt:lpstr>Haemoproteus </vt:lpstr>
      <vt:lpstr>Haemoproteus </vt:lpstr>
      <vt:lpstr>Haemoproteus </vt:lpstr>
      <vt:lpstr>Haemoproteus </vt:lpstr>
      <vt:lpstr>Haemoproteus </vt:lpstr>
      <vt:lpstr>Life-cycle of Haemoproteus</vt:lpstr>
      <vt:lpstr>Haemoproteus </vt:lpstr>
      <vt:lpstr>Haemoproteus </vt:lpstr>
      <vt:lpstr>Haemoproteus </vt:lpstr>
      <vt:lpstr>Haemoproteus 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Haemoprotozoan diseases of Horse</dc:title>
  <dc:creator>Ajit Kumar</dc:creator>
  <cp:lastModifiedBy>Ajit Kumar</cp:lastModifiedBy>
  <cp:revision>96</cp:revision>
  <cp:lastPrinted>2019-11-21T10:56:16Z</cp:lastPrinted>
  <dcterms:created xsi:type="dcterms:W3CDTF">2019-10-15T08:59:27Z</dcterms:created>
  <dcterms:modified xsi:type="dcterms:W3CDTF">2020-05-30T05:53:38Z</dcterms:modified>
</cp:coreProperties>
</file>