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3" r:id="rId2"/>
    <p:sldId id="274" r:id="rId3"/>
    <p:sldId id="257" r:id="rId4"/>
    <p:sldId id="259" r:id="rId5"/>
    <p:sldId id="295" r:id="rId6"/>
    <p:sldId id="260" r:id="rId7"/>
    <p:sldId id="265" r:id="rId8"/>
    <p:sldId id="266" r:id="rId9"/>
    <p:sldId id="294" r:id="rId10"/>
    <p:sldId id="292" r:id="rId11"/>
    <p:sldId id="293" r:id="rId12"/>
    <p:sldId id="283" r:id="rId13"/>
    <p:sldId id="291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CC"/>
    <a:srgbClr val="A61A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Heavy Metal Toxicity</a:t>
            </a:r>
            <a:b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Lead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IN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>
            <a:normAutofit/>
          </a:bodyPr>
          <a:lstStyle/>
          <a:p>
            <a:pPr marL="0" lvl="0" indent="0">
              <a:buClr>
                <a:srgbClr val="3891A7"/>
              </a:buClr>
              <a:buNone/>
            </a:pPr>
            <a:endParaRPr lang="en-IN" b="1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 smtClean="0"/>
              <a:t>Presented </a:t>
            </a:r>
            <a:r>
              <a:rPr lang="en-IN" b="1" dirty="0"/>
              <a:t>by:-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/>
              <a:t>                                             </a:t>
            </a:r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                        </a:t>
            </a:r>
            <a:r>
              <a:rPr lang="en-IN" sz="2400" b="1" dirty="0" err="1"/>
              <a:t>Dr.Archana</a:t>
            </a:r>
            <a:endParaRPr lang="en-IN" sz="2400" b="1" dirty="0"/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Assistant </a:t>
            </a:r>
            <a:r>
              <a:rPr lang="en-IN" sz="2400" b="1" dirty="0" err="1"/>
              <a:t>Professor_cum_Jr</a:t>
            </a:r>
            <a:r>
              <a:rPr lang="en-IN" sz="2400" b="1" dirty="0"/>
              <a:t> </a:t>
            </a:r>
            <a:r>
              <a:rPr lang="en-IN" sz="2400" b="1" dirty="0" smtClean="0"/>
              <a:t>.</a:t>
            </a:r>
            <a:r>
              <a:rPr lang="en-IN" sz="2400" b="1" dirty="0"/>
              <a:t>Scientist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</a:t>
            </a:r>
            <a:r>
              <a:rPr lang="en-IN" sz="2400" b="1" dirty="0" err="1"/>
              <a:t>Deptt.Of</a:t>
            </a:r>
            <a:r>
              <a:rPr lang="en-IN" sz="2400" b="1" dirty="0"/>
              <a:t> Pharmacology &amp; Toxicology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         Bihar Veterinary College, Patna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4828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Clinical Sign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 </a:t>
            </a:r>
            <a:r>
              <a:rPr lang="en-US" sz="2800" dirty="0" smtClean="0">
                <a:latin typeface="Comic Sans MS" pitchFamily="66" charset="0"/>
              </a:rPr>
              <a:t>The major systems affected by lead poisoning are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gastrointestinal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central nervous system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 &amp;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hematological system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lvl="0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GIT Symptoms</a:t>
            </a:r>
            <a:r>
              <a:rPr lang="en-US" sz="2800" dirty="0" smtClean="0">
                <a:latin typeface="Comic Sans MS" pitchFamily="66" charset="0"/>
              </a:rPr>
              <a:t> :-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Anorexia,  colic, dullness and transient constipation frequently followed by diarrhea can be common clinical signs in animal exposed to excess lead. </a:t>
            </a: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35719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Continue....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572164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CNS symptoms :-</a:t>
            </a:r>
          </a:p>
          <a:p>
            <a:pPr lvl="0"/>
            <a:r>
              <a:rPr lang="en-US" dirty="0" smtClean="0">
                <a:latin typeface="Comic Sans MS" pitchFamily="66" charset="0"/>
              </a:rPr>
              <a:t>In cattle there is depression, weakness and ataxia can progress to more severe clinical signs of muscle tremors head pressing ,blindness, jaw champing, muscle tremor and convulsion.</a:t>
            </a:r>
          </a:p>
          <a:p>
            <a:pPr lvl="0"/>
            <a:endParaRPr lang="en-U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</a:rPr>
              <a:t> Horses develop acute lead toxicosis &amp; show clinical signs of pharyngeal paralysis (roaring) and dysphagia frequently resulting in aspiration pneumonia.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Hematological symptoms:-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IN" dirty="0" smtClean="0"/>
              <a:t>  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Blood capillaries congested with enlarged and increased endothelial cells.  Meningeal blood vessels were prominently congested with mild lymphocytic infiltration. 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   Basophilic stippling (the aggregation of ribonucleic acid) of erythrocytes and inhibition of hemoglobin synthesis are characteristic hematological features of lead poisoning.</a:t>
            </a:r>
            <a:endParaRPr lang="en-IN" dirty="0" smtClean="0">
              <a:latin typeface="Comic Sans MS" pitchFamily="66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64294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Treatment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Specific antidotal therapy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  <a:latin typeface="Comic Sans MS" pitchFamily="66" charset="0"/>
              </a:rPr>
              <a:t>Disodium calcium EDTA</a:t>
            </a:r>
            <a:r>
              <a:rPr lang="en-US" sz="2800" dirty="0" smtClean="0">
                <a:solidFill>
                  <a:srgbClr val="0000CC"/>
                </a:solidFill>
                <a:latin typeface="Comic Sans MS" pitchFamily="66" charset="0"/>
              </a:rPr>
              <a:t>(</a:t>
            </a:r>
            <a:r>
              <a:rPr lang="en-US" sz="1800" b="1" dirty="0" smtClean="0">
                <a:solidFill>
                  <a:srgbClr val="0000CC"/>
                </a:solidFill>
                <a:latin typeface="Comic Sans MS" pitchFamily="66" charset="0"/>
              </a:rPr>
              <a:t>Ethylene diamine tetra acetate</a:t>
            </a:r>
            <a:r>
              <a:rPr lang="en-US" sz="2800" dirty="0" smtClean="0">
                <a:solidFill>
                  <a:srgbClr val="0000CC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n horse and cattle it is given intravenously or sub-</a:t>
            </a:r>
            <a:r>
              <a:rPr lang="en-US" sz="2400" dirty="0" err="1" smtClean="0">
                <a:latin typeface="Comic Sans MS" pitchFamily="66" charset="0"/>
              </a:rPr>
              <a:t>cutaneously</a:t>
            </a:r>
            <a:r>
              <a:rPr lang="en-US" sz="2400" dirty="0" smtClean="0">
                <a:latin typeface="Comic Sans MS" pitchFamily="66" charset="0"/>
              </a:rPr>
              <a:t> as 1-2% solution in 5% dextrose @ 110mg/kg divided in two treatment daily for 3days. skip for two days &amp; then repeat the dose for two days.</a:t>
            </a:r>
          </a:p>
          <a:p>
            <a:pPr marL="0" indent="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In dogs a similar dose divided into 4 treatments  a day is given S/c in 5% dextrose for 2-5 days.</a:t>
            </a:r>
            <a:endParaRPr lang="en-US" sz="2800" dirty="0" smtClean="0">
              <a:latin typeface="Comic Sans MS" pitchFamily="66" charset="0"/>
            </a:endParaRPr>
          </a:p>
          <a:p>
            <a:endParaRPr lang="en-IN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14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0004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r>
              <a:rPr lang="en-IN" sz="4400" dirty="0" smtClean="0">
                <a:solidFill>
                  <a:srgbClr val="FF0000"/>
                </a:solidFill>
              </a:rPr>
              <a:t>Continue....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92500" lnSpcReduction="10000"/>
          </a:bodyPr>
          <a:lstStyle/>
          <a:p>
            <a:endParaRPr lang="en-US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6" charset="0"/>
              </a:rPr>
              <a:t>Thiamine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has been shown to be a valuable adjunct to the treatment </a:t>
            </a:r>
            <a:r>
              <a:rPr lang="en-US" sz="2800" dirty="0" smtClean="0">
                <a:latin typeface="Comic Sans MS" pitchFamily="66" charset="0"/>
              </a:rPr>
              <a:t>of lead </a:t>
            </a:r>
            <a:r>
              <a:rPr lang="en-US" sz="2800" dirty="0">
                <a:latin typeface="Comic Sans MS" pitchFamily="66" charset="0"/>
              </a:rPr>
              <a:t>poisoning in ruminants and is recommended for other species as well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Comic Sans MS" pitchFamily="66" charset="0"/>
              </a:rPr>
              <a:t>Corticosteroids and osmotic diuretics may reduce cerebral oedema in cattle and horses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 lvl="0">
              <a:buNone/>
            </a:pPr>
            <a:endParaRPr lang="en-IN" sz="2800" dirty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Comic Sans MS" pitchFamily="66" charset="0"/>
              </a:rPr>
              <a:t>Diazepam and barbiturates may be used to control </a:t>
            </a:r>
            <a:r>
              <a:rPr lang="en-US" sz="2800" dirty="0" smtClean="0">
                <a:latin typeface="Comic Sans MS" pitchFamily="66" charset="0"/>
              </a:rPr>
              <a:t>muscle tremor and convulsion.</a:t>
            </a:r>
          </a:p>
          <a:p>
            <a:pPr lvl="0">
              <a:buFont typeface="Wingdings" pitchFamily="2" charset="2"/>
              <a:buChar char="Ø"/>
            </a:pPr>
            <a:endParaRPr lang="en-IN" sz="2800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210" y="365126"/>
            <a:ext cx="8585791" cy="58868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62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Content of chapter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          </a:t>
            </a:r>
            <a:r>
              <a:rPr lang="en-IN" sz="2400" b="1" dirty="0" smtClean="0">
                <a:latin typeface="Comic Sans MS" pitchFamily="66" charset="0"/>
              </a:rPr>
              <a:t>* Sources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    * Toxicokinetic   </a:t>
            </a:r>
            <a:r>
              <a:rPr lang="en-IN" sz="2400" b="1" dirty="0">
                <a:latin typeface="Comic Sans MS" pitchFamily="66" charset="0"/>
              </a:rPr>
              <a:t>	</a:t>
            </a:r>
            <a:r>
              <a:rPr lang="en-IN" sz="2400" b="1" dirty="0" smtClean="0">
                <a:latin typeface="Comic Sans MS" pitchFamily="66" charset="0"/>
              </a:rPr>
              <a:t>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    * Mechanism of toxicity  </a:t>
            </a:r>
            <a:r>
              <a:rPr lang="en-IN" sz="2400" b="1" dirty="0">
                <a:latin typeface="Comic Sans MS" pitchFamily="66" charset="0"/>
              </a:rPr>
              <a:t>		</a:t>
            </a:r>
            <a:r>
              <a:rPr lang="en-IN" sz="2400" b="1" dirty="0" smtClean="0">
                <a:latin typeface="Comic Sans MS" pitchFamily="66" charset="0"/>
              </a:rPr>
              <a:t> 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    * Clinical Signs</a:t>
            </a:r>
            <a:r>
              <a:rPr lang="en-IN" sz="2400" b="1" dirty="0">
                <a:latin typeface="Comic Sans MS" pitchFamily="66" charset="0"/>
              </a:rPr>
              <a:t>	</a:t>
            </a:r>
            <a:r>
              <a:rPr lang="en-IN" sz="2400" b="1" dirty="0" smtClean="0">
                <a:latin typeface="Comic Sans MS" pitchFamily="66" charset="0"/>
              </a:rPr>
              <a:t>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    *  Treatment                                                                                                           </a:t>
            </a:r>
            <a:endParaRPr lang="en-IN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406640" cy="1071570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Lead  Toxicity</a:t>
            </a:r>
            <a:r>
              <a:rPr lang="en-IN" sz="4400" dirty="0" smtClean="0">
                <a:solidFill>
                  <a:srgbClr val="FF0000"/>
                </a:solidFill>
              </a:rPr>
              <a:t/>
            </a:r>
            <a:br>
              <a:rPr lang="en-IN" sz="4400" dirty="0" smtClean="0">
                <a:solidFill>
                  <a:srgbClr val="FF0000"/>
                </a:solidFill>
              </a:rPr>
            </a:br>
            <a:endParaRPr lang="en-IN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857232"/>
            <a:ext cx="7767662" cy="5786478"/>
          </a:xfrm>
        </p:spPr>
        <p:txBody>
          <a:bodyPr>
            <a:normAutofit fontScale="92500"/>
          </a:bodyPr>
          <a:lstStyle/>
          <a:p>
            <a:pPr algn="just"/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Comic Sans MS" pitchFamily="66" charset="0"/>
              </a:rPr>
              <a:t>  Lead poisoning is a medical condition caused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by increased levels of the heavy metal lead in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 body, and this can interfere with a variety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of body processes and causes toxicity to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many organs and tissues.</a:t>
            </a: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Comic Sans MS" pitchFamily="66" charset="0"/>
              </a:rPr>
              <a:t>  It’s also called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plumbism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colica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Pictonum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or</a:t>
            </a:r>
          </a:p>
          <a:p>
            <a:pPr algn="just"/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Saturnism</a:t>
            </a:r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  In veterinary medicine lead is one of the most common cause of metallic poisoning in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dogs &amp; cattle</a:t>
            </a: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en-IN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FF00FF"/>
                </a:solidFill>
                <a:latin typeface="Comic Sans MS" pitchFamily="66" charset="0"/>
              </a:rPr>
              <a:t>Goats, swine and chickens are more resistant.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Source :-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864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sz="2800" dirty="0" smtClean="0">
                <a:latin typeface="Comic Sans MS" pitchFamily="66" charset="0"/>
              </a:rPr>
              <a:t>Lead poisoning can result when curious animals ingest lead-based paints.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In cattle many cases of lead poisoning is associated with seedling and harvesting activities.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Feeding on crops sprayed with lead insecticides may also result in lead poisoning in animals.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Vegetation grown in lead smelters areas and near  highways where plants accumulate lead are other important source of lead poisoning.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Pavilion\Downloads\lead-poisoning-1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-14290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Toxicokinetic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Absorption:-</a:t>
            </a:r>
          </a:p>
          <a:p>
            <a:pPr>
              <a:buNone/>
            </a:pP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A61A77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It is absorp through GIT &amp; respiratory system.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The absorption of lead from GIT is very limited (1-2%) and therefore 98% of lead is eliminated in the faeces. 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After absorption a large proportion (85-90% in sheep &amp; 65-70% in cattle) of lead in blood is carried to erythrocytes membrane.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The fumes from heated lead or very fine particles (&lt; 0.5 </a:t>
            </a:r>
            <a:r>
              <a:rPr lang="en-US" dirty="0" err="1" smtClean="0">
                <a:latin typeface="Comic Sans MS" pitchFamily="66" charset="0"/>
              </a:rPr>
              <a:t>μm</a:t>
            </a:r>
            <a:r>
              <a:rPr lang="en-US" dirty="0" smtClean="0">
                <a:latin typeface="Comic Sans MS" pitchFamily="66" charset="0"/>
              </a:rPr>
              <a:t>) of lead can enter the lung alveoli. </a:t>
            </a:r>
            <a:endParaRPr lang="en-IN" dirty="0">
              <a:solidFill>
                <a:srgbClr val="A61A77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7150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Distribution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72164"/>
          </a:xfrm>
        </p:spPr>
        <p:txBody>
          <a:bodyPr>
            <a:normAutofit fontScale="92500" lnSpcReduction="2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  After absorption lead is distributed in the soft tissue particularly in the tubular epithelium of kidney &amp; liver.</a:t>
            </a:r>
          </a:p>
          <a:p>
            <a:pPr fontAlgn="base">
              <a:buNone/>
            </a:pPr>
            <a:r>
              <a:rPr lang="en-IN" sz="2800" dirty="0" smtClean="0">
                <a:latin typeface="Comic Sans MS" pitchFamily="66" charset="0"/>
              </a:rPr>
              <a:t> </a:t>
            </a:r>
          </a:p>
          <a:p>
            <a:pPr fontAlgn="base"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  Nearly all circulating blood is bound to erythrocyte, only small fraction is present in unbound form &amp; cause toxicity.</a:t>
            </a:r>
          </a:p>
          <a:p>
            <a:pPr fontAlgn="base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 It is distributed in  the bone, teeth and hair. About 95% of the total body burden of lead is present in the bone &amp; hence bone is considered to be a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 “sink” for lead.</a:t>
            </a:r>
          </a:p>
          <a:p>
            <a:pPr fontAlgn="base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IN" sz="2800" dirty="0" smtClean="0">
                <a:solidFill>
                  <a:srgbClr val="FF00FF"/>
                </a:solidFill>
                <a:latin typeface="Comic Sans MS" pitchFamily="66" charset="0"/>
              </a:rPr>
              <a:t>It crosses placental barrier &amp; blood brain barrier.</a:t>
            </a:r>
          </a:p>
          <a:p>
            <a:pPr fontAlgn="base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Excretion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IN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Lead is normally excreted via kidney small amount excreted through bile &amp; sweat.</a:t>
            </a:r>
          </a:p>
          <a:p>
            <a:pPr lvl="0"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Lead is also excreted in dangerous amount through milk </a:t>
            </a:r>
            <a:endParaRPr lang="en-IN" dirty="0" smtClean="0">
              <a:latin typeface="Comic Sans MS" pitchFamily="66" charset="0"/>
            </a:endParaRPr>
          </a:p>
          <a:p>
            <a:pPr fontAlgn="base"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64294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Mechanism of toxicity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000" dirty="0" smtClean="0"/>
              <a:t> </a:t>
            </a:r>
            <a:r>
              <a:rPr lang="en-IN" sz="2000" dirty="0" smtClean="0">
                <a:latin typeface="Comic Sans MS" pitchFamily="66" charset="0"/>
              </a:rPr>
              <a:t>  The exact mechanism of action is poorly understood even the low concentration of lead inhibits various biochemical process :-</a:t>
            </a:r>
          </a:p>
          <a:p>
            <a:pPr>
              <a:buNone/>
            </a:pPr>
            <a:endParaRPr lang="en-IN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Comic Sans MS" pitchFamily="66" charset="0"/>
              </a:rPr>
              <a:t>Leads depresses aminolevulinic acid(ALA) dehydratase enzyme ( copper containing enzyme) resulting in increase </a:t>
            </a:r>
            <a:r>
              <a:rPr lang="en-IN" sz="2000" dirty="0" err="1" smtClean="0">
                <a:latin typeface="Comic Sans MS" pitchFamily="66" charset="0"/>
              </a:rPr>
              <a:t>serun</a:t>
            </a:r>
            <a:r>
              <a:rPr lang="en-IN" sz="2000" dirty="0" smtClean="0">
                <a:latin typeface="Comic Sans MS" pitchFamily="66" charset="0"/>
              </a:rPr>
              <a:t> level of </a:t>
            </a:r>
            <a:r>
              <a:rPr lang="el-GR" sz="2000" dirty="0" smtClean="0">
                <a:latin typeface="Comic Sans MS" pitchFamily="66" charset="0"/>
              </a:rPr>
              <a:t>δ</a:t>
            </a:r>
            <a:r>
              <a:rPr lang="en-IN" sz="2000" dirty="0" smtClean="0">
                <a:latin typeface="Comic Sans MS" pitchFamily="66" charset="0"/>
              </a:rPr>
              <a:t>-aminolevulinic acid and its excretion in urine, this is considered major step </a:t>
            </a:r>
            <a:r>
              <a:rPr lang="en-IN" sz="2000" dirty="0" err="1" smtClean="0">
                <a:latin typeface="Comic Sans MS" pitchFamily="66" charset="0"/>
              </a:rPr>
              <a:t>invoving</a:t>
            </a:r>
            <a:r>
              <a:rPr lang="en-IN" sz="2000" dirty="0" smtClean="0">
                <a:latin typeface="Comic Sans MS" pitchFamily="66" charset="0"/>
              </a:rPr>
              <a:t> lead in biochemical process.</a:t>
            </a:r>
          </a:p>
          <a:p>
            <a:pPr>
              <a:buFont typeface="Wingdings" pitchFamily="2" charset="2"/>
              <a:buChar char="Ø"/>
            </a:pPr>
            <a:endParaRPr lang="en-IN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Comic Sans MS" pitchFamily="66" charset="0"/>
              </a:rPr>
              <a:t>Lead appears to inhibit </a:t>
            </a:r>
            <a:r>
              <a:rPr lang="en-IN" sz="2000" dirty="0" err="1" smtClean="0">
                <a:solidFill>
                  <a:srgbClr val="00B050"/>
                </a:solidFill>
                <a:latin typeface="Comic Sans MS" pitchFamily="66" charset="0"/>
              </a:rPr>
              <a:t>haem</a:t>
            </a:r>
            <a:r>
              <a:rPr lang="en-IN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2000" dirty="0" err="1" smtClean="0">
                <a:solidFill>
                  <a:srgbClr val="00B050"/>
                </a:solidFill>
                <a:latin typeface="Comic Sans MS" pitchFamily="66" charset="0"/>
              </a:rPr>
              <a:t>synthetase</a:t>
            </a:r>
            <a:r>
              <a:rPr lang="en-IN" sz="2000" dirty="0" smtClean="0">
                <a:latin typeface="Comic Sans MS" pitchFamily="66" charset="0"/>
              </a:rPr>
              <a:t>, a </a:t>
            </a:r>
            <a:r>
              <a:rPr lang="en-IN" sz="2000" dirty="0" err="1" smtClean="0">
                <a:latin typeface="Comic Sans MS" pitchFamily="66" charset="0"/>
              </a:rPr>
              <a:t>thiol</a:t>
            </a:r>
            <a:r>
              <a:rPr lang="en-IN" sz="2000" dirty="0" smtClean="0">
                <a:latin typeface="Comic Sans MS" pitchFamily="66" charset="0"/>
              </a:rPr>
              <a:t> containing enzyme  which is required to incorporate iron in the </a:t>
            </a:r>
            <a:r>
              <a:rPr lang="en-IN" sz="2000" dirty="0" err="1" smtClean="0">
                <a:latin typeface="Comic Sans MS" pitchFamily="66" charset="0"/>
              </a:rPr>
              <a:t>haem</a:t>
            </a:r>
            <a:r>
              <a:rPr lang="en-IN" sz="2000" dirty="0" smtClean="0">
                <a:latin typeface="Comic Sans MS" pitchFamily="66" charset="0"/>
              </a:rPr>
              <a:t> molecule. It also prevent entry of iron from </a:t>
            </a:r>
            <a:r>
              <a:rPr lang="en-IN" sz="2000" dirty="0" err="1" smtClean="0">
                <a:latin typeface="Comic Sans MS" pitchFamily="66" charset="0"/>
              </a:rPr>
              <a:t>cytosol</a:t>
            </a:r>
            <a:r>
              <a:rPr lang="en-IN" sz="2000" dirty="0" smtClean="0">
                <a:latin typeface="Comic Sans MS" pitchFamily="66" charset="0"/>
              </a:rPr>
              <a:t> to mitochondria.</a:t>
            </a:r>
            <a:endParaRPr lang="en-IN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4863</TotalTime>
  <Words>771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Heavy Metal Toxicity (Lead)</vt:lpstr>
      <vt:lpstr>Content of chapter</vt:lpstr>
      <vt:lpstr>Lead  Toxicity </vt:lpstr>
      <vt:lpstr>Source :-</vt:lpstr>
      <vt:lpstr>Slide 5</vt:lpstr>
      <vt:lpstr>Toxicokinetic</vt:lpstr>
      <vt:lpstr> Distribution </vt:lpstr>
      <vt:lpstr>Excretion</vt:lpstr>
      <vt:lpstr>Mechanism of toxicity</vt:lpstr>
      <vt:lpstr>Clinical Sign</vt:lpstr>
      <vt:lpstr>Continue....</vt:lpstr>
      <vt:lpstr>Treatment</vt:lpstr>
      <vt:lpstr> Continue....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Nnbmbmbm,</dc:title>
  <dc:creator>hp</dc:creator>
  <cp:lastModifiedBy>Pavilion</cp:lastModifiedBy>
  <cp:revision>90</cp:revision>
  <dcterms:created xsi:type="dcterms:W3CDTF">2006-08-16T00:00:00Z</dcterms:created>
  <dcterms:modified xsi:type="dcterms:W3CDTF">2020-05-21T05:43:20Z</dcterms:modified>
</cp:coreProperties>
</file>