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handoutMasterIdLst>
    <p:handoutMasterId r:id="rId17"/>
  </p:handoutMasterIdLst>
  <p:sldIdLst>
    <p:sldId id="361" r:id="rId2"/>
    <p:sldId id="687" r:id="rId3"/>
    <p:sldId id="697" r:id="rId4"/>
    <p:sldId id="692" r:id="rId5"/>
    <p:sldId id="688" r:id="rId6"/>
    <p:sldId id="694" r:id="rId7"/>
    <p:sldId id="693" r:id="rId8"/>
    <p:sldId id="698" r:id="rId9"/>
    <p:sldId id="689" r:id="rId10"/>
    <p:sldId id="690" r:id="rId11"/>
    <p:sldId id="695" r:id="rId12"/>
    <p:sldId id="691" r:id="rId13"/>
    <p:sldId id="696" r:id="rId14"/>
    <p:sldId id="391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05" autoAdjust="0"/>
    <p:restoredTop sz="86427" autoAdjust="0"/>
  </p:normalViewPr>
  <p:slideViewPr>
    <p:cSldViewPr>
      <p:cViewPr varScale="1">
        <p:scale>
          <a:sx n="100" d="100"/>
          <a:sy n="100" d="100"/>
        </p:scale>
        <p:origin x="-19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5DFE451-AF16-4EC6-8FB4-7486BCE1B786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781BDBA-9E59-4238-A09D-7432336A337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888632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49C381F-E75F-4EF9-95DC-2DFDCFD6A6C5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3C22391-F062-4485-B1BA-127C2904BA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4812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22391-F062-4485-B1BA-127C2904BA5D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23982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22391-F062-4485-B1BA-127C2904BA5D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814801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22391-F062-4485-B1BA-127C2904BA5D}" type="slidenum">
              <a:rPr lang="en-IN" smtClean="0"/>
              <a:t>14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65632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60733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66672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8904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17915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45989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45585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830448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4464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50099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50100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16875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64454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13121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65793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887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2148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7A148-B53C-43B4-BD5F-E85D58A44C20}" type="datetimeFigureOut">
              <a:rPr lang="en-IN" smtClean="0"/>
              <a:t>30-05-2020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90552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asu.org.in/" TargetMode="External"/><Relationship Id="rId7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745777"/>
            <a:ext cx="5943600" cy="2091923"/>
          </a:xfrm>
        </p:spPr>
        <p:txBody>
          <a:bodyPr>
            <a:normAutofit fontScale="92500" lnSpcReduction="20000"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pt-BR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Dr. AJIT KUMAR</a:t>
            </a:r>
          </a:p>
          <a:p>
            <a:pPr algn="ctr" eaLnBrk="1" hangingPunct="1">
              <a:lnSpc>
                <a:spcPct val="80000"/>
              </a:lnSpc>
            </a:pPr>
            <a:r>
              <a:rPr lang="pt-BR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HoD</a:t>
            </a:r>
            <a:endParaRPr lang="en-US" sz="2400" b="1" dirty="0" smtClean="0"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Department of </a:t>
            </a:r>
            <a:r>
              <a:rPr lang="en-US" sz="2400" b="1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Parasitology</a:t>
            </a:r>
            <a:endParaRPr lang="en-US" sz="2400" b="1" dirty="0" smtClean="0"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Bihar Veterinary College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Bihar Animal Sciences University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Patna-800014</a:t>
            </a: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0" y="622234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US" sz="4000" i="1" dirty="0" err="1" smtClean="0">
                <a:solidFill>
                  <a:srgbClr val="7030A0"/>
                </a:solidFill>
                <a:latin typeface="Arial Black" pitchFamily="34" charset="0"/>
              </a:rPr>
              <a:t>Hepatozoon</a:t>
            </a:r>
            <a:endParaRPr lang="en-US" sz="4000" i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pic>
        <p:nvPicPr>
          <p:cNvPr id="10" name="Picture 9" descr="Bihar Animal Sciences University | बिहार पशु विज्ञान विश्वविद्यालय">
            <a:hlinkClick r:id="rId3" tooltip="&quot;Bihar Animal Sciences University | बिहार पशु विज्ञान विश्वविद्यालय - &quot;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6313" y="265552"/>
            <a:ext cx="1149087" cy="119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Colour Logofinal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48574" y="212323"/>
            <a:ext cx="1099890" cy="1246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59832" y="2563710"/>
            <a:ext cx="17907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2199222"/>
            <a:ext cx="2664297" cy="235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461379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9712" y="1219200"/>
            <a:ext cx="6408712" cy="56388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Pathogenesis and symptoms :-</a:t>
            </a:r>
          </a:p>
          <a:p>
            <a:pPr algn="just">
              <a:lnSpc>
                <a:spcPct val="200000"/>
              </a:lnSpc>
            </a:pPr>
            <a:r>
              <a:rPr lang="en-US" sz="2800" i="1" dirty="0" smtClean="0">
                <a:solidFill>
                  <a:srgbClr val="0070C0"/>
                </a:solidFill>
                <a:latin typeface="Arial Black" pitchFamily="34" charset="0"/>
              </a:rPr>
              <a:t>H. </a:t>
            </a:r>
            <a:r>
              <a:rPr lang="en-US" sz="2800" i="1" dirty="0" err="1" smtClean="0">
                <a:solidFill>
                  <a:srgbClr val="0070C0"/>
                </a:solidFill>
                <a:latin typeface="Arial Black" pitchFamily="34" charset="0"/>
              </a:rPr>
              <a:t>canis</a:t>
            </a:r>
            <a:r>
              <a:rPr lang="en-US" sz="2800" i="1" dirty="0" smtClean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2800" dirty="0" smtClean="0">
                <a:solidFill>
                  <a:srgbClr val="0070C0"/>
                </a:solidFill>
                <a:latin typeface="Arial Black" pitchFamily="34" charset="0"/>
              </a:rPr>
              <a:t>may also found in apparently healthy dogs. </a:t>
            </a:r>
          </a:p>
          <a:p>
            <a:pPr algn="just">
              <a:lnSpc>
                <a:spcPct val="200000"/>
              </a:lnSpc>
            </a:pPr>
            <a:r>
              <a:rPr lang="en-US" sz="2800" dirty="0" smtClean="0">
                <a:solidFill>
                  <a:srgbClr val="00B0F0"/>
                </a:solidFill>
                <a:latin typeface="Arial Black" pitchFamily="34" charset="0"/>
              </a:rPr>
              <a:t>Recurrent  fever,  </a:t>
            </a:r>
            <a:r>
              <a:rPr lang="en-US" sz="2800" dirty="0" err="1" smtClean="0">
                <a:solidFill>
                  <a:srgbClr val="00B0F0"/>
                </a:solidFill>
                <a:latin typeface="Arial Black" pitchFamily="34" charset="0"/>
              </a:rPr>
              <a:t>anaemia</a:t>
            </a:r>
            <a:r>
              <a:rPr lang="en-US" sz="2800" dirty="0" smtClean="0">
                <a:solidFill>
                  <a:srgbClr val="00B0F0"/>
                </a:solidFill>
                <a:latin typeface="Arial Black" pitchFamily="34" charset="0"/>
              </a:rPr>
              <a:t>, progressive  emaciation,  splenomegaly  and lumbar paralysis are clinical signs in </a:t>
            </a:r>
            <a:r>
              <a:rPr lang="en-US" sz="2800" dirty="0" err="1" smtClean="0">
                <a:solidFill>
                  <a:srgbClr val="00B0F0"/>
                </a:solidFill>
                <a:latin typeface="Arial Black" pitchFamily="34" charset="0"/>
              </a:rPr>
              <a:t>Hepatozoonosis</a:t>
            </a:r>
            <a:r>
              <a:rPr lang="en-US" sz="2800" dirty="0" smtClean="0">
                <a:solidFill>
                  <a:srgbClr val="00B0F0"/>
                </a:solidFill>
                <a:latin typeface="Arial Black" pitchFamily="34" charset="0"/>
              </a:rPr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47665" y="116632"/>
            <a:ext cx="6986736" cy="792088"/>
          </a:xfrm>
        </p:spPr>
        <p:txBody>
          <a:bodyPr/>
          <a:lstStyle/>
          <a:p>
            <a:pPr algn="ctr"/>
            <a:r>
              <a:rPr lang="en-IN" dirty="0" smtClean="0"/>
              <a:t> </a:t>
            </a:r>
            <a:r>
              <a:rPr lang="en-IN" i="1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Hepatozoon</a:t>
            </a:r>
            <a:r>
              <a:rPr lang="en-IN" i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en-IN" i="1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canis</a:t>
            </a:r>
            <a:endParaRPr lang="en-IN" i="1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21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59632" y="1219200"/>
            <a:ext cx="4968552" cy="5638800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Diagnosis: 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</a:rPr>
              <a:t>B</a:t>
            </a:r>
            <a:r>
              <a:rPr lang="en-US" sz="2800" dirty="0" smtClean="0">
                <a:latin typeface="Arial Black" pitchFamily="34" charset="0"/>
              </a:rPr>
              <a:t>y the detection of </a:t>
            </a:r>
            <a:r>
              <a:rPr lang="en-US" sz="2800" u="sng" dirty="0" smtClean="0">
                <a:latin typeface="Arial Black" pitchFamily="34" charset="0"/>
              </a:rPr>
              <a:t>elongated or rectangular gametocyte stage </a:t>
            </a:r>
            <a:r>
              <a:rPr lang="en-US" sz="2800" dirty="0" smtClean="0">
                <a:latin typeface="Arial Black" pitchFamily="34" charset="0"/>
              </a:rPr>
              <a:t>inside the </a:t>
            </a:r>
            <a:r>
              <a:rPr lang="en-US" sz="2800" u="sng" dirty="0" err="1" smtClean="0">
                <a:latin typeface="Arial Black" pitchFamily="34" charset="0"/>
              </a:rPr>
              <a:t>neutrophil</a:t>
            </a:r>
            <a:r>
              <a:rPr lang="en-US" sz="2800" dirty="0" smtClean="0">
                <a:latin typeface="Arial Black" pitchFamily="34" charset="0"/>
              </a:rPr>
              <a:t> in stained blood smear.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00B0F0"/>
                </a:solidFill>
                <a:latin typeface="Arial Black" pitchFamily="34" charset="0"/>
              </a:rPr>
              <a:t>Demonstration of </a:t>
            </a:r>
            <a:r>
              <a:rPr lang="en-US" sz="2800" dirty="0" err="1" smtClean="0">
                <a:solidFill>
                  <a:srgbClr val="00B0F0"/>
                </a:solidFill>
                <a:latin typeface="Arial Black" pitchFamily="34" charset="0"/>
              </a:rPr>
              <a:t>schizonts</a:t>
            </a:r>
            <a:r>
              <a:rPr lang="en-US" sz="2800" dirty="0" smtClean="0">
                <a:solidFill>
                  <a:srgbClr val="00B0F0"/>
                </a:solidFill>
                <a:latin typeface="Arial Black" pitchFamily="34" charset="0"/>
              </a:rPr>
              <a:t> in spleen or bone marrow biopsy smear.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47665" y="116632"/>
            <a:ext cx="6986736" cy="792088"/>
          </a:xfrm>
        </p:spPr>
        <p:txBody>
          <a:bodyPr/>
          <a:lstStyle/>
          <a:p>
            <a:pPr algn="ctr"/>
            <a:r>
              <a:rPr lang="en-IN" dirty="0" smtClean="0"/>
              <a:t> </a:t>
            </a:r>
            <a:r>
              <a:rPr lang="en-IN" i="1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Hepatozoon</a:t>
            </a:r>
            <a:r>
              <a:rPr lang="en-IN" i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en-IN" i="1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canis</a:t>
            </a:r>
            <a:endParaRPr lang="en-IN" i="1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2780928"/>
            <a:ext cx="2605001" cy="2340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09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45201" y="1219200"/>
            <a:ext cx="5723144" cy="563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solidFill>
                  <a:srgbClr val="FF0000"/>
                </a:solidFill>
                <a:latin typeface="Arial Black" pitchFamily="34" charset="0"/>
              </a:rPr>
              <a:t>Treatment :-</a:t>
            </a:r>
          </a:p>
          <a:p>
            <a:pPr algn="just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en-US" sz="2800" dirty="0" err="1" smtClean="0">
                <a:latin typeface="Arial Black" pitchFamily="34" charset="0"/>
              </a:rPr>
              <a:t>Imidocarb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diproprionate</a:t>
            </a:r>
            <a:r>
              <a:rPr lang="en-US" sz="2800" dirty="0" smtClean="0">
                <a:latin typeface="Arial Black" pitchFamily="34" charset="0"/>
              </a:rPr>
              <a:t> and </a:t>
            </a:r>
            <a:r>
              <a:rPr lang="en-US" sz="2800" dirty="0" err="1" smtClean="0">
                <a:latin typeface="Arial Black" pitchFamily="34" charset="0"/>
              </a:rPr>
              <a:t>Doxycline</a:t>
            </a:r>
            <a:r>
              <a:rPr lang="en-US" sz="2800" dirty="0" smtClean="0">
                <a:latin typeface="Arial Black" pitchFamily="34" charset="0"/>
              </a:rPr>
              <a:t> (@ 5 mg/kg </a:t>
            </a:r>
            <a:r>
              <a:rPr lang="en-US" sz="2800" dirty="0" err="1" smtClean="0">
                <a:latin typeface="Arial Black" pitchFamily="34" charset="0"/>
              </a:rPr>
              <a:t>b.wt</a:t>
            </a:r>
            <a:r>
              <a:rPr lang="en-US" sz="2800" dirty="0" smtClean="0">
                <a:latin typeface="Arial Black" pitchFamily="34" charset="0"/>
              </a:rPr>
              <a:t>.) orally are the drugs used in the treatment of </a:t>
            </a:r>
            <a:r>
              <a:rPr lang="en-US" sz="2800" dirty="0" err="1" smtClean="0">
                <a:latin typeface="Arial Black" pitchFamily="34" charset="0"/>
              </a:rPr>
              <a:t>hepatozonosis</a:t>
            </a:r>
            <a:r>
              <a:rPr lang="en-US" sz="2800" dirty="0" smtClean="0">
                <a:latin typeface="Arial Black" pitchFamily="34" charset="0"/>
              </a:rPr>
              <a:t>.</a:t>
            </a:r>
          </a:p>
          <a:p>
            <a:pPr>
              <a:lnSpc>
                <a:spcPct val="200000"/>
              </a:lnSpc>
              <a:buFont typeface="Courier New" panose="02070309020205020404" pitchFamily="49" charset="0"/>
              <a:buChar char="o"/>
            </a:pPr>
            <a:endParaRPr lang="en-US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45201" y="188640"/>
            <a:ext cx="6589199" cy="864096"/>
          </a:xfrm>
        </p:spPr>
        <p:txBody>
          <a:bodyPr>
            <a:normAutofit/>
          </a:bodyPr>
          <a:lstStyle/>
          <a:p>
            <a:pPr algn="ctr"/>
            <a:r>
              <a:rPr lang="en-IN" i="1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Hepatozoon</a:t>
            </a:r>
            <a:r>
              <a:rPr lang="en-IN" i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en-IN" i="1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canis</a:t>
            </a:r>
            <a:endParaRPr lang="en-IN" i="1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08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endParaRPr lang="en-US" sz="2800" dirty="0" smtClean="0"/>
          </a:p>
          <a:p>
            <a:pPr>
              <a:buNone/>
            </a:pPr>
            <a:r>
              <a:rPr lang="en-US" sz="3200" dirty="0" smtClean="0">
                <a:solidFill>
                  <a:srgbClr val="FF0000"/>
                </a:solidFill>
                <a:latin typeface="Arial Black" pitchFamily="34" charset="0"/>
              </a:rPr>
              <a:t>Control :-</a:t>
            </a:r>
          </a:p>
          <a:p>
            <a:pPr marL="0" indent="0">
              <a:buNone/>
            </a:pPr>
            <a:endParaRPr lang="en-IN" sz="2800" dirty="0"/>
          </a:p>
          <a:p>
            <a:pPr lvl="0">
              <a:lnSpc>
                <a:spcPct val="200000"/>
              </a:lnSpc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Treatment of infected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animals.</a:t>
            </a:r>
            <a:endParaRPr lang="en-I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controlling ticks and mites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population.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45201" y="188640"/>
            <a:ext cx="6589199" cy="864096"/>
          </a:xfrm>
        </p:spPr>
        <p:txBody>
          <a:bodyPr>
            <a:normAutofit/>
          </a:bodyPr>
          <a:lstStyle/>
          <a:p>
            <a:pPr algn="ctr"/>
            <a:r>
              <a:rPr lang="en-IN" i="1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Hepatozoon</a:t>
            </a:r>
            <a:r>
              <a:rPr lang="en-IN" i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en-IN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spp.</a:t>
            </a:r>
            <a:endParaRPr lang="en-IN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88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7" y="624110"/>
            <a:ext cx="7058744" cy="5829226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2546445" y="2967335"/>
            <a:ext cx="40511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IN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THANK YOU</a:t>
            </a:r>
            <a:endParaRPr lang="en-IN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1710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 Black" pitchFamily="34" charset="0"/>
              </a:rPr>
              <a:t>Family: </a:t>
            </a:r>
            <a:r>
              <a:rPr lang="en-US" sz="3600" b="1" dirty="0" err="1" smtClean="0">
                <a:solidFill>
                  <a:srgbClr val="002060"/>
                </a:solidFill>
                <a:latin typeface="Arial Black" pitchFamily="34" charset="0"/>
              </a:rPr>
              <a:t>Haemogregarinidae</a:t>
            </a:r>
            <a:r>
              <a:rPr lang="en-US" sz="3600" b="1" dirty="0" smtClean="0">
                <a:latin typeface="Arial Black" pitchFamily="34" charset="0"/>
              </a:rPr>
              <a:t/>
            </a:r>
            <a:br>
              <a:rPr lang="en-US" sz="3600" b="1" dirty="0" smtClean="0">
                <a:latin typeface="Arial Black" pitchFamily="34" charset="0"/>
              </a:rPr>
            </a:br>
            <a:endParaRPr lang="en-US" sz="3600" b="1" dirty="0"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9712" y="1484784"/>
            <a:ext cx="5544616" cy="537321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>
                <a:latin typeface="Arial Black" pitchFamily="34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Characters</a:t>
            </a:r>
            <a:r>
              <a:rPr lang="en-US" sz="3000" dirty="0" smtClean="0">
                <a:solidFill>
                  <a:srgbClr val="FF0000"/>
                </a:solidFill>
                <a:latin typeface="Arial Black" pitchFamily="34" charset="0"/>
              </a:rPr>
              <a:t>: </a:t>
            </a:r>
          </a:p>
          <a:p>
            <a:pPr algn="just">
              <a:lnSpc>
                <a:spcPct val="200000"/>
              </a:lnSpc>
            </a:pPr>
            <a:r>
              <a:rPr lang="en-US" sz="2400" dirty="0" smtClean="0">
                <a:latin typeface="Arial Black" pitchFamily="34" charset="0"/>
              </a:rPr>
              <a:t>Micro-</a:t>
            </a:r>
            <a:r>
              <a:rPr lang="en-US" sz="2400" dirty="0" err="1" smtClean="0">
                <a:latin typeface="Arial Black" pitchFamily="34" charset="0"/>
              </a:rPr>
              <a:t>gamonts</a:t>
            </a:r>
            <a:r>
              <a:rPr lang="en-US" sz="2400" dirty="0" smtClean="0">
                <a:latin typeface="Arial Black" pitchFamily="34" charset="0"/>
              </a:rPr>
              <a:t> and macro-</a:t>
            </a:r>
            <a:r>
              <a:rPr lang="en-US" sz="2400" dirty="0" err="1" smtClean="0">
                <a:latin typeface="Arial Black" pitchFamily="34" charset="0"/>
              </a:rPr>
              <a:t>gamonts</a:t>
            </a:r>
            <a:r>
              <a:rPr lang="en-US" sz="2400" dirty="0" smtClean="0">
                <a:latin typeface="Arial Black" pitchFamily="34" charset="0"/>
              </a:rPr>
              <a:t> become attached to each other in pairs </a:t>
            </a:r>
            <a:r>
              <a:rPr lang="en-US" sz="2400" b="1" u="sng" dirty="0" smtClean="0">
                <a:solidFill>
                  <a:srgbClr val="0070C0"/>
                </a:solidFill>
                <a:latin typeface="Arial Black" pitchFamily="34" charset="0"/>
              </a:rPr>
              <a:t>(syzygy)</a:t>
            </a:r>
            <a:r>
              <a:rPr lang="en-US" sz="2400" b="1" dirty="0" smtClean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2400" dirty="0" smtClean="0">
                <a:latin typeface="Arial Black" pitchFamily="34" charset="0"/>
              </a:rPr>
              <a:t>during development into gametes.</a:t>
            </a:r>
            <a:endParaRPr lang="en-US" sz="24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just">
              <a:lnSpc>
                <a:spcPct val="200000"/>
              </a:lnSpc>
              <a:buNone/>
            </a:pPr>
            <a:endParaRPr lang="en-US" sz="2800" i="1" dirty="0" smtClean="0">
              <a:solidFill>
                <a:srgbClr val="7030A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08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Family: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Haemogregarinidae</a:t>
            </a:r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Species of </a:t>
            </a:r>
            <a:r>
              <a:rPr lang="en-US" sz="3200" b="1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Heapatoozn</a:t>
            </a:r>
            <a:endParaRPr lang="en-US" sz="32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/>
          </p:nvPr>
        </p:nvGraphicFramePr>
        <p:xfrm>
          <a:off x="0" y="1196975"/>
          <a:ext cx="9144000" cy="5661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536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Species</a:t>
                      </a:r>
                      <a:endParaRPr lang="en-IN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ct val="10000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Final host</a:t>
                      </a:r>
                      <a:endParaRPr lang="en-IN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8795" marR="478790" algn="ctr">
                        <a:lnSpc>
                          <a:spcPct val="10000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en-US" sz="1600" b="1" spc="-9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ector</a:t>
                      </a:r>
                      <a:endParaRPr lang="en-IN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7180">
                        <a:lnSpc>
                          <a:spcPct val="10000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Location</a:t>
                      </a:r>
                      <a:r>
                        <a:rPr lang="en-US" sz="1600" b="1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 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Final host</a:t>
                      </a:r>
                      <a:endParaRPr lang="en-IN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11513">
                <a:tc>
                  <a:txBody>
                    <a:bodyPr/>
                    <a:lstStyle/>
                    <a:p>
                      <a:pPr marL="60325" marR="24765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Hepatozoon canis</a:t>
                      </a:r>
                      <a:endParaRPr lang="en-IN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 marR="123190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Dog, cat and jackal</a:t>
                      </a:r>
                      <a:endParaRPr lang="en-IN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 marR="588010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Rhipicephalus sanguineus</a:t>
                      </a:r>
                      <a:endParaRPr lang="en-IN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032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(3 –host tick)</a:t>
                      </a:r>
                      <a:endParaRPr lang="en-IN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 marR="132080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Elongated or rectangular gametocyte found in circulating neutrophils</a:t>
                      </a:r>
                      <a:endParaRPr lang="en-IN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92284">
                <a:tc>
                  <a:txBody>
                    <a:bodyPr/>
                    <a:lstStyle/>
                    <a:p>
                      <a:pPr marL="60325" marR="3810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Hepatozoon americanum</a:t>
                      </a:r>
                      <a:endParaRPr lang="en-IN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Dog</a:t>
                      </a:r>
                      <a:endParaRPr lang="en-IN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Amblyomma</a:t>
                      </a:r>
                      <a:r>
                        <a:rPr lang="en-US" sz="16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i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maculatum</a:t>
                      </a:r>
                      <a:endParaRPr lang="en-IN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0325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(Gulf coast tick)</a:t>
                      </a:r>
                      <a:endParaRPr lang="en-IN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Gamonts inside the</a:t>
                      </a:r>
                      <a:endParaRPr lang="en-IN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0325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Leucocytes</a:t>
                      </a:r>
                      <a:endParaRPr lang="en-IN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203585">
                <a:tc>
                  <a:txBody>
                    <a:bodyPr/>
                    <a:lstStyle/>
                    <a:p>
                      <a:pPr marL="60325" marR="24765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Hepatozoon</a:t>
                      </a:r>
                      <a:r>
                        <a:rPr lang="en-US" sz="16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i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muris</a:t>
                      </a:r>
                      <a:endParaRPr lang="en-IN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60325" marR="130175" algn="just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Brown rat and black rat</a:t>
                      </a:r>
                      <a:endParaRPr lang="en-IN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60325" marR="80010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Rat mite (</a:t>
                      </a:r>
                      <a:r>
                        <a:rPr lang="en-US" sz="16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Echinolaelaps echidninus)</a:t>
                      </a: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IN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Gametocyte found in</a:t>
                      </a:r>
                      <a:endParaRPr lang="en-IN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0325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Monocyte</a:t>
                      </a:r>
                      <a:endParaRPr lang="en-IN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741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en-US" i="1" u="sng" dirty="0" err="1">
                <a:solidFill>
                  <a:srgbClr val="7030A0"/>
                </a:solidFill>
                <a:latin typeface="Arial Black" pitchFamily="34" charset="0"/>
              </a:rPr>
              <a:t>Hepatozoon</a:t>
            </a:r>
            <a:r>
              <a:rPr lang="en-US" i="1" u="sng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i="1" u="sng" dirty="0" err="1">
                <a:solidFill>
                  <a:srgbClr val="7030A0"/>
                </a:solidFill>
                <a:latin typeface="Arial Black" pitchFamily="34" charset="0"/>
              </a:rPr>
              <a:t>canis</a:t>
            </a:r>
            <a:r>
              <a:rPr lang="en-US" i="1" u="sng" dirty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en-US" i="1" u="sng" dirty="0">
                <a:solidFill>
                  <a:srgbClr val="7030A0"/>
                </a:solidFill>
                <a:latin typeface="Arial Black" pitchFamily="34" charset="0"/>
              </a:rPr>
            </a:br>
            <a:r>
              <a:rPr lang="en-US" sz="3600" b="1" dirty="0" smtClean="0">
                <a:latin typeface="Arial Black" pitchFamily="34" charset="0"/>
              </a:rPr>
              <a:t/>
            </a:r>
            <a:br>
              <a:rPr lang="en-US" sz="3600" b="1" dirty="0" smtClean="0">
                <a:latin typeface="Arial Black" pitchFamily="34" charset="0"/>
              </a:rPr>
            </a:br>
            <a:endParaRPr lang="en-US" sz="3600" b="1" dirty="0"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75656" y="692696"/>
            <a:ext cx="4772744" cy="61653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smtClean="0">
                <a:latin typeface="Arial Black" pitchFamily="34" charset="0"/>
              </a:rPr>
              <a:t>           </a:t>
            </a:r>
            <a:endParaRPr lang="en-US" sz="2800" i="1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 algn="just">
              <a:buNone/>
            </a:pPr>
            <a:endParaRPr lang="en-US" sz="2800" i="1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 algn="just">
              <a:buNone/>
            </a:pPr>
            <a:r>
              <a:rPr lang="en-US" sz="2800" dirty="0" smtClean="0">
                <a:solidFill>
                  <a:srgbClr val="7030A0"/>
                </a:solidFill>
                <a:latin typeface="Arial Black" pitchFamily="34" charset="0"/>
              </a:rPr>
              <a:t> Final host :-</a:t>
            </a:r>
            <a:r>
              <a:rPr lang="en-US" sz="2800" dirty="0" smtClean="0">
                <a:latin typeface="Arial Black" pitchFamily="34" charset="0"/>
              </a:rPr>
              <a:t> Dog, cat and jackal.</a:t>
            </a:r>
          </a:p>
          <a:p>
            <a:pPr algn="just">
              <a:buNone/>
            </a:pPr>
            <a:endParaRPr lang="en-US" sz="2800" dirty="0" smtClean="0">
              <a:latin typeface="Arial Black" pitchFamily="34" charset="0"/>
            </a:endParaRPr>
          </a:p>
          <a:p>
            <a:pPr algn="just">
              <a:buNone/>
            </a:pPr>
            <a:r>
              <a:rPr lang="en-US" sz="2800" dirty="0" smtClean="0">
                <a:solidFill>
                  <a:srgbClr val="0070C0"/>
                </a:solidFill>
                <a:latin typeface="Arial Black" pitchFamily="34" charset="0"/>
              </a:rPr>
              <a:t> Vector:- </a:t>
            </a:r>
            <a:r>
              <a:rPr lang="en-US" sz="2800" i="1" dirty="0" err="1" smtClean="0">
                <a:latin typeface="Arial Black" pitchFamily="34" charset="0"/>
              </a:rPr>
              <a:t>Rhipicephalus</a:t>
            </a:r>
            <a:r>
              <a:rPr lang="en-US" sz="2800" i="1" dirty="0" smtClean="0">
                <a:latin typeface="Arial Black" pitchFamily="34" charset="0"/>
              </a:rPr>
              <a:t> </a:t>
            </a:r>
            <a:r>
              <a:rPr lang="en-US" sz="2800" i="1" dirty="0" err="1" smtClean="0">
                <a:latin typeface="Arial Black" pitchFamily="34" charset="0"/>
              </a:rPr>
              <a:t>sanguineus</a:t>
            </a:r>
            <a:endParaRPr lang="en-US" sz="2800" i="1" dirty="0" smtClean="0">
              <a:latin typeface="Arial Black" pitchFamily="34" charset="0"/>
            </a:endParaRPr>
          </a:p>
          <a:p>
            <a:pPr algn="just">
              <a:buNone/>
            </a:pPr>
            <a:endParaRPr lang="en-US" sz="2800" i="1" dirty="0" smtClean="0">
              <a:latin typeface="Arial Black" pitchFamily="34" charset="0"/>
            </a:endParaRPr>
          </a:p>
        </p:txBody>
      </p:sp>
      <p:pic>
        <p:nvPicPr>
          <p:cNvPr id="2050" name="Picture 2" descr="C:\Users\Dr.Ajit\Desktop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4800600"/>
            <a:ext cx="2466975" cy="1600200"/>
          </a:xfrm>
          <a:prstGeom prst="rect">
            <a:avLst/>
          </a:prstGeom>
          <a:noFill/>
        </p:spPr>
      </p:pic>
      <p:pic>
        <p:nvPicPr>
          <p:cNvPr id="6" name="Picture 5" descr="derma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914400"/>
            <a:ext cx="2514600" cy="218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1800" y="3276600"/>
            <a:ext cx="17907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410479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59632" y="1219200"/>
            <a:ext cx="4248472" cy="5638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  </a:t>
            </a:r>
            <a:r>
              <a:rPr lang="en-US" sz="3200" u="sng" dirty="0" smtClean="0">
                <a:solidFill>
                  <a:srgbClr val="FF0000"/>
                </a:solidFill>
                <a:latin typeface="Arial Black" pitchFamily="34" charset="0"/>
              </a:rPr>
              <a:t>Morphology:</a:t>
            </a:r>
            <a:endParaRPr lang="en-US" sz="2800" u="sng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just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en-US" sz="2800" dirty="0" smtClean="0">
                <a:solidFill>
                  <a:srgbClr val="00B0F0"/>
                </a:solidFill>
                <a:latin typeface="Arial Black" pitchFamily="34" charset="0"/>
              </a:rPr>
              <a:t>Gametocyte: 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Elongated or rectangular gametocyte  (8-12 µm X 3-6 µm)found in circulating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neutrophils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. </a:t>
            </a:r>
          </a:p>
          <a:p>
            <a:pPr algn="just">
              <a:buNone/>
            </a:pPr>
            <a:endParaRPr lang="en-US" sz="2800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 algn="just">
              <a:buNone/>
            </a:pPr>
            <a:r>
              <a:rPr lang="en-US" sz="2800" dirty="0" smtClean="0">
                <a:solidFill>
                  <a:srgbClr val="7030A0"/>
                </a:solidFill>
                <a:latin typeface="Arial Black" pitchFamily="34" charset="0"/>
              </a:rPr>
              <a:t>        </a:t>
            </a:r>
          </a:p>
          <a:p>
            <a:pPr algn="just">
              <a:buNone/>
            </a:pPr>
            <a:endParaRPr lang="en-US" sz="2800" dirty="0" smtClean="0">
              <a:solidFill>
                <a:srgbClr val="7030A0"/>
              </a:solidFill>
              <a:latin typeface="Arial Black" pitchFamily="34" charset="0"/>
            </a:endParaRPr>
          </a:p>
        </p:txBody>
      </p:sp>
      <p:pic>
        <p:nvPicPr>
          <p:cNvPr id="8" name="Picture 2" descr="C:\Users\Dr.Ajit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2819400"/>
            <a:ext cx="3221785" cy="1828800"/>
          </a:xfrm>
          <a:prstGeom prst="rect">
            <a:avLst/>
          </a:prstGeom>
          <a:noFill/>
        </p:spPr>
      </p:pic>
      <p:sp>
        <p:nvSpPr>
          <p:cNvPr id="9" name="Right Arrow 8"/>
          <p:cNvSpPr/>
          <p:nvPr/>
        </p:nvSpPr>
        <p:spPr>
          <a:xfrm rot="16439767">
            <a:off x="6535175" y="4360347"/>
            <a:ext cx="1300115" cy="1069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flipH="1">
            <a:off x="5940152" y="4919104"/>
            <a:ext cx="309634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>
                <a:solidFill>
                  <a:srgbClr val="FF0000"/>
                </a:solidFill>
                <a:latin typeface="Arial Black" pitchFamily="34" charset="0"/>
              </a:rPr>
              <a:t>            </a:t>
            </a:r>
            <a:r>
              <a:rPr lang="en-US" dirty="0" smtClean="0">
                <a:solidFill>
                  <a:srgbClr val="FF0000"/>
                </a:solidFill>
                <a:latin typeface="Arial Black" pitchFamily="34" charset="0"/>
              </a:rPr>
              <a:t>Gametocyte       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  <a:latin typeface="Arial Black" pitchFamily="34" charset="0"/>
              </a:rPr>
              <a:t>        inside </a:t>
            </a:r>
            <a:r>
              <a:rPr lang="en-US" dirty="0" err="1" smtClean="0">
                <a:solidFill>
                  <a:srgbClr val="FF0000"/>
                </a:solidFill>
                <a:latin typeface="Arial Black" pitchFamily="34" charset="0"/>
              </a:rPr>
              <a:t>neutrophil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91680" y="0"/>
            <a:ext cx="6589199" cy="1280890"/>
          </a:xfrm>
        </p:spPr>
        <p:txBody>
          <a:bodyPr/>
          <a:lstStyle/>
          <a:p>
            <a:r>
              <a:rPr lang="en-IN" i="1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Hepatozoon</a:t>
            </a:r>
            <a:r>
              <a:rPr lang="en-IN" i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en-IN" i="1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canis</a:t>
            </a:r>
            <a:endParaRPr lang="en-IN" i="1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277909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91680" y="1219200"/>
            <a:ext cx="5472608" cy="56388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  </a:t>
            </a:r>
            <a:r>
              <a:rPr lang="en-US" sz="3200" u="sng" dirty="0" smtClean="0">
                <a:solidFill>
                  <a:srgbClr val="FF0000"/>
                </a:solidFill>
                <a:latin typeface="Arial Black" pitchFamily="34" charset="0"/>
              </a:rPr>
              <a:t>Morphology:</a:t>
            </a:r>
            <a:endParaRPr lang="en-US" sz="2800" u="sng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just">
              <a:buNone/>
            </a:pPr>
            <a:endParaRPr lang="en-US" sz="2800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 algn="just">
              <a:lnSpc>
                <a:spcPct val="200000"/>
              </a:lnSpc>
            </a:pPr>
            <a:r>
              <a:rPr lang="en-US" sz="2800" dirty="0" err="1" smtClean="0">
                <a:solidFill>
                  <a:srgbClr val="FF0000"/>
                </a:solidFill>
                <a:latin typeface="Arial Black" pitchFamily="34" charset="0"/>
              </a:rPr>
              <a:t>Oocyst</a:t>
            </a:r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 :  </a:t>
            </a:r>
            <a:r>
              <a:rPr lang="en-US" sz="2800" dirty="0" smtClean="0">
                <a:solidFill>
                  <a:srgbClr val="7030A0"/>
                </a:solidFill>
                <a:latin typeface="Arial Black" pitchFamily="34" charset="0"/>
              </a:rPr>
              <a:t>each </a:t>
            </a:r>
            <a:r>
              <a:rPr lang="en-US" sz="2800" dirty="0" err="1" smtClean="0">
                <a:solidFill>
                  <a:srgbClr val="7030A0"/>
                </a:solidFill>
                <a:latin typeface="Arial Black" pitchFamily="34" charset="0"/>
              </a:rPr>
              <a:t>sporocyst</a:t>
            </a:r>
            <a:r>
              <a:rPr lang="en-US" sz="2800" dirty="0" smtClean="0">
                <a:solidFill>
                  <a:srgbClr val="7030A0"/>
                </a:solidFill>
                <a:latin typeface="Arial Black" pitchFamily="34" charset="0"/>
              </a:rPr>
              <a:t> contains 30-50 </a:t>
            </a:r>
            <a:r>
              <a:rPr lang="en-US" sz="2800" dirty="0" err="1" smtClean="0">
                <a:solidFill>
                  <a:srgbClr val="7030A0"/>
                </a:solidFill>
                <a:latin typeface="Arial Black" pitchFamily="34" charset="0"/>
              </a:rPr>
              <a:t>sporocysts</a:t>
            </a:r>
            <a:r>
              <a:rPr lang="en-US" sz="2800" dirty="0" smtClean="0">
                <a:solidFill>
                  <a:srgbClr val="7030A0"/>
                </a:solidFill>
                <a:latin typeface="Arial Black" pitchFamily="34" charset="0"/>
              </a:rPr>
              <a:t> and each  </a:t>
            </a:r>
            <a:r>
              <a:rPr lang="en-US" sz="2800" dirty="0" err="1" smtClean="0">
                <a:solidFill>
                  <a:srgbClr val="7030A0"/>
                </a:solidFill>
                <a:latin typeface="Arial Black" pitchFamily="34" charset="0"/>
              </a:rPr>
              <a:t>sporocysts</a:t>
            </a:r>
            <a:r>
              <a:rPr lang="en-US" sz="2800" dirty="0" smtClean="0">
                <a:solidFill>
                  <a:srgbClr val="7030A0"/>
                </a:solidFill>
                <a:latin typeface="Arial Black" pitchFamily="34" charset="0"/>
              </a:rPr>
              <a:t> contains about 16 banana-shaped </a:t>
            </a:r>
            <a:r>
              <a:rPr lang="en-US" sz="2800" dirty="0" err="1" smtClean="0">
                <a:solidFill>
                  <a:srgbClr val="7030A0"/>
                </a:solidFill>
                <a:latin typeface="Arial Black" pitchFamily="34" charset="0"/>
              </a:rPr>
              <a:t>sporozoites</a:t>
            </a:r>
            <a:r>
              <a:rPr lang="en-US" sz="2800" dirty="0" smtClean="0">
                <a:solidFill>
                  <a:srgbClr val="7030A0"/>
                </a:solidFill>
                <a:latin typeface="Arial Black" pitchFamily="34" charset="0"/>
              </a:rPr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91680" y="0"/>
            <a:ext cx="6589199" cy="1280890"/>
          </a:xfrm>
        </p:spPr>
        <p:txBody>
          <a:bodyPr/>
          <a:lstStyle/>
          <a:p>
            <a:r>
              <a:rPr lang="en-IN" i="1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Hepatozoon</a:t>
            </a:r>
            <a:r>
              <a:rPr lang="en-IN" i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r>
              <a:rPr lang="en-IN" i="1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canis</a:t>
            </a:r>
            <a:endParaRPr lang="en-IN" i="1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46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>
            <a:normAutofit/>
          </a:bodyPr>
          <a:lstStyle/>
          <a:p>
            <a:pPr algn="ctr"/>
            <a:r>
              <a:rPr lang="en-US" sz="3600" b="1" i="1" dirty="0" err="1" smtClean="0">
                <a:latin typeface="Arial Black" pitchFamily="34" charset="0"/>
              </a:rPr>
              <a:t>Hepatozoon</a:t>
            </a:r>
            <a:r>
              <a:rPr lang="en-US" sz="3600" b="1" i="1" dirty="0" smtClean="0">
                <a:latin typeface="Arial Black" pitchFamily="34" charset="0"/>
              </a:rPr>
              <a:t> </a:t>
            </a:r>
            <a:r>
              <a:rPr lang="en-US" sz="3600" b="1" i="1" dirty="0" err="1" smtClean="0">
                <a:latin typeface="Arial Black" pitchFamily="34" charset="0"/>
              </a:rPr>
              <a:t>canis</a:t>
            </a:r>
            <a:endParaRPr lang="en-US" sz="3600" b="1" i="1" dirty="0"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71600" y="692696"/>
            <a:ext cx="5276800" cy="6165304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Arial Black" pitchFamily="34" charset="0"/>
              </a:rPr>
              <a:t>           </a:t>
            </a:r>
            <a:endParaRPr lang="en-US" sz="2800" i="1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 algn="just">
              <a:buNone/>
            </a:pPr>
            <a:endParaRPr lang="en-US" sz="2800" i="1" dirty="0" smtClean="0">
              <a:latin typeface="Arial Black" pitchFamily="34" charset="0"/>
            </a:endParaRPr>
          </a:p>
          <a:p>
            <a:pPr algn="just">
              <a:buNone/>
            </a:pPr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Transmission: </a:t>
            </a:r>
            <a:endParaRPr lang="en-US" sz="2800" dirty="0">
              <a:solidFill>
                <a:srgbClr val="FF0000"/>
              </a:solidFill>
              <a:latin typeface="Arial Black" pitchFamily="34" charset="0"/>
            </a:endParaRPr>
          </a:p>
          <a:p>
            <a:pPr algn="just">
              <a:lnSpc>
                <a:spcPct val="200000"/>
              </a:lnSpc>
              <a:buNone/>
            </a:pPr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2800" dirty="0" smtClean="0">
                <a:solidFill>
                  <a:srgbClr val="7030A0"/>
                </a:solidFill>
                <a:latin typeface="Arial Black" pitchFamily="34" charset="0"/>
              </a:rPr>
              <a:t>Dog gets the infection by the ingestion of </a:t>
            </a:r>
            <a:r>
              <a:rPr lang="en-US" sz="2800" dirty="0" err="1" smtClean="0">
                <a:solidFill>
                  <a:srgbClr val="7030A0"/>
                </a:solidFill>
                <a:latin typeface="Arial Black" pitchFamily="34" charset="0"/>
              </a:rPr>
              <a:t>sporocysts</a:t>
            </a:r>
            <a:r>
              <a:rPr lang="en-US" sz="2800" dirty="0" smtClean="0">
                <a:solidFill>
                  <a:srgbClr val="7030A0"/>
                </a:solidFill>
                <a:latin typeface="Arial Black" pitchFamily="34" charset="0"/>
              </a:rPr>
              <a:t> infected tick.</a:t>
            </a:r>
          </a:p>
          <a:p>
            <a:pPr algn="just">
              <a:buNone/>
            </a:pPr>
            <a:endParaRPr lang="en-US" sz="2800" dirty="0" smtClean="0">
              <a:solidFill>
                <a:srgbClr val="0070C0"/>
              </a:solidFill>
              <a:latin typeface="Arial Black" pitchFamily="34" charset="0"/>
            </a:endParaRPr>
          </a:p>
        </p:txBody>
      </p:sp>
      <p:pic>
        <p:nvPicPr>
          <p:cNvPr id="2050" name="Picture 2" descr="C:\Users\Dr.Ajit\Desktop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4800600"/>
            <a:ext cx="2466975" cy="1600200"/>
          </a:xfrm>
          <a:prstGeom prst="rect">
            <a:avLst/>
          </a:prstGeom>
          <a:noFill/>
        </p:spPr>
      </p:pic>
      <p:pic>
        <p:nvPicPr>
          <p:cNvPr id="6" name="Picture 5" descr="derma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914400"/>
            <a:ext cx="2514600" cy="218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1800" y="3276600"/>
            <a:ext cx="17907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39008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 </a:t>
            </a:r>
            <a:r>
              <a:rPr lang="en-US" sz="3600" b="1" dirty="0" smtClean="0">
                <a:solidFill>
                  <a:srgbClr val="7030A0"/>
                </a:solidFill>
              </a:rPr>
              <a:t>Life-cycle of </a:t>
            </a:r>
            <a:r>
              <a:rPr lang="en-US" sz="3600" b="1" i="1" dirty="0" err="1" smtClean="0">
                <a:solidFill>
                  <a:srgbClr val="7030A0"/>
                </a:solidFill>
              </a:rPr>
              <a:t>Hepatozoon</a:t>
            </a:r>
            <a:endParaRPr lang="en-IN" sz="3600" b="1" i="1" dirty="0">
              <a:solidFill>
                <a:srgbClr val="7030A0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7164288" y="6597352"/>
            <a:ext cx="1979712" cy="260648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340768"/>
            <a:ext cx="6696743" cy="4501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793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 </a:t>
            </a:r>
            <a:r>
              <a:rPr lang="en-US" sz="3600" b="1" dirty="0" smtClean="0">
                <a:solidFill>
                  <a:srgbClr val="7030A0"/>
                </a:solidFill>
              </a:rPr>
              <a:t>Life-cycle of </a:t>
            </a:r>
            <a:r>
              <a:rPr lang="en-US" sz="3600" b="1" i="1" dirty="0" smtClean="0">
                <a:solidFill>
                  <a:srgbClr val="7030A0"/>
                </a:solidFill>
              </a:rPr>
              <a:t>H. </a:t>
            </a:r>
            <a:r>
              <a:rPr lang="en-US" sz="3600" b="1" i="1" dirty="0" err="1" smtClean="0">
                <a:solidFill>
                  <a:srgbClr val="7030A0"/>
                </a:solidFill>
              </a:rPr>
              <a:t>canis</a:t>
            </a:r>
            <a:endParaRPr lang="en-IN" sz="3600" b="1" i="1" dirty="0">
              <a:solidFill>
                <a:srgbClr val="7030A0"/>
              </a:solidFill>
            </a:endParaRPr>
          </a:p>
        </p:txBody>
      </p:sp>
      <p:pic>
        <p:nvPicPr>
          <p:cNvPr id="1026" name="Picture 2" descr="E:\a02fig0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600" y="1268760"/>
            <a:ext cx="8084888" cy="5513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629400" y="558924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312971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926</TotalTime>
  <Words>345</Words>
  <Application>Microsoft Office PowerPoint</Application>
  <PresentationFormat>On-screen Show (4:3)</PresentationFormat>
  <Paragraphs>82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Wisp</vt:lpstr>
      <vt:lpstr>PowerPoint Presentation</vt:lpstr>
      <vt:lpstr>Family: Haemogregarinidae </vt:lpstr>
      <vt:lpstr>Family: Haemogregarinidae Species of Heapatoozn</vt:lpstr>
      <vt:lpstr>Hepatozoon canis  </vt:lpstr>
      <vt:lpstr>Hepatozoon canis</vt:lpstr>
      <vt:lpstr>Hepatozoon canis</vt:lpstr>
      <vt:lpstr>Hepatozoon canis</vt:lpstr>
      <vt:lpstr> Life-cycle of Hepatozoon</vt:lpstr>
      <vt:lpstr> Life-cycle of H. canis</vt:lpstr>
      <vt:lpstr> Hepatozoon canis</vt:lpstr>
      <vt:lpstr> Hepatozoon canis</vt:lpstr>
      <vt:lpstr>Hepatozoon canis</vt:lpstr>
      <vt:lpstr>Hepatozoon spp.</vt:lpstr>
      <vt:lpstr>PowerPoint Presentation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Haemoprotozoan diseases of Horse</dc:title>
  <dc:creator>Ajit Kumar</dc:creator>
  <cp:lastModifiedBy>Ajit Kumar</cp:lastModifiedBy>
  <cp:revision>96</cp:revision>
  <cp:lastPrinted>2019-11-21T10:56:16Z</cp:lastPrinted>
  <dcterms:created xsi:type="dcterms:W3CDTF">2019-10-15T08:59:27Z</dcterms:created>
  <dcterms:modified xsi:type="dcterms:W3CDTF">2020-05-30T05:58:14Z</dcterms:modified>
</cp:coreProperties>
</file>