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9" r:id="rId2"/>
    <p:sldId id="257" r:id="rId3"/>
    <p:sldId id="260" r:id="rId4"/>
    <p:sldId id="261" r:id="rId5"/>
    <p:sldId id="262" r:id="rId6"/>
    <p:sldId id="263" r:id="rId7"/>
    <p:sldId id="264" r:id="rId8"/>
    <p:sldId id="272" r:id="rId9"/>
    <p:sldId id="269" r:id="rId10"/>
    <p:sldId id="266" r:id="rId11"/>
    <p:sldId id="267" r:id="rId12"/>
    <p:sldId id="275" r:id="rId13"/>
    <p:sldId id="265" r:id="rId14"/>
    <p:sldId id="273" r:id="rId15"/>
    <p:sldId id="276" r:id="rId16"/>
    <p:sldId id="277" r:id="rId17"/>
    <p:sldId id="278" r:id="rId18"/>
    <p:sldId id="279" r:id="rId19"/>
    <p:sldId id="280" r:id="rId20"/>
    <p:sldId id="28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2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3C2E0-7E78-4C46-82FF-A91E9F4799F7}" type="datetimeFigureOut">
              <a:rPr lang="en-US" smtClean="0"/>
              <a:pPr/>
              <a:t>5/15/2020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13F3C-6546-43D9-98D0-6E0B9F75E1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13F3C-6546-43D9-98D0-6E0B9F75E1EB}" type="slidenum">
              <a:rPr lang="en-IN" smtClean="0"/>
              <a:pPr/>
              <a:t>11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533400"/>
            <a:ext cx="8153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ANIMAL GENETICS &amp; BREEDING </a:t>
            </a:r>
            <a:b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– II </a:t>
            </a:r>
            <a:b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Principles of Animal &amp; Population Genetics </a:t>
            </a:r>
            <a:b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– 8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Heritability (Principles)</a:t>
            </a:r>
          </a:p>
          <a:p>
            <a:pPr algn="ctr"/>
            <a:endParaRPr lang="en-US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 K G Mandal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Animal Genetics &amp; Breeding </a:t>
            </a:r>
            <a:b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Bihar Veterinary College, Patna </a:t>
            </a:r>
            <a:b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Bihar Animal Sciences University, Patna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4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None/>
            </a:pPr>
            <a:r>
              <a:rPr lang="en-US" dirty="0" smtClean="0">
                <a:latin typeface="Comic Sans MS" pitchFamily="66" charset="0"/>
                <a:cs typeface="Times New Roman" panose="02020603050405020304" pitchFamily="18" charset="0"/>
              </a:rPr>
              <a:t>7.	It is 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  <a:cs typeface="Times New Roman" panose="02020603050405020304" pitchFamily="18" charset="0"/>
              </a:rPr>
              <a:t>used for prediction of genetic gain/response to selection.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  <a:cs typeface="Times New Roman" panose="02020603050405020304" pitchFamily="18" charset="0"/>
              </a:rPr>
              <a:t>  </a:t>
            </a:r>
            <a:r>
              <a:rPr lang="en-IN" dirty="0" smtClean="0">
                <a:latin typeface="Comic Sans MS" pitchFamily="66" charset="0"/>
                <a:cs typeface="Times New Roman" panose="02020603050405020304" pitchFamily="18" charset="0"/>
              </a:rPr>
              <a:t>      </a:t>
            </a:r>
          </a:p>
          <a:p>
            <a:pPr marL="514350" indent="-514350" algn="just">
              <a:buNone/>
            </a:pPr>
            <a:r>
              <a:rPr lang="en-IN" dirty="0" smtClean="0">
                <a:latin typeface="Comic Sans MS" pitchFamily="66" charset="0"/>
                <a:cs typeface="Times New Roman" panose="02020603050405020304" pitchFamily="18" charset="0"/>
              </a:rPr>
              <a:t>				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  <a:cs typeface="Times New Roman" panose="02020603050405020304" pitchFamily="18" charset="0"/>
              </a:rPr>
              <a:t>R=h</a:t>
            </a:r>
            <a:r>
              <a:rPr lang="en-IN" baseline="30000" dirty="0" smtClean="0">
                <a:solidFill>
                  <a:srgbClr val="FF0000"/>
                </a:solidFill>
                <a:latin typeface="Comic Sans MS" pitchFamily="66" charset="0"/>
                <a:cs typeface="Times New Roman" panose="02020603050405020304" pitchFamily="18" charset="0"/>
              </a:rPr>
              <a:t>2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  <a:cs typeface="Times New Roman" panose="02020603050405020304" pitchFamily="18" charset="0"/>
              </a:rPr>
              <a:t>S</a:t>
            </a:r>
          </a:p>
          <a:p>
            <a:pPr marL="514350" indent="-514350" algn="just">
              <a:buNone/>
            </a:pPr>
            <a:r>
              <a:rPr lang="en-US" dirty="0" smtClean="0">
                <a:latin typeface="Comic Sans MS" pitchFamily="66" charset="0"/>
                <a:cs typeface="Times New Roman" panose="02020603050405020304" pitchFamily="18" charset="0"/>
              </a:rPr>
              <a:t>8.	It 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  <a:cs typeface="Times New Roman" panose="02020603050405020304" pitchFamily="18" charset="0"/>
              </a:rPr>
              <a:t>provides the estimation of accuracy of selection.</a:t>
            </a:r>
            <a:r>
              <a:rPr lang="en-US" dirty="0" smtClean="0">
                <a:latin typeface="Comic Sans MS" pitchFamily="66" charset="0"/>
                <a:cs typeface="Times New Roman" panose="02020603050405020304" pitchFamily="18" charset="0"/>
              </a:rPr>
              <a:t> </a:t>
            </a:r>
          </a:p>
          <a:p>
            <a:pPr marL="514350" indent="-514350" algn="just">
              <a:buNone/>
            </a:pPr>
            <a:r>
              <a:rPr lang="en-US" dirty="0" smtClean="0">
                <a:latin typeface="Comic Sans MS" pitchFamily="66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rgbClr val="C00000"/>
                </a:solidFill>
                <a:latin typeface="Comic Sans MS" pitchFamily="66" charset="0"/>
                <a:cs typeface="Times New Roman" panose="02020603050405020304" pitchFamily="18" charset="0"/>
              </a:rPr>
              <a:t>√</a:t>
            </a:r>
            <a:r>
              <a:rPr lang="en-IN" dirty="0" smtClean="0">
                <a:solidFill>
                  <a:srgbClr val="C00000"/>
                </a:solidFill>
                <a:latin typeface="Comic Sans MS" pitchFamily="66" charset="0"/>
                <a:cs typeface="Times New Roman" panose="02020603050405020304" pitchFamily="18" charset="0"/>
              </a:rPr>
              <a:t>h</a:t>
            </a:r>
            <a:r>
              <a:rPr lang="en-IN" baseline="30000" dirty="0" smtClean="0">
                <a:solidFill>
                  <a:srgbClr val="C00000"/>
                </a:solidFill>
                <a:latin typeface="Comic Sans MS" pitchFamily="66" charset="0"/>
                <a:cs typeface="Times New Roman" panose="02020603050405020304" pitchFamily="18" charset="0"/>
              </a:rPr>
              <a:t>2 </a:t>
            </a:r>
            <a:r>
              <a:rPr lang="en-US" dirty="0" smtClean="0">
                <a:solidFill>
                  <a:srgbClr val="C00000"/>
                </a:solidFill>
                <a:latin typeface="Comic Sans MS" pitchFamily="66" charset="0"/>
                <a:cs typeface="Times New Roman" panose="02020603050405020304" pitchFamily="18" charset="0"/>
              </a:rPr>
              <a:t>= h = </a:t>
            </a:r>
            <a:r>
              <a:rPr lang="en-US" dirty="0" err="1" smtClean="0">
                <a:solidFill>
                  <a:srgbClr val="C00000"/>
                </a:solidFill>
                <a:latin typeface="Comic Sans MS" pitchFamily="66" charset="0"/>
                <a:cs typeface="Times New Roman" panose="02020603050405020304" pitchFamily="18" charset="0"/>
              </a:rPr>
              <a:t>r</a:t>
            </a:r>
            <a:r>
              <a:rPr lang="en-US" baseline="-25000" dirty="0" err="1" smtClean="0">
                <a:solidFill>
                  <a:srgbClr val="C00000"/>
                </a:solidFill>
                <a:latin typeface="Comic Sans MS" pitchFamily="66" charset="0"/>
                <a:cs typeface="Times New Roman" panose="02020603050405020304" pitchFamily="18" charset="0"/>
              </a:rPr>
              <a:t>AP</a:t>
            </a:r>
            <a:r>
              <a:rPr lang="en-US" dirty="0" smtClean="0">
                <a:solidFill>
                  <a:srgbClr val="C00000"/>
                </a:solidFill>
                <a:latin typeface="Comic Sans MS" pitchFamily="66" charset="0"/>
                <a:cs typeface="Times New Roman" panose="02020603050405020304" pitchFamily="18" charset="0"/>
              </a:rPr>
              <a:t> = accuracy of selection.</a:t>
            </a:r>
          </a:p>
          <a:p>
            <a:pPr marL="514350" indent="-514350" algn="just">
              <a:buNone/>
            </a:pPr>
            <a:r>
              <a:rPr lang="en-US" dirty="0" smtClean="0">
                <a:latin typeface="Comic Sans MS" pitchFamily="66" charset="0"/>
                <a:cs typeface="Times New Roman" panose="02020603050405020304" pitchFamily="18" charset="0"/>
              </a:rPr>
              <a:t>9.	It 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  <a:cs typeface="Times New Roman" panose="02020603050405020304" pitchFamily="18" charset="0"/>
              </a:rPr>
              <a:t>plays vital role in the formulation of breeding plan for genetic improvement of livestock and poultry.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IN" sz="3600" b="1" dirty="0" smtClean="0">
                <a:solidFill>
                  <a:srgbClr val="FF0000"/>
                </a:solidFill>
                <a:latin typeface="Comic Sans MS" pitchFamily="66" charset="0"/>
              </a:rPr>
              <a:t>Misconceptions about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IN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600"/>
              </a:spcAft>
              <a:buNone/>
            </a:pPr>
            <a:r>
              <a:rPr lang="en-IN" dirty="0" smtClean="0">
                <a:latin typeface="Comic Sans MS" pitchFamily="66" charset="0"/>
              </a:rPr>
              <a:t>1.	</a:t>
            </a:r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It is wrongly interpreted that if a trait has high heritability, then the breeding value for the trait will also be high.</a:t>
            </a:r>
          </a:p>
          <a:p>
            <a:pPr algn="just">
              <a:spcAft>
                <a:spcPts val="600"/>
              </a:spcAft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>
              <a:spcAft>
                <a:spcPts val="600"/>
              </a:spcAft>
              <a:buNone/>
            </a:pPr>
            <a:r>
              <a:rPr lang="en-IN" dirty="0" smtClean="0">
                <a:latin typeface="Comic Sans MS" pitchFamily="66" charset="0"/>
              </a:rPr>
              <a:t>		</a:t>
            </a:r>
            <a:r>
              <a:rPr lang="en-IN" dirty="0" smtClean="0">
                <a:solidFill>
                  <a:srgbClr val="C00000"/>
                </a:solidFill>
                <a:latin typeface="Comic Sans MS" pitchFamily="66" charset="0"/>
              </a:rPr>
              <a:t>High heritability means a strong relationship between breeding value and phenotypic value.</a:t>
            </a:r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Strong relationship is indicated by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aseline="-25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 (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30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r</a:t>
            </a:r>
            <a:r>
              <a:rPr lang="en-US" baseline="30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aseline="-25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.</a:t>
            </a:r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It does not indicate about high or low magnitude of 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30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.</a:t>
            </a:r>
            <a:endParaRPr lang="en-IN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2. 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It is wrongly interpreted that selection and inbreeding increases the </a:t>
            </a:r>
            <a:r>
              <a:rPr lang="en-IN" dirty="0" err="1" smtClean="0">
                <a:solidFill>
                  <a:srgbClr val="00B050"/>
                </a:solidFill>
                <a:latin typeface="Comic Sans MS" pitchFamily="66" charset="0"/>
              </a:rPr>
              <a:t>homozygosity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 in the population</a:t>
            </a:r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so increases the magnitude of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heritability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 also.</a:t>
            </a:r>
            <a:endParaRPr lang="en-IN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	</a:t>
            </a:r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Virtually due to long term selection or inbreeding fixes the genes and thereby reduces genetic variability (</a:t>
            </a:r>
            <a:r>
              <a:rPr lang="en-IN" dirty="0" smtClean="0">
                <a:solidFill>
                  <a:srgbClr val="002060"/>
                </a:solidFill>
              </a:rPr>
              <a:t>V</a:t>
            </a:r>
            <a:r>
              <a:rPr lang="en-IN" baseline="-25000" dirty="0" smtClean="0">
                <a:solidFill>
                  <a:srgbClr val="002060"/>
                </a:solidFill>
              </a:rPr>
              <a:t>A</a:t>
            </a:r>
            <a:r>
              <a:rPr lang="en-IN" dirty="0" smtClean="0">
                <a:solidFill>
                  <a:srgbClr val="002060"/>
                </a:solidFill>
              </a:rPr>
              <a:t> ).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	However, </a:t>
            </a:r>
            <a:r>
              <a:rPr lang="en-IN" dirty="0" smtClean="0">
                <a:solidFill>
                  <a:srgbClr val="C00000"/>
                </a:solidFill>
                <a:latin typeface="Comic Sans MS" pitchFamily="66" charset="0"/>
              </a:rPr>
              <a:t>the traits having high V</a:t>
            </a:r>
            <a:r>
              <a:rPr lang="en-IN" baseline="-25000" dirty="0" smtClean="0">
                <a:solidFill>
                  <a:srgbClr val="C00000"/>
                </a:solidFill>
                <a:latin typeface="Comic Sans MS" pitchFamily="66" charset="0"/>
              </a:rPr>
              <a:t>A</a:t>
            </a:r>
            <a:r>
              <a:rPr lang="en-IN" dirty="0" smtClean="0">
                <a:solidFill>
                  <a:srgbClr val="C00000"/>
                </a:solidFill>
                <a:latin typeface="Comic Sans MS" pitchFamily="66" charset="0"/>
              </a:rPr>
              <a:t> shows  higher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IN" dirty="0" smtClean="0">
                <a:solidFill>
                  <a:srgbClr val="C00000"/>
                </a:solidFill>
                <a:latin typeface="Comic Sans MS" pitchFamily="66" charset="0"/>
              </a:rPr>
              <a:t>than the traits affected largely by non-additive gene action.</a:t>
            </a:r>
            <a:endParaRPr lang="en-IN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3.	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Heritability is a property not only of a character but also of the population and environmental circumstances</a:t>
            </a:r>
            <a:r>
              <a:rPr lang="en-IN" dirty="0" smtClean="0">
                <a:latin typeface="Comic Sans MS" pitchFamily="66" charset="0"/>
              </a:rPr>
              <a:t> to which the individuals are kept.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(</a:t>
            </a:r>
            <a:r>
              <a:rPr lang="en-IN" dirty="0" err="1" smtClean="0">
                <a:latin typeface="Comic Sans MS" pitchFamily="66" charset="0"/>
              </a:rPr>
              <a:t>i</a:t>
            </a:r>
            <a:r>
              <a:rPr lang="en-IN" dirty="0" smtClean="0">
                <a:latin typeface="Comic Sans MS" pitchFamily="66" charset="0"/>
              </a:rPr>
              <a:t>)	</a:t>
            </a:r>
            <a:r>
              <a:rPr lang="en-IN" dirty="0" smtClean="0">
                <a:solidFill>
                  <a:srgbClr val="C00000"/>
                </a:solidFill>
                <a:latin typeface="Comic Sans MS" pitchFamily="66" charset="0"/>
              </a:rPr>
              <a:t>Heritability is a property of a character.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IN" dirty="0" smtClean="0"/>
              <a:t>V</a:t>
            </a:r>
            <a:r>
              <a:rPr lang="en-IN" baseline="-25000" dirty="0" smtClean="0"/>
              <a:t>A</a:t>
            </a:r>
            <a:r>
              <a:rPr lang="en-IN" dirty="0" smtClean="0"/>
              <a:t>/V</a:t>
            </a:r>
            <a:r>
              <a:rPr lang="en-IN" baseline="-25000" dirty="0" smtClean="0"/>
              <a:t>P</a:t>
            </a:r>
          </a:p>
          <a:p>
            <a:pPr algn="just">
              <a:buNone/>
            </a:pPr>
            <a:r>
              <a:rPr lang="en-IN" baseline="-25000" dirty="0" smtClean="0"/>
              <a:t> </a:t>
            </a:r>
            <a:r>
              <a:rPr lang="en-IN" dirty="0" smtClean="0"/>
              <a:t> 			</a:t>
            </a:r>
            <a:r>
              <a:rPr lang="en-IN" dirty="0" smtClean="0">
                <a:solidFill>
                  <a:srgbClr val="0070C0"/>
                </a:solidFill>
              </a:rPr>
              <a:t>V</a:t>
            </a:r>
            <a:r>
              <a:rPr lang="en-IN" baseline="-25000" dirty="0" smtClean="0">
                <a:solidFill>
                  <a:srgbClr val="0070C0"/>
                </a:solidFill>
              </a:rPr>
              <a:t>A </a:t>
            </a:r>
            <a:r>
              <a:rPr lang="en-IN" dirty="0" smtClean="0">
                <a:solidFill>
                  <a:srgbClr val="0070C0"/>
                </a:solidFill>
              </a:rPr>
              <a:t> = 2pq</a:t>
            </a:r>
            <a:r>
              <a:rPr lang="el-GR" dirty="0" smtClean="0">
                <a:solidFill>
                  <a:srgbClr val="0070C0"/>
                </a:solidFill>
              </a:rPr>
              <a:t>α</a:t>
            </a:r>
            <a:r>
              <a:rPr lang="en-IN" dirty="0" smtClean="0">
                <a:solidFill>
                  <a:srgbClr val="0070C0"/>
                </a:solidFill>
              </a:rPr>
              <a:t>2</a:t>
            </a:r>
          </a:p>
          <a:p>
            <a:pPr algn="just">
              <a:buNone/>
            </a:pPr>
            <a:r>
              <a:rPr lang="en-IN" baseline="-25000" dirty="0" smtClean="0"/>
              <a:t> </a:t>
            </a:r>
            <a:r>
              <a:rPr lang="en-IN" dirty="0" smtClean="0"/>
              <a:t> 			      </a:t>
            </a:r>
            <a:r>
              <a:rPr lang="en-IN" dirty="0" smtClean="0">
                <a:solidFill>
                  <a:srgbClr val="C00000"/>
                </a:solidFill>
              </a:rPr>
              <a:t>= 2pq[a + d(q – p)]2</a:t>
            </a:r>
          </a:p>
          <a:p>
            <a:pPr algn="just">
              <a:buNone/>
            </a:pPr>
            <a:r>
              <a:rPr lang="en-IN" dirty="0" smtClean="0"/>
              <a:t>			V</a:t>
            </a:r>
            <a:r>
              <a:rPr lang="en-IN" baseline="-25000" dirty="0" smtClean="0"/>
              <a:t>P</a:t>
            </a:r>
            <a:r>
              <a:rPr lang="en-IN" dirty="0" smtClean="0"/>
              <a:t>  = V</a:t>
            </a:r>
            <a:r>
              <a:rPr lang="en-IN" baseline="-25000" dirty="0" smtClean="0"/>
              <a:t>A</a:t>
            </a:r>
            <a:r>
              <a:rPr lang="en-IN" dirty="0" smtClean="0"/>
              <a:t> + V</a:t>
            </a:r>
            <a:r>
              <a:rPr lang="en-IN" baseline="-25000" dirty="0" smtClean="0"/>
              <a:t>D</a:t>
            </a:r>
            <a:r>
              <a:rPr lang="en-IN" dirty="0" smtClean="0"/>
              <a:t> +  V</a:t>
            </a:r>
            <a:r>
              <a:rPr lang="en-IN" baseline="-25000" dirty="0" smtClean="0"/>
              <a:t>I</a:t>
            </a:r>
            <a:r>
              <a:rPr lang="en-IN" dirty="0" smtClean="0"/>
              <a:t> +  V</a:t>
            </a:r>
            <a:r>
              <a:rPr lang="en-IN" baseline="-25000" dirty="0" smtClean="0"/>
              <a:t>E</a:t>
            </a:r>
          </a:p>
          <a:p>
            <a:pPr algn="just">
              <a:buNone/>
            </a:pPr>
            <a:endParaRPr lang="en-IN" baseline="-25000" dirty="0" smtClean="0"/>
          </a:p>
          <a:p>
            <a:pPr algn="just">
              <a:buNone/>
            </a:pPr>
            <a:endParaRPr lang="en-IN" dirty="0" smtClean="0"/>
          </a:p>
          <a:p>
            <a:pPr algn="just">
              <a:buNone/>
            </a:pPr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IN" dirty="0" smtClean="0"/>
              <a:t>	</a:t>
            </a:r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dirty="0" smtClean="0">
                <a:solidFill>
                  <a:srgbClr val="C00000"/>
                </a:solidFill>
                <a:latin typeface="Comic Sans MS" pitchFamily="66" charset="0"/>
              </a:rPr>
              <a:t>V</a:t>
            </a:r>
            <a:r>
              <a:rPr lang="en-IN" baseline="-25000" dirty="0" smtClean="0">
                <a:solidFill>
                  <a:srgbClr val="C00000"/>
                </a:solidFill>
                <a:latin typeface="Comic Sans MS" pitchFamily="66" charset="0"/>
              </a:rPr>
              <a:t>A </a:t>
            </a:r>
            <a:r>
              <a:rPr lang="en-IN" dirty="0" smtClean="0">
                <a:solidFill>
                  <a:srgbClr val="C00000"/>
                </a:solidFill>
                <a:latin typeface="Comic Sans MS" pitchFamily="66" charset="0"/>
              </a:rPr>
              <a:t> is the function of gene frequencies.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Hence,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any change in gene frequency leads to change in the amount of V</a:t>
            </a:r>
            <a:r>
              <a:rPr lang="en-IN" baseline="-25000" dirty="0" smtClean="0">
                <a:solidFill>
                  <a:srgbClr val="7030A0"/>
                </a:solidFill>
                <a:latin typeface="Comic Sans MS" pitchFamily="66" charset="0"/>
              </a:rPr>
              <a:t>A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 and the magnitude of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US" baseline="30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.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(ii)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IN" b="1" dirty="0" smtClean="0">
                <a:solidFill>
                  <a:srgbClr val="C00000"/>
                </a:solidFill>
                <a:latin typeface="Comic Sans MS" pitchFamily="66" charset="0"/>
              </a:rPr>
              <a:t> is a property of the population: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	The 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genetic structure of the population and its size affect the 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30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smtClean="0">
                <a:latin typeface="Comic Sans MS" pitchFamily="66" charset="0"/>
              </a:rPr>
              <a:t>.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Genetically more uniform population show low 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30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 than the genetically distant population.</a:t>
            </a:r>
            <a:endParaRPr lang="en-IN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algn="just">
              <a:buNone/>
            </a:pPr>
            <a:r>
              <a:rPr lang="en-IN" dirty="0" smtClean="0"/>
              <a:t>	</a:t>
            </a:r>
            <a:r>
              <a:rPr lang="en-IN" dirty="0" smtClean="0">
                <a:latin typeface="Comic Sans MS" pitchFamily="66" charset="0"/>
              </a:rPr>
              <a:t>Since, </a:t>
            </a:r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all the genetic components of variance are influenced by the gene frequencies and therefore, differ from population to population.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	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Small population maintained for a long period of time is expected to have low 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30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 due to inbreeding.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	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Magnitude of 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30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 of a character may vary from time to time even within the same population.</a:t>
            </a:r>
            <a:endParaRPr lang="en-IN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10600" cy="5592763"/>
          </a:xfrm>
        </p:spPr>
        <p:txBody>
          <a:bodyPr>
            <a:normAutofit lnSpcReduction="10000"/>
          </a:bodyPr>
          <a:lstStyle/>
          <a:p>
            <a:pPr marL="571500" indent="-571500" algn="just">
              <a:buAutoNum type="romanLcParenBoth" startAt="3"/>
            </a:pPr>
            <a:r>
              <a:rPr lang="en-IN" dirty="0" smtClean="0"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IN" b="1" dirty="0" smtClean="0">
                <a:solidFill>
                  <a:srgbClr val="C00000"/>
                </a:solidFill>
                <a:latin typeface="Comic Sans MS" pitchFamily="66" charset="0"/>
              </a:rPr>
              <a:t>is a property of environmental conditions:</a:t>
            </a:r>
          </a:p>
          <a:p>
            <a:pPr marL="571500" indent="-571500" algn="just">
              <a:buNone/>
            </a:pPr>
            <a:r>
              <a:rPr lang="en-IN" dirty="0" smtClean="0">
                <a:latin typeface="Comic Sans MS" pitchFamily="66" charset="0"/>
              </a:rPr>
              <a:t>			</a:t>
            </a:r>
            <a:r>
              <a:rPr lang="en-US" dirty="0" smtClean="0">
                <a:latin typeface="Comic Sans MS" pitchFamily="66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  <a:cs typeface="Times New Roman" panose="02020603050405020304" pitchFamily="18" charset="0"/>
              </a:rPr>
              <a:t>h</a:t>
            </a:r>
            <a:r>
              <a:rPr lang="en-US" baseline="30000" dirty="0" smtClean="0">
                <a:solidFill>
                  <a:srgbClr val="002060"/>
                </a:solidFill>
                <a:latin typeface="Comic Sans MS" pitchFamily="66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  <a:cs typeface="Times New Roman" panose="02020603050405020304" pitchFamily="18" charset="0"/>
              </a:rPr>
              <a:t> = </a:t>
            </a:r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V</a:t>
            </a:r>
            <a:r>
              <a:rPr lang="en-IN" baseline="-25000" dirty="0" smtClean="0">
                <a:solidFill>
                  <a:srgbClr val="002060"/>
                </a:solidFill>
                <a:latin typeface="Comic Sans MS" pitchFamily="66" charset="0"/>
              </a:rPr>
              <a:t>A</a:t>
            </a:r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/V</a:t>
            </a:r>
            <a:r>
              <a:rPr lang="en-IN" baseline="-25000" dirty="0" smtClean="0">
                <a:solidFill>
                  <a:srgbClr val="002060"/>
                </a:solidFill>
                <a:latin typeface="Comic Sans MS" pitchFamily="66" charset="0"/>
              </a:rPr>
              <a:t>P</a:t>
            </a:r>
            <a:endParaRPr lang="en-IN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571500" indent="-571500" algn="just">
              <a:buNone/>
            </a:pPr>
            <a:r>
              <a:rPr lang="en-IN" dirty="0" smtClean="0">
                <a:latin typeface="Comic Sans MS" pitchFamily="66" charset="0"/>
              </a:rPr>
              <a:t>			</a:t>
            </a:r>
            <a:r>
              <a:rPr lang="en-US" dirty="0" smtClean="0">
                <a:latin typeface="Comic Sans MS" pitchFamily="66" charset="0"/>
                <a:cs typeface="Times New Roman" panose="02020603050405020304" pitchFamily="18" charset="0"/>
              </a:rPr>
              <a:t>     = 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V</a:t>
            </a:r>
            <a:r>
              <a:rPr lang="en-IN" baseline="-25000" dirty="0" smtClean="0">
                <a:solidFill>
                  <a:srgbClr val="00B050"/>
                </a:solidFill>
                <a:latin typeface="Comic Sans MS" pitchFamily="66" charset="0"/>
              </a:rPr>
              <a:t>A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/(V</a:t>
            </a:r>
            <a:r>
              <a:rPr lang="en-IN" baseline="-25000" dirty="0" smtClean="0">
                <a:solidFill>
                  <a:srgbClr val="00B050"/>
                </a:solidFill>
                <a:latin typeface="Comic Sans MS" pitchFamily="66" charset="0"/>
              </a:rPr>
              <a:t>A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 + V</a:t>
            </a:r>
            <a:r>
              <a:rPr lang="en-IN" baseline="-25000" dirty="0" smtClean="0">
                <a:solidFill>
                  <a:srgbClr val="00B050"/>
                </a:solidFill>
                <a:latin typeface="Comic Sans MS" pitchFamily="66" charset="0"/>
              </a:rPr>
              <a:t>D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 +  V</a:t>
            </a:r>
            <a:r>
              <a:rPr lang="en-IN" baseline="-25000" dirty="0" smtClean="0">
                <a:solidFill>
                  <a:srgbClr val="00B050"/>
                </a:solidFill>
                <a:latin typeface="Comic Sans MS" pitchFamily="66" charset="0"/>
              </a:rPr>
              <a:t>I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 +  V</a:t>
            </a:r>
            <a:r>
              <a:rPr lang="en-IN" baseline="-25000" dirty="0" smtClean="0">
                <a:solidFill>
                  <a:srgbClr val="00B050"/>
                </a:solidFill>
                <a:latin typeface="Comic Sans MS" pitchFamily="66" charset="0"/>
              </a:rPr>
              <a:t>E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 )</a:t>
            </a:r>
          </a:p>
          <a:p>
            <a:pPr marL="571500" indent="-571500" algn="just"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30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 depends on management conditions</a:t>
            </a:r>
            <a:r>
              <a:rPr lang="en-IN" dirty="0" smtClean="0">
                <a:latin typeface="Comic Sans MS" pitchFamily="66" charset="0"/>
              </a:rPr>
              <a:t>. The </a:t>
            </a:r>
            <a:r>
              <a:rPr lang="en-IN" dirty="0" smtClean="0">
                <a:solidFill>
                  <a:srgbClr val="00B0F0"/>
                </a:solidFill>
                <a:latin typeface="Comic Sans MS" pitchFamily="66" charset="0"/>
              </a:rPr>
              <a:t>more variable management conditions increases the magnitude of VE thereby reduces 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30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IN" dirty="0" smtClean="0">
                <a:solidFill>
                  <a:srgbClr val="00B0F0"/>
                </a:solidFill>
                <a:latin typeface="Comic Sans MS" pitchFamily="66" charset="0"/>
              </a:rPr>
              <a:t> and vice versa.</a:t>
            </a:r>
          </a:p>
          <a:p>
            <a:pPr marL="571500" indent="-571500" algn="just">
              <a:buNone/>
            </a:pPr>
            <a:r>
              <a:rPr lang="en-IN" dirty="0" smtClean="0">
                <a:latin typeface="Comic Sans MS" pitchFamily="66" charset="0"/>
              </a:rPr>
              <a:t>	- 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30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estimates are more accurate for herds kept under uniform feeding and  management conditions. </a:t>
            </a:r>
            <a:endParaRPr lang="en-IN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229600" cy="57150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IN" dirty="0" smtClean="0"/>
              <a:t> 		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US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is also reduced due to differences in the age of the animals. 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The variation in the age of animals increases residual or error variance</a:t>
            </a:r>
            <a:r>
              <a:rPr lang="en-IN" dirty="0" smtClean="0">
                <a:latin typeface="Comic Sans MS" pitchFamily="66" charset="0"/>
              </a:rPr>
              <a:t> which leads to </a:t>
            </a:r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increase VP,</a:t>
            </a:r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thereby reduces the magnitude of 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30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IN" dirty="0" smtClean="0">
                <a:latin typeface="Comic Sans MS" pitchFamily="66" charset="0"/>
              </a:rPr>
              <a:t>. 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	Therefore,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IN" dirty="0" smtClean="0">
                <a:latin typeface="Comic Sans MS" pitchFamily="66" charset="0"/>
              </a:rPr>
              <a:t>is not only the property of a character but also the property of the population and environmental conditions. 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	</a:t>
            </a:r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algn="just">
              <a:spcAft>
                <a:spcPts val="600"/>
              </a:spcAft>
            </a:pPr>
            <a:r>
              <a:rPr lang="en-IN" b="1" dirty="0" smtClean="0">
                <a:solidFill>
                  <a:srgbClr val="C00000"/>
                </a:solidFill>
                <a:latin typeface="Comic Sans MS" pitchFamily="66" charset="0"/>
              </a:rPr>
              <a:t>Thus, whenever the value of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 smtClean="0">
                <a:solidFill>
                  <a:srgbClr val="C00000"/>
                </a:solidFill>
                <a:latin typeface="Comic Sans MS" pitchFamily="66" charset="0"/>
              </a:rPr>
              <a:t>of a character is mentioned, it must be referred the particular population as well as environmental conditions in which the animals were kept.</a:t>
            </a:r>
            <a:endParaRPr lang="en-IN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IN" sz="2200" b="1" dirty="0" smtClean="0">
                <a:latin typeface="Comic Sans MS" pitchFamily="66" charset="0"/>
              </a:rPr>
              <a:t>Table – 1.Approximate values of h2 of various characters in various species of animals</a:t>
            </a:r>
            <a:endParaRPr lang="en-IN" sz="32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pPr>
              <a:buNone/>
            </a:pPr>
            <a:endParaRPr lang="en-IN" dirty="0"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143000"/>
          <a:ext cx="6096000" cy="5191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24000"/>
                <a:gridCol w="32766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Species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Characters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h2 (%)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Man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Height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65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Cattle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Adult body weight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65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Butter fat %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40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Lactation Milk Yield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35</a:t>
                      </a:r>
                      <a:endParaRPr lang="en-IN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Pigs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Back fat thickness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70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Feed conversion ratio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50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Litter Size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Poultry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Body weight (at 32 weeks)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55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Egg weight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50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Egg Production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10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Mice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Litter size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20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Drosophila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Abdominal bristle</a:t>
                      </a:r>
                      <a:r>
                        <a:rPr lang="en-IN" baseline="0" dirty="0" smtClean="0"/>
                        <a:t> number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50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Egg Production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20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IN" sz="4000" b="1" dirty="0" smtClean="0">
                <a:solidFill>
                  <a:srgbClr val="C00000"/>
                </a:solidFill>
                <a:latin typeface="Comic Sans MS" pitchFamily="66" charset="0"/>
              </a:rPr>
              <a:t>Introduction to Heritability</a:t>
            </a:r>
            <a:endParaRPr lang="en-IN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The term heritability was introduced in 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Animal Breeding 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for the first time by 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Prof. J. L. Lush.</a:t>
            </a:r>
          </a:p>
          <a:p>
            <a:pPr algn="just"/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Heritability is the 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most important characteristic feature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 of a metric character.</a:t>
            </a:r>
          </a:p>
          <a:p>
            <a:pPr algn="just"/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Why ?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It express the </a:t>
            </a:r>
            <a:r>
              <a:rPr lang="en-IN" dirty="0" smtClean="0">
                <a:solidFill>
                  <a:srgbClr val="C00000"/>
                </a:solidFill>
                <a:latin typeface="Comic Sans MS" pitchFamily="66" charset="0"/>
              </a:rPr>
              <a:t>proportion of total phenotypic  variance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 which is attributable to the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average effect of genes.</a:t>
            </a:r>
            <a:endParaRPr lang="en-IN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endParaRPr lang="en-IN" sz="8800" b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en-IN" sz="8800" b="1" dirty="0" smtClean="0">
                <a:solidFill>
                  <a:srgbClr val="7030A0"/>
                </a:solidFill>
                <a:latin typeface="Comic Sans MS" pitchFamily="66" charset="0"/>
              </a:rPr>
              <a:t>THANK 	YOU</a:t>
            </a:r>
            <a:endParaRPr lang="en-IN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dirty="0" smtClean="0">
                <a:latin typeface="Comic Sans MS" pitchFamily="66" charset="0"/>
              </a:rPr>
              <a:t>It 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determines</a:t>
            </a:r>
            <a:r>
              <a:rPr lang="en-IN" dirty="0" smtClean="0">
                <a:latin typeface="Comic Sans MS" pitchFamily="66" charset="0"/>
              </a:rPr>
              <a:t> the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degree of resemblance between relatives.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dirty="0" smtClean="0">
                <a:latin typeface="Comic Sans MS" pitchFamily="66" charset="0"/>
              </a:rPr>
              <a:t>It helps in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prediction of breeding value</a:t>
            </a:r>
            <a:r>
              <a:rPr lang="en-IN" dirty="0" smtClean="0">
                <a:latin typeface="Comic Sans MS" pitchFamily="66" charset="0"/>
              </a:rPr>
              <a:t> from </a:t>
            </a:r>
            <a:r>
              <a:rPr lang="en-IN" dirty="0" smtClean="0">
                <a:solidFill>
                  <a:srgbClr val="C00000"/>
                </a:solidFill>
                <a:latin typeface="Comic Sans MS" pitchFamily="66" charset="0"/>
              </a:rPr>
              <a:t>phenotypic value.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dirty="0" smtClean="0">
                <a:latin typeface="Comic Sans MS" pitchFamily="66" charset="0"/>
              </a:rPr>
              <a:t>It express the 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reliability of phenotypic value as a guide to the breeding value.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dirty="0" smtClean="0">
                <a:solidFill>
                  <a:srgbClr val="00B0F0"/>
                </a:solidFill>
                <a:latin typeface="Comic Sans MS" pitchFamily="66" charset="0"/>
              </a:rPr>
              <a:t>It measures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the degree of correlation</a:t>
            </a:r>
            <a:r>
              <a:rPr lang="en-IN" dirty="0" smtClean="0">
                <a:latin typeface="Comic Sans MS" pitchFamily="66" charset="0"/>
              </a:rPr>
              <a:t> between </a:t>
            </a:r>
            <a:r>
              <a:rPr lang="en-IN" dirty="0" smtClean="0">
                <a:solidFill>
                  <a:srgbClr val="C00000"/>
                </a:solidFill>
                <a:latin typeface="Comic Sans MS" pitchFamily="66" charset="0"/>
              </a:rPr>
              <a:t>breeding value and phenotypic value.</a:t>
            </a:r>
            <a:endParaRPr lang="en-IN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IN" sz="3200" b="1" dirty="0" smtClean="0">
                <a:solidFill>
                  <a:srgbClr val="FF0000"/>
                </a:solidFill>
                <a:latin typeface="Comic Sans MS" pitchFamily="66" charset="0"/>
              </a:rPr>
              <a:t>Definition: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 marL="571500" indent="-571500" algn="just">
              <a:buNone/>
            </a:pPr>
            <a:r>
              <a:rPr lang="en-IN" dirty="0" smtClean="0">
                <a:latin typeface="Comic Sans MS" pitchFamily="66" charset="0"/>
              </a:rPr>
              <a:t>1.	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In broad sense,</a:t>
            </a:r>
            <a:r>
              <a:rPr lang="en-IN" dirty="0" smtClean="0">
                <a:latin typeface="Comic Sans MS" pitchFamily="66" charset="0"/>
              </a:rPr>
              <a:t> it is the 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ratio of genetic variance to the phenotypic variance.</a:t>
            </a:r>
          </a:p>
          <a:p>
            <a:pPr marL="571500" indent="-571500" algn="just">
              <a:buNone/>
            </a:pPr>
            <a:r>
              <a:rPr lang="en-IN" dirty="0" smtClean="0">
                <a:latin typeface="Comic Sans MS" pitchFamily="66" charset="0"/>
              </a:rPr>
              <a:t>	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IN" dirty="0" smtClean="0">
                <a:solidFill>
                  <a:srgbClr val="C00000"/>
                </a:solidFill>
                <a:latin typeface="Comic Sans MS" pitchFamily="66" charset="0"/>
              </a:rPr>
              <a:t> = VG/VP</a:t>
            </a:r>
          </a:p>
          <a:p>
            <a:pPr marL="571500" indent="-571500" algn="just">
              <a:buNone/>
            </a:pPr>
            <a:r>
              <a:rPr lang="en-IN" dirty="0" smtClean="0">
                <a:latin typeface="Comic Sans MS" pitchFamily="66" charset="0"/>
              </a:rPr>
              <a:t>2.	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In narrow sense,</a:t>
            </a:r>
            <a:r>
              <a:rPr lang="en-IN" dirty="0" smtClean="0">
                <a:latin typeface="Comic Sans MS" pitchFamily="66" charset="0"/>
              </a:rPr>
              <a:t> it is the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ratio of additive genetic variance to the phenotypic variance.</a:t>
            </a:r>
          </a:p>
          <a:p>
            <a:pPr marL="571500" indent="-571500" algn="just">
              <a:buNone/>
            </a:pPr>
            <a:r>
              <a:rPr lang="en-IN" dirty="0" smtClean="0">
                <a:latin typeface="Comic Sans MS" pitchFamily="66" charset="0"/>
              </a:rPr>
              <a:t>	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IN" dirty="0" smtClean="0">
                <a:solidFill>
                  <a:srgbClr val="C00000"/>
                </a:solidFill>
                <a:latin typeface="Comic Sans MS" pitchFamily="66" charset="0"/>
              </a:rPr>
              <a:t> = VA/VP</a:t>
            </a:r>
          </a:p>
          <a:p>
            <a:pPr marL="571500" indent="-571500" algn="just">
              <a:buNone/>
            </a:pPr>
            <a:r>
              <a:rPr lang="en-IN" dirty="0" smtClean="0">
                <a:latin typeface="Comic Sans MS" pitchFamily="66" charset="0"/>
              </a:rPr>
              <a:t>3.	It is the 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regression of breeding value on phenotypic value.</a:t>
            </a:r>
          </a:p>
          <a:p>
            <a:pPr marL="571500" indent="-571500" algn="just">
              <a:buNone/>
            </a:pPr>
            <a:r>
              <a:rPr lang="en-IN" dirty="0" smtClean="0">
                <a:latin typeface="Comic Sans MS" pitchFamily="66" charset="0"/>
              </a:rPr>
              <a:t>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aseline="-25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</a:t>
            </a:r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 = ½VA/VP </a:t>
            </a:r>
            <a:r>
              <a:rPr lang="en-IN" dirty="0" smtClean="0">
                <a:solidFill>
                  <a:srgbClr val="C00000"/>
                </a:solidFill>
                <a:latin typeface="Comic Sans MS" pitchFamily="66" charset="0"/>
              </a:rPr>
              <a:t>, 2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en-US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</a:t>
            </a:r>
            <a:r>
              <a:rPr lang="en-IN" dirty="0" smtClean="0">
                <a:solidFill>
                  <a:srgbClr val="C00000"/>
                </a:solidFill>
                <a:latin typeface="Comic Sans MS" pitchFamily="66" charset="0"/>
              </a:rPr>
              <a:t> = </a:t>
            </a:r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VA/VP =</a:t>
            </a:r>
            <a:r>
              <a:rPr lang="en-IN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IN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marL="571500" indent="-571500" algn="just">
              <a:buNone/>
            </a:pPr>
            <a:r>
              <a:rPr lang="en-IN" dirty="0" smtClean="0">
                <a:latin typeface="Comic Sans MS" pitchFamily="66" charset="0"/>
              </a:rPr>
              <a:t>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 = ½VA/ ½VP = VA/VP =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IN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971550" lvl="1" indent="-571500" algn="just">
              <a:buNone/>
            </a:pPr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10600" cy="5668963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 startAt="4"/>
            </a:pPr>
            <a:r>
              <a:rPr lang="en-IN" dirty="0" smtClean="0">
                <a:latin typeface="Comic Sans MS" pitchFamily="66" charset="0"/>
              </a:rPr>
              <a:t>It 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measures the strength of relationship</a:t>
            </a:r>
            <a:r>
              <a:rPr lang="en-IN" dirty="0" smtClean="0">
                <a:latin typeface="Comic Sans MS" pitchFamily="66" charset="0"/>
              </a:rPr>
              <a:t> between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breeding value and phenotypic value.</a:t>
            </a:r>
          </a:p>
          <a:p>
            <a:pPr marL="514350" indent="-514350" algn="just"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dirty="0" smtClean="0">
                <a:solidFill>
                  <a:srgbClr val="C00000"/>
                </a:solidFill>
                <a:latin typeface="Comic Sans MS" pitchFamily="66" charset="0"/>
              </a:rPr>
              <a:t>Heritability</a:t>
            </a:r>
            <a:r>
              <a:rPr lang="en-IN" dirty="0" smtClean="0">
                <a:latin typeface="Comic Sans MS" pitchFamily="66" charset="0"/>
              </a:rPr>
              <a:t> can be defined as the 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square of correlation between breeding value and phenotypic value.</a:t>
            </a:r>
          </a:p>
          <a:p>
            <a:pPr marL="514350" indent="-514350" algn="just">
              <a:buNone/>
            </a:pPr>
            <a:r>
              <a:rPr lang="en-IN" dirty="0" smtClean="0">
                <a:latin typeface="Comic Sans MS" pitchFamily="66" charset="0"/>
              </a:rPr>
              <a:t>	since, 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h =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  <a:cs typeface="Times New Roman" panose="02020603050405020304" pitchFamily="18" charset="0"/>
              </a:rPr>
              <a:t>r</a:t>
            </a:r>
            <a:r>
              <a:rPr lang="en-US" baseline="-25000" dirty="0" err="1" smtClean="0">
                <a:solidFill>
                  <a:srgbClr val="FF0000"/>
                </a:solidFill>
                <a:latin typeface="Comic Sans MS" pitchFamily="66" charset="0"/>
                <a:cs typeface="Times New Roman" panose="02020603050405020304" pitchFamily="18" charset="0"/>
              </a:rPr>
              <a:t>A</a:t>
            </a:r>
            <a:r>
              <a:rPr lang="en-US" baseline="-25000" dirty="0" err="1" smtClean="0">
                <a:solidFill>
                  <a:srgbClr val="002060"/>
                </a:solidFill>
                <a:latin typeface="Comic Sans MS" pitchFamily="66" charset="0"/>
                <a:cs typeface="Times New Roman" panose="02020603050405020304" pitchFamily="18" charset="0"/>
              </a:rPr>
              <a:t>P</a:t>
            </a:r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,</a:t>
            </a:r>
            <a:r>
              <a:rPr lang="en-IN" dirty="0" smtClean="0">
                <a:latin typeface="Comic Sans MS" pitchFamily="66" charset="0"/>
              </a:rPr>
              <a:t> then,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 =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  <a:cs typeface="Times New Roman" panose="02020603050405020304" pitchFamily="18" charset="0"/>
              </a:rPr>
              <a:t>r2</a:t>
            </a:r>
            <a:r>
              <a:rPr lang="en-US" baseline="-25000" dirty="0" smtClean="0">
                <a:solidFill>
                  <a:srgbClr val="FF0000"/>
                </a:solidFill>
                <a:latin typeface="Comic Sans MS" pitchFamily="66" charset="0"/>
                <a:cs typeface="Times New Roman" panose="02020603050405020304" pitchFamily="18" charset="0"/>
              </a:rPr>
              <a:t>AP</a:t>
            </a:r>
            <a:endParaRPr lang="en-IN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514350" indent="-514350" algn="just">
              <a:buNone/>
            </a:pPr>
            <a:r>
              <a:rPr lang="en-IN" dirty="0" smtClean="0">
                <a:latin typeface="Comic Sans MS" pitchFamily="66" charset="0"/>
              </a:rPr>
              <a:t>	Where, r stands for correlation,</a:t>
            </a:r>
          </a:p>
          <a:p>
            <a:pPr marL="514350" indent="-514350" algn="just">
              <a:buNone/>
            </a:pPr>
            <a:r>
              <a:rPr lang="en-IN" dirty="0" smtClean="0">
                <a:latin typeface="Comic Sans MS" pitchFamily="66" charset="0"/>
              </a:rPr>
              <a:t>			A = Breeding Value</a:t>
            </a:r>
          </a:p>
          <a:p>
            <a:pPr marL="514350" indent="-514350" algn="just">
              <a:buNone/>
            </a:pPr>
            <a:r>
              <a:rPr lang="en-IN" dirty="0" smtClean="0">
                <a:latin typeface="Comic Sans MS" pitchFamily="66" charset="0"/>
              </a:rPr>
              <a:t>			P = Phenotypic value</a:t>
            </a:r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  <a:buNone/>
            </a:pP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Properties of heritability:</a:t>
            </a:r>
          </a:p>
          <a:p>
            <a:pPr algn="just">
              <a:spcAft>
                <a:spcPts val="600"/>
              </a:spcAft>
            </a:pPr>
            <a:r>
              <a:rPr lang="en-IN" dirty="0" smtClean="0">
                <a:latin typeface="Comic Sans MS" pitchFamily="66" charset="0"/>
              </a:rPr>
              <a:t> It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ranges from 0 to 1 or 0 to 100%</a:t>
            </a:r>
          </a:p>
          <a:p>
            <a:pPr algn="just">
              <a:spcAft>
                <a:spcPts val="600"/>
              </a:spcAft>
            </a:pPr>
            <a:r>
              <a:rPr lang="en-IN" dirty="0" smtClean="0">
                <a:latin typeface="Comic Sans MS" pitchFamily="66" charset="0"/>
              </a:rPr>
              <a:t>Since, 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it is the ratio of variance components</a:t>
            </a:r>
            <a:r>
              <a:rPr lang="en-IN" dirty="0" smtClean="0">
                <a:latin typeface="Comic Sans MS" pitchFamily="66" charset="0"/>
              </a:rPr>
              <a:t> it</a:t>
            </a:r>
            <a:r>
              <a:rPr lang="en-IN" dirty="0" smtClean="0">
                <a:solidFill>
                  <a:srgbClr val="C00000"/>
                </a:solidFill>
                <a:latin typeface="Comic Sans MS" pitchFamily="66" charset="0"/>
              </a:rPr>
              <a:t> cannot be negative.</a:t>
            </a:r>
          </a:p>
          <a:p>
            <a:pPr algn="just">
              <a:spcAft>
                <a:spcPts val="600"/>
              </a:spcAft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IN" dirty="0" smtClean="0">
                <a:solidFill>
                  <a:srgbClr val="C00000"/>
                </a:solidFill>
                <a:latin typeface="Comic Sans MS" pitchFamily="66" charset="0"/>
              </a:rPr>
              <a:t> stands for heritability not square of h.</a:t>
            </a:r>
            <a:r>
              <a:rPr lang="en-IN" dirty="0" smtClean="0">
                <a:latin typeface="Comic Sans MS" pitchFamily="66" charset="0"/>
              </a:rPr>
              <a:t> </a:t>
            </a:r>
          </a:p>
          <a:p>
            <a:pPr algn="just">
              <a:spcAft>
                <a:spcPts val="600"/>
              </a:spcAft>
              <a:buNone/>
            </a:pPr>
            <a:r>
              <a:rPr lang="en-IN" dirty="0" smtClean="0">
                <a:latin typeface="Comic Sans MS" pitchFamily="66" charset="0"/>
              </a:rPr>
              <a:t>		The 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symbol derives from</a:t>
            </a:r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Prof. S. Wright’s (1921)</a:t>
            </a:r>
            <a:r>
              <a:rPr lang="en-IN" dirty="0" smtClean="0">
                <a:latin typeface="Comic Sans MS" pitchFamily="66" charset="0"/>
              </a:rPr>
              <a:t> terminology, </a:t>
            </a:r>
            <a:r>
              <a:rPr lang="en-IN" b="1" dirty="0" smtClean="0">
                <a:solidFill>
                  <a:srgbClr val="C00000"/>
                </a:solidFill>
                <a:latin typeface="Comic Sans MS" pitchFamily="66" charset="0"/>
              </a:rPr>
              <a:t>h</a:t>
            </a:r>
            <a:r>
              <a:rPr lang="en-IN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IN" dirty="0" smtClean="0">
                <a:latin typeface="Comic Sans MS" pitchFamily="66" charset="0"/>
              </a:rPr>
              <a:t>stands for ratio of </a:t>
            </a:r>
            <a:r>
              <a:rPr lang="en-IN" dirty="0" err="1" smtClean="0">
                <a:solidFill>
                  <a:srgbClr val="C00000"/>
                </a:solidFill>
              </a:rPr>
              <a:t>бA</a:t>
            </a:r>
            <a:r>
              <a:rPr lang="en-IN" dirty="0" smtClean="0">
                <a:solidFill>
                  <a:srgbClr val="C00000"/>
                </a:solidFill>
              </a:rPr>
              <a:t> / </a:t>
            </a:r>
            <a:r>
              <a:rPr lang="en-IN" dirty="0" err="1" smtClean="0">
                <a:solidFill>
                  <a:srgbClr val="C00000"/>
                </a:solidFill>
              </a:rPr>
              <a:t>бV</a:t>
            </a:r>
            <a:r>
              <a:rPr lang="en-IN" dirty="0" smtClean="0">
                <a:solidFill>
                  <a:srgbClr val="C00000"/>
                </a:solidFill>
              </a:rPr>
              <a:t>.</a:t>
            </a:r>
            <a:r>
              <a:rPr lang="en-IN" baseline="30000" dirty="0" smtClean="0">
                <a:solidFill>
                  <a:srgbClr val="C00000"/>
                </a:solidFill>
              </a:rPr>
              <a:t> </a:t>
            </a:r>
            <a:r>
              <a:rPr lang="en-IN" baseline="30000" dirty="0" smtClean="0"/>
              <a:t>  </a:t>
            </a:r>
          </a:p>
          <a:p>
            <a:pPr algn="just">
              <a:spcAft>
                <a:spcPts val="600"/>
              </a:spcAft>
              <a:buNone/>
            </a:pPr>
            <a:r>
              <a:rPr lang="en-IN" baseline="30000" dirty="0" smtClean="0">
                <a:latin typeface="Comic Sans MS" pitchFamily="66" charset="0"/>
              </a:rPr>
              <a:t> 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 Low 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  <a:cs typeface="Times New Roman" panose="02020603050405020304" pitchFamily="18" charset="0"/>
              </a:rPr>
              <a:t>h</a:t>
            </a:r>
            <a:r>
              <a:rPr lang="en-US" baseline="30000" dirty="0" smtClean="0">
                <a:solidFill>
                  <a:srgbClr val="0070C0"/>
                </a:solidFill>
                <a:latin typeface="Comic Sans MS" pitchFamily="66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  <a:cs typeface="Times New Roman" panose="02020603050405020304" pitchFamily="18" charset="0"/>
              </a:rPr>
              <a:t>  		: 0 – 20%</a:t>
            </a:r>
          </a:p>
          <a:p>
            <a:pPr algn="just">
              <a:spcAft>
                <a:spcPts val="600"/>
              </a:spcAft>
              <a:buNone/>
            </a:pPr>
            <a:r>
              <a:rPr lang="en-US" baseline="30000" dirty="0" smtClean="0">
                <a:latin typeface="Comic Sans MS" pitchFamily="66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Comic Sans MS" pitchFamily="66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  <a:cs typeface="Times New Roman" panose="02020603050405020304" pitchFamily="18" charset="0"/>
              </a:rPr>
              <a:t>Medium h</a:t>
            </a:r>
            <a:r>
              <a:rPr lang="en-US" baseline="30000" dirty="0" smtClean="0">
                <a:solidFill>
                  <a:srgbClr val="7030A0"/>
                </a:solidFill>
                <a:latin typeface="Comic Sans MS" pitchFamily="66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  <a:cs typeface="Times New Roman" panose="02020603050405020304" pitchFamily="18" charset="0"/>
              </a:rPr>
              <a:t>  	: 20 – 40%</a:t>
            </a:r>
          </a:p>
          <a:p>
            <a:pPr algn="just">
              <a:spcAft>
                <a:spcPts val="600"/>
              </a:spcAft>
              <a:buNone/>
            </a:pPr>
            <a:r>
              <a:rPr lang="en-US" baseline="30000" dirty="0" smtClean="0">
                <a:latin typeface="Comic Sans MS" pitchFamily="66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Comic Sans MS" pitchFamily="66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omic Sans MS" pitchFamily="66" charset="0"/>
                <a:cs typeface="Times New Roman" panose="02020603050405020304" pitchFamily="18" charset="0"/>
              </a:rPr>
              <a:t>High h</a:t>
            </a:r>
            <a:r>
              <a:rPr lang="en-US" baseline="30000" dirty="0" smtClean="0">
                <a:solidFill>
                  <a:srgbClr val="C00000"/>
                </a:solidFill>
                <a:latin typeface="Comic Sans MS" pitchFamily="66" charset="0"/>
                <a:cs typeface="Times New Roman" panose="02020603050405020304" pitchFamily="18" charset="0"/>
              </a:rPr>
              <a:t>2 </a:t>
            </a:r>
            <a:r>
              <a:rPr lang="en-US" dirty="0" smtClean="0">
                <a:solidFill>
                  <a:srgbClr val="C00000"/>
                </a:solidFill>
                <a:latin typeface="Comic Sans MS" pitchFamily="66" charset="0"/>
                <a:cs typeface="Times New Roman" panose="02020603050405020304" pitchFamily="18" charset="0"/>
              </a:rPr>
              <a:t>  		: 40 – 100%</a:t>
            </a:r>
            <a:endParaRPr lang="en-IN" baseline="300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just">
              <a:spcAft>
                <a:spcPts val="600"/>
              </a:spcAft>
              <a:buNone/>
            </a:pPr>
            <a:r>
              <a:rPr lang="en-IN" dirty="0" smtClean="0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IN" sz="3200" b="1" dirty="0" smtClean="0">
                <a:solidFill>
                  <a:srgbClr val="C00000"/>
                </a:solidFill>
                <a:latin typeface="Comic Sans MS" pitchFamily="66" charset="0"/>
              </a:rPr>
              <a:t>Use of heritability</a:t>
            </a:r>
            <a:endParaRPr lang="en-IN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It is the most important and useful genetic parameter of metric character.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  <a:latin typeface="Comic Sans MS" pitchFamily="66" charset="0"/>
                <a:cs typeface="Times New Roman" panose="02020603050405020304" pitchFamily="18" charset="0"/>
              </a:rPr>
              <a:t>It express the proportion of total variance which is attributable to the average effect of genes.</a:t>
            </a:r>
          </a:p>
          <a:p>
            <a:pPr marL="90488" indent="0" defTabSz="990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mic Sans MS" pitchFamily="66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  <a:cs typeface="Times New Roman" panose="02020603050405020304" pitchFamily="18" charset="0"/>
              </a:rPr>
              <a:t>h</a:t>
            </a:r>
            <a:r>
              <a:rPr lang="en-US" baseline="30000" dirty="0" smtClean="0">
                <a:solidFill>
                  <a:srgbClr val="FF0000"/>
                </a:solidFill>
                <a:latin typeface="Comic Sans MS" pitchFamily="66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  <a:cs typeface="Times New Roman" panose="02020603050405020304" pitchFamily="18" charset="0"/>
              </a:rPr>
              <a:t>=VA/VP</a:t>
            </a:r>
          </a:p>
          <a:p>
            <a:pPr marL="90488" indent="0" defTabSz="990600">
              <a:lnSpc>
                <a:spcPct val="110000"/>
              </a:lnSpc>
              <a:spcBef>
                <a:spcPts val="0"/>
              </a:spcBef>
              <a:buNone/>
            </a:pPr>
            <a:endParaRPr lang="en-US" dirty="0" smtClean="0">
              <a:latin typeface="Comic Sans MS" pitchFamily="66" charset="0"/>
              <a:cs typeface="Times New Roman" panose="02020603050405020304" pitchFamily="18" charset="0"/>
            </a:endParaRPr>
          </a:p>
          <a:p>
            <a:pPr marL="90488" indent="0" defTabSz="990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mic Sans MS" pitchFamily="66" charset="0"/>
                <a:cs typeface="Times New Roman" panose="02020603050405020304" pitchFamily="18" charset="0"/>
              </a:rPr>
              <a:t>2. Can be 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  <a:cs typeface="Times New Roman" panose="02020603050405020304" pitchFamily="18" charset="0"/>
              </a:rPr>
              <a:t>used for genetic determination of an individual.</a:t>
            </a:r>
          </a:p>
          <a:p>
            <a:pPr marL="714375" indent="-623888" algn="just" defTabSz="990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mic Sans MS" pitchFamily="66" charset="0"/>
                <a:cs typeface="Times New Roman" panose="02020603050405020304" pitchFamily="18" charset="0"/>
              </a:rPr>
              <a:t>		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  <a:cs typeface="Times New Roman" panose="02020603050405020304" pitchFamily="18" charset="0"/>
              </a:rPr>
              <a:t>h</a:t>
            </a:r>
            <a:r>
              <a:rPr lang="en-US" baseline="30000" dirty="0" smtClean="0">
                <a:solidFill>
                  <a:srgbClr val="FF0000"/>
                </a:solidFill>
                <a:latin typeface="Comic Sans MS" pitchFamily="66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  <a:cs typeface="Times New Roman" panose="02020603050405020304" pitchFamily="18" charset="0"/>
              </a:rPr>
              <a:t>B=VG/VP</a:t>
            </a: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5211763"/>
          </a:xfrm>
        </p:spPr>
        <p:txBody>
          <a:bodyPr/>
          <a:lstStyle/>
          <a:p>
            <a:pPr>
              <a:buNone/>
            </a:pPr>
            <a:r>
              <a:rPr lang="en-IN" sz="2800" b="1" dirty="0" smtClean="0">
                <a:solidFill>
                  <a:srgbClr val="FF0000"/>
                </a:solidFill>
                <a:latin typeface="Comic Sans MS" pitchFamily="66" charset="0"/>
              </a:rPr>
              <a:t>3. It determines the degree of resemblance between relatives</a:t>
            </a:r>
          </a:p>
          <a:p>
            <a:pPr>
              <a:buNone/>
            </a:pPr>
            <a:endParaRPr lang="en-IN" sz="28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IN" sz="2800" b="1" dirty="0" smtClean="0">
                <a:solidFill>
                  <a:srgbClr val="FF0000"/>
                </a:solidFill>
                <a:latin typeface="Comic Sans MS" pitchFamily="66" charset="0"/>
              </a:rPr>
              <a:t>		</a:t>
            </a:r>
          </a:p>
          <a:p>
            <a:pPr>
              <a:buNone/>
            </a:pPr>
            <a:endParaRPr lang="en-IN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2057400"/>
          <a:ext cx="8763000" cy="3474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00200"/>
                <a:gridCol w="1905000"/>
                <a:gridCol w="25146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Relatives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Degree</a:t>
                      </a:r>
                      <a:r>
                        <a:rPr lang="en-IN" sz="2000" b="1" baseline="0" dirty="0" smtClean="0"/>
                        <a:t> of resemblance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Regression (b)</a:t>
                      </a:r>
                    </a:p>
                    <a:p>
                      <a:pPr algn="ctr"/>
                      <a:r>
                        <a:rPr lang="en-IN" sz="2000" b="1" dirty="0" smtClean="0"/>
                        <a:t>Or correlation (r) 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Heritability</a:t>
                      </a:r>
                      <a:r>
                        <a:rPr lang="en-IN" sz="2000" b="1" baseline="0" dirty="0" smtClean="0"/>
                        <a:t> (h2)</a:t>
                      </a:r>
                      <a:endParaRPr lang="en-IN" sz="2000" b="1" dirty="0" smtClean="0"/>
                    </a:p>
                    <a:p>
                      <a:pPr algn="ctr"/>
                      <a:endParaRPr lang="en-IN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solidFill>
                            <a:srgbClr val="002060"/>
                          </a:solidFill>
                        </a:rPr>
                        <a:t>Offspring &amp; one parent</a:t>
                      </a:r>
                      <a:endParaRPr lang="en-IN" sz="1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dirty="0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IN" sz="1800" b="1" dirty="0" err="1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Cov</a:t>
                      </a:r>
                      <a:r>
                        <a:rPr lang="en-IN" sz="1800" b="1" dirty="0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 OP / </a:t>
                      </a:r>
                      <a:r>
                        <a:rPr lang="en-IN" sz="1800" b="1" dirty="0" smtClean="0">
                          <a:solidFill>
                            <a:srgbClr val="002060"/>
                          </a:solidFill>
                        </a:rPr>
                        <a:t>б</a:t>
                      </a:r>
                      <a:r>
                        <a:rPr lang="en-IN" sz="1800" b="1" baseline="300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r>
                        <a:rPr lang="en-IN" sz="1800" b="1" dirty="0" smtClean="0">
                          <a:solidFill>
                            <a:srgbClr val="002060"/>
                          </a:solidFill>
                        </a:rPr>
                        <a:t>P</a:t>
                      </a:r>
                      <a:endParaRPr lang="en-IN" sz="1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bop = </a:t>
                      </a:r>
                      <a:r>
                        <a:rPr lang="en-IN" sz="2400" b="1" dirty="0" smtClean="0">
                          <a:solidFill>
                            <a:srgbClr val="002060"/>
                          </a:solidFill>
                        </a:rPr>
                        <a:t>½VA/VP</a:t>
                      </a:r>
                      <a:endParaRPr lang="en-IN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bop = </a:t>
                      </a:r>
                      <a:r>
                        <a:rPr lang="en-IN" sz="2400" b="1" dirty="0" smtClean="0">
                          <a:solidFill>
                            <a:srgbClr val="002060"/>
                          </a:solidFill>
                        </a:rPr>
                        <a:t>½</a:t>
                      </a:r>
                      <a:r>
                        <a:rPr lang="en-US" sz="2000" b="1" dirty="0" smtClean="0">
                          <a:solidFill>
                            <a:srgbClr val="00206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2000" b="1" baseline="30000" dirty="0" smtClean="0">
                          <a:solidFill>
                            <a:srgbClr val="00206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000" b="1" baseline="0" dirty="0" smtClean="0">
                          <a:solidFill>
                            <a:srgbClr val="00206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en-US" sz="2000" b="1" baseline="0" dirty="0" smtClean="0">
                          <a:solidFill>
                            <a:srgbClr val="00206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or, </a:t>
                      </a:r>
                      <a:r>
                        <a:rPr lang="en-US" sz="2000" b="1" dirty="0" smtClean="0">
                          <a:solidFill>
                            <a:srgbClr val="00206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2000" b="1" baseline="30000" dirty="0" smtClean="0">
                          <a:solidFill>
                            <a:srgbClr val="00206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000" b="1" baseline="0" dirty="0" smtClean="0">
                          <a:solidFill>
                            <a:srgbClr val="00206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  = 2bop</a:t>
                      </a:r>
                      <a:r>
                        <a:rPr lang="en-US" sz="2000" b="1" baseline="30000" dirty="0" smtClean="0">
                          <a:solidFill>
                            <a:srgbClr val="00206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IN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solidFill>
                            <a:srgbClr val="FF0000"/>
                          </a:solidFill>
                        </a:rPr>
                        <a:t>Offspring &amp; mid-parent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dirty="0" err="1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CovOP</a:t>
                      </a:r>
                      <a:r>
                        <a:rPr lang="en-IN" sz="18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/</a:t>
                      </a:r>
                      <a:r>
                        <a:rPr lang="en-IN" sz="1800" b="1" dirty="0" smtClean="0">
                          <a:solidFill>
                            <a:srgbClr val="FF0000"/>
                          </a:solidFill>
                        </a:rPr>
                        <a:t>б</a:t>
                      </a:r>
                      <a:r>
                        <a:rPr lang="en-IN" sz="1800" b="1" baseline="30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IN" sz="18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P</a:t>
                      </a:r>
                      <a:endParaRPr lang="en-IN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bop =  ½VA/½VP</a:t>
                      </a:r>
                    </a:p>
                    <a:p>
                      <a:r>
                        <a:rPr lang="en-IN" sz="2000" b="1" baseline="0" dirty="0" smtClean="0">
                          <a:solidFill>
                            <a:srgbClr val="FF0000"/>
                          </a:solidFill>
                        </a:rPr>
                        <a:t>         =  </a:t>
                      </a:r>
                      <a:r>
                        <a:rPr lang="en-IN" sz="20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VA/VP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bop =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2000" b="1" baseline="30000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solidFill>
                            <a:srgbClr val="00B050"/>
                          </a:solidFill>
                        </a:rPr>
                        <a:t>Half sibs</a:t>
                      </a:r>
                      <a:endParaRPr lang="en-IN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dirty="0" err="1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Cov</a:t>
                      </a:r>
                      <a:r>
                        <a:rPr lang="en-IN" sz="1800" b="1" dirty="0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(HS)/ </a:t>
                      </a:r>
                      <a:r>
                        <a:rPr lang="en-IN" sz="1800" b="1" dirty="0" smtClean="0">
                          <a:solidFill>
                            <a:srgbClr val="00B050"/>
                          </a:solidFill>
                        </a:rPr>
                        <a:t>б</a:t>
                      </a:r>
                      <a:r>
                        <a:rPr lang="en-IN" sz="1800" b="1" baseline="30000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r>
                        <a:rPr lang="en-IN" sz="1800" b="1" dirty="0" smtClean="0">
                          <a:solidFill>
                            <a:srgbClr val="00B050"/>
                          </a:solidFill>
                        </a:rPr>
                        <a:t>P</a:t>
                      </a:r>
                      <a:endParaRPr lang="en-IN" sz="1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dirty="0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IN" sz="2000" b="1" dirty="0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t</a:t>
                      </a:r>
                      <a:r>
                        <a:rPr lang="en-IN" sz="2000" b="1" baseline="0" dirty="0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 = </a:t>
                      </a:r>
                      <a:r>
                        <a:rPr lang="en-IN" sz="2000" b="1" dirty="0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¼VA/VP</a:t>
                      </a:r>
                      <a:endParaRPr lang="en-IN" sz="1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dirty="0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  </a:t>
                      </a:r>
                      <a:r>
                        <a:rPr lang="en-IN" sz="2000" b="1" dirty="0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t</a:t>
                      </a:r>
                      <a:r>
                        <a:rPr lang="en-IN" sz="2000" b="1" baseline="0" dirty="0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 = </a:t>
                      </a:r>
                      <a:r>
                        <a:rPr lang="en-IN" sz="2000" b="1" dirty="0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¼</a:t>
                      </a:r>
                      <a:r>
                        <a:rPr lang="en-US" sz="1800" b="1" dirty="0" smtClean="0">
                          <a:solidFill>
                            <a:srgbClr val="00B05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1800" b="1" baseline="30000" dirty="0" smtClean="0">
                          <a:solidFill>
                            <a:srgbClr val="00B05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b="1" baseline="0" dirty="0" smtClean="0">
                          <a:solidFill>
                            <a:srgbClr val="00B05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en-US" sz="1800" b="1" baseline="0" dirty="0" smtClean="0">
                          <a:solidFill>
                            <a:srgbClr val="00B05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Or, </a:t>
                      </a:r>
                      <a:r>
                        <a:rPr lang="en-US" sz="1800" b="1" dirty="0" smtClean="0">
                          <a:solidFill>
                            <a:srgbClr val="00B05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1800" b="1" baseline="30000" dirty="0" smtClean="0">
                          <a:solidFill>
                            <a:srgbClr val="00B05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US" sz="1800" b="1" baseline="0" dirty="0" smtClean="0">
                          <a:solidFill>
                            <a:srgbClr val="00B05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  = 4t</a:t>
                      </a:r>
                      <a:r>
                        <a:rPr lang="en-US" sz="1800" b="1" baseline="30000" dirty="0" smtClean="0">
                          <a:solidFill>
                            <a:srgbClr val="00B05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       </a:t>
                      </a:r>
                      <a:endParaRPr lang="en-IN" sz="1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solidFill>
                            <a:srgbClr val="0070C0"/>
                          </a:solidFill>
                        </a:rPr>
                        <a:t>Full sibs</a:t>
                      </a:r>
                      <a:endParaRPr lang="en-IN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dirty="0" err="1" smtClean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Cov</a:t>
                      </a:r>
                      <a:r>
                        <a:rPr lang="en-IN" sz="1800" b="1" dirty="0" smtClean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(FS)/VP</a:t>
                      </a:r>
                      <a:endParaRPr lang="en-IN" sz="1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dirty="0" smtClean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 t =(½VA + ¼VD)/VP                   </a:t>
                      </a:r>
                      <a:endParaRPr lang="en-IN" sz="1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dirty="0" smtClean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  t = ½</a:t>
                      </a: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1800" b="1" baseline="30000" dirty="0" smtClean="0">
                          <a:solidFill>
                            <a:srgbClr val="0070C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IN" sz="1800" b="1" dirty="0" smtClean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 + ¼VD/ VP</a:t>
                      </a:r>
                    </a:p>
                    <a:p>
                      <a:r>
                        <a:rPr lang="en-IN" sz="1800" b="1" dirty="0" smtClean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Or, </a:t>
                      </a: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1800" b="1" baseline="30000" dirty="0" smtClean="0">
                          <a:solidFill>
                            <a:srgbClr val="0070C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US" sz="1800" b="1" baseline="0" dirty="0" smtClean="0">
                          <a:solidFill>
                            <a:srgbClr val="0070C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= 2t - ¼VD/VP</a:t>
                      </a:r>
                      <a:r>
                        <a:rPr lang="en-IN" sz="1800" b="1" dirty="0" smtClean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          </a:t>
                      </a:r>
                      <a:endParaRPr lang="en-IN" sz="1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514350" indent="-514350" algn="just">
              <a:buNone/>
            </a:pPr>
            <a:r>
              <a:rPr lang="en-US" dirty="0" smtClean="0">
                <a:latin typeface="Comic Sans MS" pitchFamily="66" charset="0"/>
                <a:cs typeface="Times New Roman" panose="02020603050405020304" pitchFamily="18" charset="0"/>
              </a:rPr>
              <a:t>4.The 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  <a:cs typeface="Times New Roman" panose="02020603050405020304" pitchFamily="18" charset="0"/>
              </a:rPr>
              <a:t>most important function</a:t>
            </a:r>
            <a:r>
              <a:rPr lang="en-US" dirty="0" smtClean="0">
                <a:latin typeface="Comic Sans MS" pitchFamily="66" charset="0"/>
                <a:cs typeface="Times New Roman" panose="02020603050405020304" pitchFamily="18" charset="0"/>
              </a:rPr>
              <a:t> of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  <a:cs typeface="Times New Roman" panose="02020603050405020304" pitchFamily="18" charset="0"/>
              </a:rPr>
              <a:t>h</a:t>
            </a:r>
            <a:r>
              <a:rPr lang="en-US" baseline="30000" dirty="0" smtClean="0">
                <a:solidFill>
                  <a:srgbClr val="FF0000"/>
                </a:solidFill>
                <a:latin typeface="Comic Sans MS" pitchFamily="66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Comic Sans MS" pitchFamily="66" charset="0"/>
                <a:cs typeface="Times New Roman" panose="02020603050405020304" pitchFamily="18" charset="0"/>
              </a:rPr>
              <a:t> is the 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  <a:cs typeface="Times New Roman" panose="02020603050405020304" pitchFamily="18" charset="0"/>
              </a:rPr>
              <a:t>prediction of breeding value on the basis of phenotypic value. </a:t>
            </a:r>
          </a:p>
          <a:p>
            <a:pPr marL="514350" indent="-514350" algn="just">
              <a:buNone/>
            </a:pPr>
            <a:r>
              <a:rPr lang="en-US" dirty="0" smtClean="0">
                <a:latin typeface="Comic Sans MS" pitchFamily="66" charset="0"/>
                <a:cs typeface="Times New Roman" panose="02020603050405020304" pitchFamily="18" charset="0"/>
              </a:rPr>
              <a:t>5. It 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  <a:cs typeface="Times New Roman" panose="02020603050405020304" pitchFamily="18" charset="0"/>
              </a:rPr>
              <a:t>express the reliability of phenotypic value as a guide to the breeding value(</a:t>
            </a:r>
            <a:r>
              <a:rPr lang="en-US" dirty="0" err="1" smtClean="0">
                <a:solidFill>
                  <a:srgbClr val="7030A0"/>
                </a:solidFill>
                <a:latin typeface="Comic Sans MS" pitchFamily="66" charset="0"/>
                <a:cs typeface="Times New Roman" panose="02020603050405020304" pitchFamily="18" charset="0"/>
              </a:rPr>
              <a:t>b</a:t>
            </a:r>
            <a:r>
              <a:rPr lang="en-US" baseline="-25000" dirty="0" err="1" smtClean="0">
                <a:solidFill>
                  <a:srgbClr val="7030A0"/>
                </a:solidFill>
                <a:latin typeface="Comic Sans MS" pitchFamily="66" charset="0"/>
                <a:cs typeface="Times New Roman" panose="02020603050405020304" pitchFamily="18" charset="0"/>
              </a:rPr>
              <a:t>AP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  <a:cs typeface="Times New Roman" panose="02020603050405020304" pitchFamily="18" charset="0"/>
              </a:rPr>
              <a:t>).</a:t>
            </a:r>
            <a:endParaRPr lang="en-IN" dirty="0" smtClean="0">
              <a:solidFill>
                <a:srgbClr val="7030A0"/>
              </a:solidFill>
              <a:latin typeface="Comic Sans MS" pitchFamily="66" charset="0"/>
              <a:cs typeface="Times New Roman" panose="02020603050405020304" pitchFamily="18" charset="0"/>
            </a:endParaRPr>
          </a:p>
          <a:p>
            <a:pPr marL="514350" indent="-514350" algn="just">
              <a:buNone/>
            </a:pPr>
            <a:r>
              <a:rPr lang="en-IN" dirty="0" smtClean="0">
                <a:latin typeface="Comic Sans MS" pitchFamily="66" charset="0"/>
                <a:cs typeface="Times New Roman" panose="02020603050405020304" pitchFamily="18" charset="0"/>
              </a:rPr>
              <a:t>6. </a:t>
            </a:r>
            <a:r>
              <a:rPr lang="en-US" dirty="0" smtClean="0">
                <a:latin typeface="Comic Sans MS" pitchFamily="66" charset="0"/>
                <a:cs typeface="Times New Roman" panose="02020603050405020304" pitchFamily="18" charset="0"/>
              </a:rPr>
              <a:t>It </a:t>
            </a:r>
            <a:r>
              <a:rPr lang="en-US" dirty="0" smtClean="0">
                <a:solidFill>
                  <a:srgbClr val="C00000"/>
                </a:solidFill>
                <a:latin typeface="Comic Sans MS" pitchFamily="66" charset="0"/>
                <a:cs typeface="Times New Roman" panose="02020603050405020304" pitchFamily="18" charset="0"/>
              </a:rPr>
              <a:t>measures the correlation between breeding value and phenotypic value (</a:t>
            </a:r>
            <a:r>
              <a:rPr lang="en-US" dirty="0" err="1" smtClean="0">
                <a:solidFill>
                  <a:srgbClr val="C00000"/>
                </a:solidFill>
                <a:latin typeface="Comic Sans MS" pitchFamily="66" charset="0"/>
                <a:cs typeface="Times New Roman" panose="02020603050405020304" pitchFamily="18" charset="0"/>
              </a:rPr>
              <a:t>r</a:t>
            </a:r>
            <a:r>
              <a:rPr lang="en-US" baseline="-25000" dirty="0" err="1" smtClean="0">
                <a:solidFill>
                  <a:srgbClr val="C00000"/>
                </a:solidFill>
                <a:latin typeface="Comic Sans MS" pitchFamily="66" charset="0"/>
                <a:cs typeface="Times New Roman" panose="02020603050405020304" pitchFamily="18" charset="0"/>
              </a:rPr>
              <a:t>AP</a:t>
            </a:r>
            <a:r>
              <a:rPr lang="en-US" dirty="0" smtClean="0">
                <a:solidFill>
                  <a:srgbClr val="C00000"/>
                </a:solidFill>
                <a:latin typeface="Comic Sans MS" pitchFamily="66" charset="0"/>
                <a:cs typeface="Times New Roman" panose="02020603050405020304" pitchFamily="18" charset="0"/>
              </a:rPr>
              <a:t>).</a:t>
            </a:r>
            <a:endParaRPr lang="en-IN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485</Words>
  <Application>Microsoft Office PowerPoint</Application>
  <PresentationFormat>On-screen Show (4:3)</PresentationFormat>
  <Paragraphs>156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Introduction to Heritability</vt:lpstr>
      <vt:lpstr>Slide 3</vt:lpstr>
      <vt:lpstr>Definition:</vt:lpstr>
      <vt:lpstr>Slide 5</vt:lpstr>
      <vt:lpstr>Slide 6</vt:lpstr>
      <vt:lpstr>Use of heritability</vt:lpstr>
      <vt:lpstr>Slide 8</vt:lpstr>
      <vt:lpstr>Slide 9</vt:lpstr>
      <vt:lpstr>Slide 10</vt:lpstr>
      <vt:lpstr>Misconceptions about h2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Table – 1.Approximate values of h2 of various characters in various species of animals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23</cp:revision>
  <dcterms:created xsi:type="dcterms:W3CDTF">2006-08-16T00:00:00Z</dcterms:created>
  <dcterms:modified xsi:type="dcterms:W3CDTF">2020-05-15T05:21:41Z</dcterms:modified>
</cp:coreProperties>
</file>