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handoutMasterIdLst>
    <p:handoutMasterId r:id="rId22"/>
  </p:handoutMasterIdLst>
  <p:sldIdLst>
    <p:sldId id="361" r:id="rId2"/>
    <p:sldId id="374" r:id="rId3"/>
    <p:sldId id="393" r:id="rId4"/>
    <p:sldId id="394" r:id="rId5"/>
    <p:sldId id="375" r:id="rId6"/>
    <p:sldId id="376" r:id="rId7"/>
    <p:sldId id="377" r:id="rId8"/>
    <p:sldId id="378" r:id="rId9"/>
    <p:sldId id="379" r:id="rId10"/>
    <p:sldId id="380" r:id="rId11"/>
    <p:sldId id="395" r:id="rId12"/>
    <p:sldId id="392" r:id="rId13"/>
    <p:sldId id="387" r:id="rId14"/>
    <p:sldId id="396" r:id="rId15"/>
    <p:sldId id="397" r:id="rId16"/>
    <p:sldId id="390" r:id="rId17"/>
    <p:sldId id="398" r:id="rId18"/>
    <p:sldId id="399" r:id="rId19"/>
    <p:sldId id="39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98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18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5859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63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u.org.in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89877"/>
            <a:ext cx="5943600" cy="2091923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Veterinary Parasitology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-239542"/>
            <a:ext cx="91440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en-US" sz="3200" b="1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algn="ctr"/>
            <a:r>
              <a:rPr lang="en-US" sz="4000" i="1" dirty="0" err="1" smtClean="0">
                <a:solidFill>
                  <a:srgbClr val="002060"/>
                </a:solidFill>
                <a:latin typeface="Arial Black" pitchFamily="34" charset="0"/>
              </a:rPr>
              <a:t>Hexamita</a:t>
            </a:r>
            <a:r>
              <a:rPr lang="en-US" sz="4000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en-US" sz="4000" dirty="0" smtClean="0">
                <a:solidFill>
                  <a:srgbClr val="002060"/>
                </a:solidFill>
                <a:latin typeface="Arial Black" pitchFamily="34" charset="0"/>
              </a:rPr>
              <a:t>and</a:t>
            </a:r>
            <a:r>
              <a:rPr lang="en-US" sz="4000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en-US" sz="4000" i="1" dirty="0" smtClean="0">
                <a:solidFill>
                  <a:srgbClr val="002060"/>
                </a:solidFill>
                <a:latin typeface="Arial Black" pitchFamily="34" charset="0"/>
              </a:rPr>
              <a:t>Giardia</a:t>
            </a: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9" name="Picture 8" descr="Gallina Castellana Negra: Hexamitiasis O Histomoniasis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" t="10558" r="3763" b="17406"/>
          <a:stretch/>
        </p:blipFill>
        <p:spPr bwMode="auto">
          <a:xfrm>
            <a:off x="1763688" y="2132856"/>
            <a:ext cx="2016224" cy="2160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34176" y="2139330"/>
            <a:ext cx="2304847" cy="235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613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Giardia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1600" y="1268760"/>
            <a:ext cx="4574218" cy="55394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Diagnosis: 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Microscopic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faecal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examination reveals oval or elliptical shaped cyst contain 2 or 4 nuclei.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stage may be found in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diarrhoeic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stool.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6146" name="Picture 2" descr="G:\giardia trophozi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838200"/>
            <a:ext cx="2895600" cy="2590800"/>
          </a:xfrm>
          <a:prstGeom prst="rect">
            <a:avLst/>
          </a:prstGeom>
          <a:noFill/>
        </p:spPr>
      </p:pic>
      <p:pic>
        <p:nvPicPr>
          <p:cNvPr id="6" name="Picture 4" descr="G:\giardia cys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4331732"/>
            <a:ext cx="2514600" cy="1981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705600" y="3429000"/>
            <a:ext cx="1821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</a:rPr>
              <a:t>Trophozoites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6488668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Cyst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 rot="16200000">
            <a:off x="7897133" y="5614531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763383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Giardia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5696" y="838200"/>
            <a:ext cx="5400600" cy="6019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Treatment: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Metroniodazole,Tinidazole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Fenbendazole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Chloroquine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etc.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Control: 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Good hygiene and proper sanitation.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55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87824" y="1700808"/>
            <a:ext cx="2736304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i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N" sz="28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  </a:t>
            </a:r>
            <a:r>
              <a:rPr lang="en-IN" sz="2800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Hexamita</a:t>
            </a:r>
            <a:endParaRPr lang="en-US" sz="2800" dirty="0" smtClean="0"/>
          </a:p>
        </p:txBody>
      </p:sp>
      <p:pic>
        <p:nvPicPr>
          <p:cNvPr id="7" name="Picture 6" descr="Gallina Castellana Negra: Hexamitiasis O Histomoniasi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" t="10558" r="3763" b="17406"/>
          <a:stretch/>
        </p:blipFill>
        <p:spPr bwMode="auto">
          <a:xfrm>
            <a:off x="3297535" y="3068960"/>
            <a:ext cx="2448272" cy="35231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42240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562801" cy="864096"/>
          </a:xfrm>
        </p:spPr>
        <p:txBody>
          <a:bodyPr>
            <a:normAutofit/>
          </a:bodyPr>
          <a:lstStyle/>
          <a:p>
            <a:pPr algn="ctr"/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Hexamita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meleagridis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19671" y="1412775"/>
            <a:ext cx="4176465" cy="5295213"/>
          </a:xfrm>
        </p:spPr>
        <p:txBody>
          <a:bodyPr>
            <a:normAutofit fontScale="92500" lnSpcReduction="10000"/>
          </a:bodyPr>
          <a:lstStyle/>
          <a:p>
            <a:pPr lvl="0"/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Morphology</a:t>
            </a:r>
            <a:endParaRPr lang="en-IN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P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yriform shaped, 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two similar </a:t>
            </a:r>
            <a:r>
              <a:rPr lang="en-US" sz="2000" dirty="0" err="1">
                <a:solidFill>
                  <a:srgbClr val="0070C0"/>
                </a:solidFill>
                <a:latin typeface="Arial Black" panose="020B0A04020102020204" pitchFamily="34" charset="0"/>
              </a:rPr>
              <a:t>nuceli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, out of eight flagella, six flagella anteriorly directed in two groups of three in each and two caudal flagella, two </a:t>
            </a:r>
            <a:r>
              <a:rPr lang="en-US" sz="2000" dirty="0" err="1">
                <a:solidFill>
                  <a:srgbClr val="0070C0"/>
                </a:solidFill>
                <a:latin typeface="Arial Black" panose="020B0A04020102020204" pitchFamily="34" charset="0"/>
              </a:rPr>
              <a:t>axostyles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 but adhesive disc 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absent.</a:t>
            </a:r>
          </a:p>
        </p:txBody>
      </p:sp>
      <p:pic>
        <p:nvPicPr>
          <p:cNvPr id="7" name="Picture 6" descr="Gallina Castellana Negra: Hexamitiasis O Histomoniasi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" t="10558" r="3763" b="17406"/>
          <a:stretch/>
        </p:blipFill>
        <p:spPr bwMode="auto">
          <a:xfrm>
            <a:off x="6588224" y="2210114"/>
            <a:ext cx="2448272" cy="35231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39658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562801" cy="1152128"/>
          </a:xfrm>
        </p:spPr>
        <p:txBody>
          <a:bodyPr>
            <a:noAutofit/>
          </a:bodyPr>
          <a:lstStyle/>
          <a:p>
            <a:pPr algn="ctr"/>
            <a:r>
              <a:rPr lang="en-IN" sz="3200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Hexamita</a:t>
            </a:r>
            <a:r>
              <a:rPr lang="en-IN" sz="32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sz="3200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meleagridis</a:t>
            </a:r>
            <a:r>
              <a:rPr lang="en-IN" sz="32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sz="3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(</a:t>
            </a:r>
            <a:r>
              <a:rPr lang="en-IN" sz="3200" b="1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Spironucleus</a:t>
            </a:r>
            <a:r>
              <a:rPr lang="en-IN" sz="3200" b="1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sz="3200" b="1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meleagridis</a:t>
            </a:r>
            <a:r>
              <a:rPr lang="en-IN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)</a:t>
            </a:r>
            <a:endParaRPr lang="en-IN" sz="32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75656" y="2060848"/>
            <a:ext cx="5112568" cy="4392488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marL="0" lvl="0" indent="0" algn="just"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Host and location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It occurs in the duodenum and small intestine of young turkey, peafowl, quail, partridge, duck and also 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chicken.</a:t>
            </a:r>
            <a:endParaRPr lang="en-IN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6" descr="Gallina Castellana Negra: Hexamitiasis O Histomoniasi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" t="10558" r="3763" b="17406"/>
          <a:stretch/>
        </p:blipFill>
        <p:spPr bwMode="auto">
          <a:xfrm>
            <a:off x="6588224" y="2210114"/>
            <a:ext cx="2448272" cy="35231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Understanding some key poultry diseases in turkey livestock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365104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47857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562801" cy="864096"/>
          </a:xfrm>
        </p:spPr>
        <p:txBody>
          <a:bodyPr>
            <a:normAutofit/>
          </a:bodyPr>
          <a:lstStyle/>
          <a:p>
            <a:pPr algn="ctr"/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Hexamita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meleagridis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75656" y="1844824"/>
            <a:ext cx="4104456" cy="4608512"/>
          </a:xfrm>
        </p:spPr>
        <p:txBody>
          <a:bodyPr>
            <a:normAutofit/>
          </a:bodyPr>
          <a:lstStyle/>
          <a:p>
            <a:pPr lvl="0"/>
            <a:endParaRPr lang="en-US" dirty="0" smtClean="0"/>
          </a:p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Transmission</a:t>
            </a:r>
            <a:endParaRPr lang="en-IN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Black" panose="020B0A04020102020204" pitchFamily="34" charset="0"/>
              </a:rPr>
              <a:t>Organisms transmitted through contaminated feed and drinking water. </a:t>
            </a:r>
            <a:endParaRPr lang="en-IN" sz="2000" dirty="0">
              <a:latin typeface="Arial Black" panose="020B0A04020102020204" pitchFamily="34" charset="0"/>
            </a:endParaRPr>
          </a:p>
          <a:p>
            <a:pPr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endParaRPr lang="en-IN" sz="2000" dirty="0">
              <a:latin typeface="Arial Black" panose="020B0A04020102020204" pitchFamily="34" charset="0"/>
            </a:endParaRPr>
          </a:p>
        </p:txBody>
      </p:sp>
      <p:pic>
        <p:nvPicPr>
          <p:cNvPr id="7" name="Picture 6" descr="Gallina Castellana Negra: Hexamitiasis O Histomoniasi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" t="10558" r="3763" b="17406"/>
          <a:stretch/>
        </p:blipFill>
        <p:spPr bwMode="auto">
          <a:xfrm>
            <a:off x="6588224" y="2210114"/>
            <a:ext cx="2448272" cy="35231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1300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1" y="188640"/>
            <a:ext cx="7920878" cy="1008112"/>
          </a:xfrm>
        </p:spPr>
        <p:txBody>
          <a:bodyPr/>
          <a:lstStyle/>
          <a:p>
            <a:pPr algn="ctr"/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Hexamita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meleagridis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9" y="1196752"/>
            <a:ext cx="5544616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Pathogenesis</a:t>
            </a:r>
            <a:endParaRPr lang="en-IN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Black" panose="020B0A04020102020204" pitchFamily="34" charset="0"/>
              </a:rPr>
              <a:t>Young turkey up to two months of age are most susceptible whereas old birds act as symptomless carrier. </a:t>
            </a:r>
            <a:endParaRPr lang="en-US" sz="2000" dirty="0" smtClean="0">
              <a:latin typeface="Arial Black" panose="020B0A04020102020204" pitchFamily="34" charset="0"/>
            </a:endParaRPr>
          </a:p>
          <a:p>
            <a:pPr marL="0" lvl="0" indent="0" algn="just">
              <a:buNone/>
            </a:pPr>
            <a:endParaRPr lang="en-IN" sz="2000" dirty="0">
              <a:latin typeface="Arial Black" panose="020B0A04020102020204" pitchFamily="34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It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causes catarrhal  enteritis  in the small intestine  and intestinal contents become thin, watery and foamy. Myriad of</a:t>
            </a:r>
            <a:r>
              <a:rPr lang="en-US" sz="2000" i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Hexamita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 are occur in the bulbous area of caeca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</a:t>
            </a:r>
            <a:endParaRPr lang="en-IN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107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1" y="188640"/>
            <a:ext cx="7920878" cy="1008112"/>
          </a:xfrm>
        </p:spPr>
        <p:txBody>
          <a:bodyPr/>
          <a:lstStyle/>
          <a:p>
            <a:pPr algn="ctr"/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Hexamita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meleagridis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484784"/>
            <a:ext cx="6264695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Clinical 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signs</a:t>
            </a:r>
            <a:endParaRPr lang="en-IN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n-US" sz="2000" dirty="0" err="1">
                <a:solidFill>
                  <a:srgbClr val="0070C0"/>
                </a:solidFill>
                <a:latin typeface="Arial Black" panose="020B0A04020102020204" pitchFamily="34" charset="0"/>
              </a:rPr>
              <a:t>Hexamitosis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  disease is known as Infectious catarrhal enteritis ion turkey </a:t>
            </a:r>
            <a:r>
              <a:rPr lang="en-US" sz="2000" dirty="0" err="1">
                <a:solidFill>
                  <a:srgbClr val="0070C0"/>
                </a:solidFill>
                <a:latin typeface="Arial Black" panose="020B0A04020102020204" pitchFamily="34" charset="0"/>
              </a:rPr>
              <a:t>poults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</a:t>
            </a:r>
          </a:p>
          <a:p>
            <a:pPr marL="0" lvl="0" indent="0" algn="just">
              <a:buNone/>
            </a:pPr>
            <a:endParaRPr lang="en-IN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Black" panose="020B0A04020102020204" pitchFamily="34" charset="0"/>
              </a:rPr>
              <a:t>Symptoms include foamy and watery </a:t>
            </a:r>
            <a:r>
              <a:rPr lang="en-US" sz="2000" dirty="0" err="1">
                <a:latin typeface="Arial Black" panose="020B0A04020102020204" pitchFamily="34" charset="0"/>
              </a:rPr>
              <a:t>diarrhoea</a:t>
            </a:r>
            <a:r>
              <a:rPr lang="en-US" sz="2000" dirty="0">
                <a:latin typeface="Arial Black" panose="020B0A04020102020204" pitchFamily="34" charset="0"/>
              </a:rPr>
              <a:t>, loss of body weight, nervousness and death of affected birds.</a:t>
            </a:r>
            <a:endParaRPr lang="en-IN" sz="2000" dirty="0">
              <a:latin typeface="Arial Black" panose="020B0A0402010202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en-IN" sz="2000" dirty="0">
              <a:latin typeface="Arial Black" panose="020B0A04020102020204" pitchFamily="34" charset="0"/>
            </a:endParaRPr>
          </a:p>
        </p:txBody>
      </p:sp>
      <p:pic>
        <p:nvPicPr>
          <p:cNvPr id="5" name="Picture 4" descr="Hexamita meleagridis (Spironucleus meleagridis) Infection in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5" t="34668" r="4825" b="8819"/>
          <a:stretch/>
        </p:blipFill>
        <p:spPr bwMode="auto">
          <a:xfrm>
            <a:off x="2286025" y="4509120"/>
            <a:ext cx="5048885" cy="22421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452320" y="6540500"/>
            <a:ext cx="169168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0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259225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1" y="188640"/>
            <a:ext cx="7200800" cy="1080120"/>
          </a:xfrm>
        </p:spPr>
        <p:txBody>
          <a:bodyPr/>
          <a:lstStyle/>
          <a:p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Hexamita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meleagridis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352928" cy="482453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Diagnosis</a:t>
            </a:r>
            <a:endParaRPr lang="en-IN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7030A0"/>
                </a:solidFill>
                <a:latin typeface="Arial Black" panose="020B0A04020102020204" pitchFamily="34" charset="0"/>
              </a:rPr>
              <a:t>Examination of intestinal contents or scraping of small intestine of sacrificed birds to microscopic detection of living</a:t>
            </a:r>
            <a:r>
              <a:rPr lang="en-US" sz="2000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Hexamita</a:t>
            </a:r>
            <a:r>
              <a:rPr lang="en-US" sz="20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organisms.</a:t>
            </a:r>
            <a:endParaRPr lang="en-IN" sz="2000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lv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Treatment</a:t>
            </a:r>
            <a:endParaRPr lang="en-IN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lvl="0" algn="just">
              <a:buFont typeface="Courier New" panose="02070309020205020404" pitchFamily="49" charset="0"/>
              <a:buChar char="o"/>
            </a:pPr>
            <a:r>
              <a:rPr lang="en-US" sz="2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Nithiazide</a:t>
            </a: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 @ 0.02 percent in drinking water/ </a:t>
            </a:r>
            <a:r>
              <a:rPr lang="en-US" sz="2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Furazolidone</a:t>
            </a: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 @ 0.01 percent in feed / </a:t>
            </a:r>
            <a:r>
              <a:rPr lang="en-US" sz="2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Oxyteracycline</a:t>
            </a: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 drugs are used in </a:t>
            </a:r>
            <a:r>
              <a:rPr lang="en-US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treatment.</a:t>
            </a:r>
            <a:endParaRPr lang="en-IN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lv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Control</a:t>
            </a:r>
            <a:endParaRPr lang="en-IN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latin typeface="Arial Black" panose="020B0A04020102020204" pitchFamily="34" charset="0"/>
              </a:rPr>
              <a:t>Adoption of hygienic </a:t>
            </a:r>
            <a:r>
              <a:rPr lang="en-US" sz="2000" dirty="0" smtClean="0">
                <a:latin typeface="Arial Black" panose="020B0A04020102020204" pitchFamily="34" charset="0"/>
              </a:rPr>
              <a:t>measures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603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1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Family: 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Hexamitidae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9632" y="685800"/>
            <a:ext cx="6624736" cy="6172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30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     Genus: </a:t>
            </a:r>
          </a:p>
          <a:p>
            <a:pPr>
              <a:buNone/>
            </a:pPr>
            <a:r>
              <a:rPr lang="en-US" sz="3000" i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000" i="1" dirty="0" smtClean="0">
                <a:solidFill>
                  <a:srgbClr val="7030A0"/>
                </a:solidFill>
                <a:latin typeface="Arial Black" pitchFamily="34" charset="0"/>
              </a:rPr>
              <a:t>              </a:t>
            </a:r>
            <a:r>
              <a:rPr lang="en-US" sz="3000" i="1" dirty="0" err="1" smtClean="0">
                <a:solidFill>
                  <a:srgbClr val="7030A0"/>
                </a:solidFill>
                <a:latin typeface="Arial Black" pitchFamily="34" charset="0"/>
              </a:rPr>
              <a:t>Hexamita</a:t>
            </a:r>
            <a:r>
              <a:rPr lang="en-US" sz="3000" dirty="0" smtClean="0">
                <a:solidFill>
                  <a:srgbClr val="7030A0"/>
                </a:solidFill>
                <a:latin typeface="Arial Black" pitchFamily="34" charset="0"/>
              </a:rPr>
              <a:t> and </a:t>
            </a:r>
            <a:r>
              <a:rPr lang="en-US" sz="3000" i="1" dirty="0" smtClean="0">
                <a:solidFill>
                  <a:srgbClr val="7030A0"/>
                </a:solidFill>
                <a:latin typeface="Arial Black" pitchFamily="34" charset="0"/>
              </a:rPr>
              <a:t>Giardia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          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Both have two similar nuclei.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04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rgbClr val="7030A0"/>
                </a:solidFill>
                <a:latin typeface="Arial Black" pitchFamily="34" charset="0"/>
              </a:rPr>
              <a:t>Giardia 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1600" y="1412776"/>
            <a:ext cx="4968552" cy="5445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Morphology: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Two developmental stages -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and cyst.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 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Pyriform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to elliptical in shape and bilaterally symmetrical.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Anterior end  is rounded and posterior end is pointed.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4098" name="Picture 2" descr="G:\giardia trophozoi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600200"/>
            <a:ext cx="3352800" cy="34290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014875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rgbClr val="7030A0"/>
                </a:solidFill>
                <a:latin typeface="Arial Black" pitchFamily="34" charset="0"/>
              </a:rPr>
              <a:t>Giardia 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844824"/>
            <a:ext cx="5184576" cy="501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Morphology: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A large adhesive disc is present on the  ventral side whereas dorsal side convex.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It has two anterior nucleus, two median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axostyle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and eight flagella arranged in two pairs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4098" name="Picture 2" descr="G:\giardia trophozoi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176" y="1600200"/>
            <a:ext cx="2987824" cy="34290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16712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Giardia</a:t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990600"/>
            <a:ext cx="5183832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Cyst: </a:t>
            </a:r>
          </a:p>
          <a:p>
            <a:pPr algn="just">
              <a:lnSpc>
                <a:spcPct val="200000"/>
              </a:lnSpc>
              <a:buNone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Cysts are oval or elliptical in shape with 2 or 4 nuclei and  a number 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fibrillar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remnants of the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trophozoite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organelles.</a:t>
            </a:r>
          </a:p>
          <a:p>
            <a:pPr algn="just">
              <a:lnSpc>
                <a:spcPct val="200000"/>
              </a:lnSpc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5124" name="Picture 4" descr="G:\giardia cy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00" y="1772816"/>
            <a:ext cx="2362200" cy="26670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56634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Giardia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80010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066802"/>
          <a:ext cx="8839200" cy="5791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1025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Species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Hosts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Location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39918">
                <a:tc>
                  <a:txBody>
                    <a:bodyPr/>
                    <a:lstStyle/>
                    <a:p>
                      <a:r>
                        <a:rPr lang="en-US" sz="2400" i="1" dirty="0" err="1" smtClean="0">
                          <a:latin typeface="Arial Black" pitchFamily="34" charset="0"/>
                        </a:rPr>
                        <a:t>Giardia</a:t>
                      </a:r>
                      <a:r>
                        <a:rPr lang="en-US" sz="2400" i="1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i="1" dirty="0" err="1" smtClean="0">
                          <a:latin typeface="Arial Black" pitchFamily="34" charset="0"/>
                        </a:rPr>
                        <a:t>intestinalis</a:t>
                      </a:r>
                      <a:r>
                        <a:rPr lang="en-US" sz="2400" i="1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Arial Black" pitchFamily="34" charset="0"/>
                        </a:rPr>
                        <a:t>or </a:t>
                      </a:r>
                      <a:r>
                        <a:rPr kumimoji="0" lang="en-US" sz="24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Giardia</a:t>
                      </a:r>
                      <a:r>
                        <a:rPr kumimoji="0" lang="en-US" sz="24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lamblia</a:t>
                      </a:r>
                      <a:r>
                        <a:rPr kumimoji="0" lang="en-US" sz="24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Man, monkey and pig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Upper digestive tract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0256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Arial Black" pitchFamily="34" charset="0"/>
                        </a:rPr>
                        <a:t>G. </a:t>
                      </a:r>
                      <a:r>
                        <a:rPr lang="en-US" sz="2400" i="1" dirty="0" err="1" smtClean="0">
                          <a:latin typeface="Arial Black" pitchFamily="34" charset="0"/>
                        </a:rPr>
                        <a:t>canis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Dog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0256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Arial Black" pitchFamily="34" charset="0"/>
                        </a:rPr>
                        <a:t>G. </a:t>
                      </a:r>
                      <a:r>
                        <a:rPr lang="en-US" sz="2400" i="1" dirty="0" err="1" smtClean="0">
                          <a:latin typeface="Arial Black" pitchFamily="34" charset="0"/>
                        </a:rPr>
                        <a:t>bovis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Ox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0256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Arial Black" pitchFamily="34" charset="0"/>
                        </a:rPr>
                        <a:t>G. </a:t>
                      </a:r>
                      <a:r>
                        <a:rPr lang="en-US" sz="2400" i="1" dirty="0" err="1" smtClean="0">
                          <a:latin typeface="Arial Black" pitchFamily="34" charset="0"/>
                        </a:rPr>
                        <a:t>cati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Cat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0256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Arial Black" pitchFamily="34" charset="0"/>
                        </a:rPr>
                        <a:t>G. </a:t>
                      </a:r>
                      <a:r>
                        <a:rPr lang="en-US" sz="2400" i="1" dirty="0" err="1" smtClean="0">
                          <a:latin typeface="Arial Black" pitchFamily="34" charset="0"/>
                        </a:rPr>
                        <a:t>caprae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Goat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280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Giardia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990600"/>
            <a:ext cx="7245424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Life-cycle : – 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Direct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Reproduction :-  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By binary fission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Transmission: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        </a:t>
            </a:r>
            <a:r>
              <a:rPr lang="en-US" sz="2400" dirty="0" smtClean="0">
                <a:latin typeface="Arial Black" pitchFamily="34" charset="0"/>
              </a:rPr>
              <a:t>through the ingestion of cysts contaminated food or water.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4" name="Picture 4" descr="G:\giardia cy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216" y="990600"/>
            <a:ext cx="2362200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462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Life-cycle of 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Giardia </a:t>
            </a:r>
            <a:endParaRPr lang="en-US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1266" name="Picture 2" descr="G:\giardia_proces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36190" y="1524000"/>
            <a:ext cx="6979110" cy="5334000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 rot="16200000">
            <a:off x="7969250" y="5711415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53494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Giardia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1600" y="990600"/>
            <a:ext cx="8172400" cy="586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Pathogenesis:  </a:t>
            </a:r>
          </a:p>
          <a:p>
            <a:pPr algn="just"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Chronic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diarrhoea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in man especially children.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Interference in fat digestion which results deficiency in the fat soluble vitamins.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Clinical signs :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 Black" pitchFamily="34" charset="0"/>
              </a:rPr>
              <a:t>  </a:t>
            </a:r>
            <a:r>
              <a:rPr lang="en-US" sz="2400" dirty="0" err="1" smtClean="0">
                <a:latin typeface="Arial Black" pitchFamily="34" charset="0"/>
              </a:rPr>
              <a:t>Giardiosis</a:t>
            </a:r>
            <a:r>
              <a:rPr lang="en-US" sz="2400" dirty="0" smtClean="0">
                <a:latin typeface="Arial Black" pitchFamily="34" charset="0"/>
              </a:rPr>
              <a:t> (beaver fever) results </a:t>
            </a:r>
            <a:r>
              <a:rPr lang="en-US" sz="2400" dirty="0" err="1" smtClean="0">
                <a:solidFill>
                  <a:srgbClr val="92D050"/>
                </a:solidFill>
                <a:latin typeface="Arial Black" pitchFamily="34" charset="0"/>
              </a:rPr>
              <a:t>diarrhoea</a:t>
            </a:r>
            <a:r>
              <a:rPr lang="en-US" sz="2400" dirty="0" smtClean="0">
                <a:solidFill>
                  <a:srgbClr val="92D050"/>
                </a:solidFill>
                <a:latin typeface="Arial Black" pitchFamily="34" charset="0"/>
              </a:rPr>
              <a:t>, dysentery and </a:t>
            </a:r>
            <a:r>
              <a:rPr lang="en-US" sz="2400" dirty="0" err="1" smtClean="0">
                <a:solidFill>
                  <a:srgbClr val="92D050"/>
                </a:solidFill>
                <a:latin typeface="Arial Black" pitchFamily="34" charset="0"/>
              </a:rPr>
              <a:t>steatorrhoea</a:t>
            </a:r>
            <a:r>
              <a:rPr lang="en-US" sz="2400" dirty="0" smtClean="0">
                <a:solidFill>
                  <a:srgbClr val="92D050"/>
                </a:solidFill>
                <a:latin typeface="Arial Black" pitchFamily="34" charset="0"/>
              </a:rPr>
              <a:t> (fats comes with stool) and deficiency of fat soluble vitamin.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2689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843</TotalTime>
  <Words>571</Words>
  <Application>Microsoft Office PowerPoint</Application>
  <PresentationFormat>On-screen Show (4:3)</PresentationFormat>
  <Paragraphs>164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Wisp</vt:lpstr>
      <vt:lpstr>PowerPoint Presentation</vt:lpstr>
      <vt:lpstr>Family: Hexamitidae </vt:lpstr>
      <vt:lpstr>Giardia  </vt:lpstr>
      <vt:lpstr>Giardia  </vt:lpstr>
      <vt:lpstr>Genus: Giardia </vt:lpstr>
      <vt:lpstr>Genus: Giardia </vt:lpstr>
      <vt:lpstr>Genus: Giardia </vt:lpstr>
      <vt:lpstr> Life-cycle of Giardia </vt:lpstr>
      <vt:lpstr>Giardia </vt:lpstr>
      <vt:lpstr>Giardia </vt:lpstr>
      <vt:lpstr>Giardia </vt:lpstr>
      <vt:lpstr>PowerPoint Presentation</vt:lpstr>
      <vt:lpstr>Hexamita meleagridis</vt:lpstr>
      <vt:lpstr>Hexamita meleagridis (Spironucleus meleagridis)</vt:lpstr>
      <vt:lpstr>Hexamita meleagridis</vt:lpstr>
      <vt:lpstr>Hexamita meleagridis</vt:lpstr>
      <vt:lpstr>Hexamita meleagridis</vt:lpstr>
      <vt:lpstr>Hexamita meleagridis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Ajit Kumar</cp:lastModifiedBy>
  <cp:revision>88</cp:revision>
  <cp:lastPrinted>2019-11-21T10:56:16Z</cp:lastPrinted>
  <dcterms:created xsi:type="dcterms:W3CDTF">2019-10-15T08:59:27Z</dcterms:created>
  <dcterms:modified xsi:type="dcterms:W3CDTF">2020-05-30T06:10:04Z</dcterms:modified>
</cp:coreProperties>
</file>