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378" r:id="rId2"/>
    <p:sldId id="371" r:id="rId3"/>
    <p:sldId id="387" r:id="rId4"/>
    <p:sldId id="372" r:id="rId5"/>
    <p:sldId id="388" r:id="rId6"/>
    <p:sldId id="373" r:id="rId7"/>
    <p:sldId id="389" r:id="rId8"/>
    <p:sldId id="374" r:id="rId9"/>
    <p:sldId id="375" r:id="rId10"/>
    <p:sldId id="390" r:id="rId11"/>
    <p:sldId id="376" r:id="rId12"/>
    <p:sldId id="377" r:id="rId13"/>
    <p:sldId id="385" r:id="rId14"/>
    <p:sldId id="38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97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14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237511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Histomonas</a:t>
            </a:r>
            <a:endParaRPr lang="en-US" sz="40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4" name="Picture 13" descr="Turkeys and “Blackhead” Disease | Oh Happy Daze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5" t="17110" r="815" b="32001"/>
          <a:stretch/>
        </p:blipFill>
        <p:spPr bwMode="auto">
          <a:xfrm>
            <a:off x="3779912" y="2564904"/>
            <a:ext cx="2757487" cy="16666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26926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692696"/>
            <a:ext cx="6768752" cy="5936704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Symptoms: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	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Sulphur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yellow 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coloured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especially  in  turkeys  which  is  not common sign in chicken.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	A few turkeys shows cyanotic discoloration of the skin of the head and wattles from which black head name arises but it is not a constant feature of the disease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5" name="Picture 4" descr="Turkeys and “Blackhead” Disease | Oh Happy Daz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5" t="17110" r="815" b="32001"/>
          <a:stretch/>
        </p:blipFill>
        <p:spPr bwMode="auto">
          <a:xfrm>
            <a:off x="3131840" y="4509120"/>
            <a:ext cx="4676775" cy="2336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327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0070C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Arial Black" pitchFamily="34" charset="0"/>
              </a:rPr>
              <a:t>meleagridis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412776"/>
            <a:ext cx="8066856" cy="44984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 </a:t>
            </a:r>
          </a:p>
          <a:p>
            <a:pPr algn="just"/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On the basis of symptoms like 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Sulphur  yellow 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coloured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etc.</a:t>
            </a:r>
          </a:p>
          <a:p>
            <a:pPr algn="just">
              <a:buNone/>
            </a:pPr>
            <a:endParaRPr lang="en-US" sz="2800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algn="just"/>
            <a:r>
              <a:rPr lang="en-US" sz="2800" b="1" dirty="0" smtClean="0">
                <a:latin typeface="Arial Black" pitchFamily="34" charset="0"/>
              </a:rPr>
              <a:t>Characteristic necrotic lesions found in </a:t>
            </a:r>
            <a:r>
              <a:rPr lang="en-US" sz="2800" b="1" dirty="0" err="1" smtClean="0">
                <a:latin typeface="Arial Black" pitchFamily="34" charset="0"/>
              </a:rPr>
              <a:t>caecum</a:t>
            </a:r>
            <a:r>
              <a:rPr lang="en-US" sz="2800" b="1" dirty="0" smtClean="0">
                <a:latin typeface="Arial Black" pitchFamily="34" charset="0"/>
              </a:rPr>
              <a:t> and liver  during P.M. examination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9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Treatment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524000"/>
            <a:ext cx="7922840" cy="438722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800" dirty="0" err="1" smtClean="0">
                <a:latin typeface="Arial Black" pitchFamily="34" charset="0"/>
              </a:rPr>
              <a:t>Furazolidone</a:t>
            </a:r>
            <a:r>
              <a:rPr lang="en-US" sz="2800" dirty="0" smtClean="0">
                <a:latin typeface="Arial Black" pitchFamily="34" charset="0"/>
              </a:rPr>
              <a:t>,  </a:t>
            </a:r>
            <a:r>
              <a:rPr lang="en-US" sz="2800" dirty="0" err="1" smtClean="0">
                <a:latin typeface="Arial Black" pitchFamily="34" charset="0"/>
              </a:rPr>
              <a:t>Dimetridazole</a:t>
            </a:r>
            <a:r>
              <a:rPr lang="en-US" sz="2800" dirty="0" smtClean="0">
                <a:latin typeface="Arial Black" pitchFamily="34" charset="0"/>
              </a:rPr>
              <a:t>,  </a:t>
            </a:r>
            <a:r>
              <a:rPr lang="en-US" sz="2800" dirty="0" err="1" smtClean="0">
                <a:latin typeface="Arial Black" pitchFamily="34" charset="0"/>
              </a:rPr>
              <a:t>Nithiazide</a:t>
            </a:r>
            <a:r>
              <a:rPr lang="en-US" sz="2800" dirty="0" smtClean="0">
                <a:latin typeface="Arial Black" pitchFamily="34" charset="0"/>
              </a:rPr>
              <a:t>  and  2-amino  5-nitrothiozole drugs are used in treatment.</a:t>
            </a:r>
          </a:p>
          <a:p>
            <a:pPr algn="just">
              <a:lnSpc>
                <a:spcPct val="200000"/>
              </a:lnSpc>
              <a:buNone/>
            </a:pPr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4110"/>
            <a:ext cx="8100391" cy="8606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Control of </a:t>
            </a:r>
            <a:r>
              <a:rPr lang="en-US" i="1" dirty="0" err="1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706817" cy="4968552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Arial Black" panose="020B0A04020102020204" pitchFamily="34" charset="0"/>
              </a:rPr>
              <a:t>Adoption of hygienic measures,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A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voiding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overcrowding and prevent contamination of feed and drinking 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water with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droppings, </a:t>
            </a:r>
            <a:endParaRPr lang="en-US" sz="28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anose="020B0A04020102020204" pitchFamily="34" charset="0"/>
              </a:rPr>
              <a:t>separate </a:t>
            </a:r>
            <a:r>
              <a:rPr lang="en-US" sz="2800" dirty="0">
                <a:latin typeface="Arial Black" panose="020B0A04020102020204" pitchFamily="34" charset="0"/>
              </a:rPr>
              <a:t>rearing of different species of birds.</a:t>
            </a:r>
            <a:endParaRPr lang="en-IN" sz="2800" dirty="0">
              <a:latin typeface="Arial Black" panose="020B0A04020102020204" pitchFamily="34" charset="0"/>
            </a:endParaRPr>
          </a:p>
          <a:p>
            <a:endParaRPr lang="en-IN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0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8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Family: </a:t>
            </a:r>
            <a:r>
              <a:rPr lang="en-US" sz="3200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Monocercomonadide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en-US" sz="3200" i="1" dirty="0" err="1" smtClean="0">
                <a:solidFill>
                  <a:srgbClr val="002060"/>
                </a:solidFill>
                <a:effectLst/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/>
                <a:latin typeface="Arial Black" pitchFamily="34" charset="0"/>
              </a:rPr>
              <a:t>meleagridis</a:t>
            </a:r>
            <a:endParaRPr lang="en-US" sz="3200" i="1" dirty="0" smtClean="0"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4853136" cy="4725144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Morphology :- </a:t>
            </a: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Organisms are amoeboid (pleomorphic) with a single nucleus and single flagellum.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5122" name="Picture 2" descr="E:\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00800" y="2348416"/>
            <a:ext cx="2743200" cy="306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75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en-US" sz="32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meleagridis</a:t>
            </a:r>
            <a:endParaRPr lang="en-US" sz="3200" i="1" dirty="0" smtClean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219200"/>
            <a:ext cx="4997152" cy="56388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Morphology :- </a:t>
            </a: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Four stages of parasites have been recognized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:-</a:t>
            </a:r>
          </a:p>
          <a:p>
            <a:pPr marL="1943100" lvl="3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 Invasive stage, </a:t>
            </a:r>
          </a:p>
          <a:p>
            <a:pPr marL="1943100" lvl="3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Vegetative stage, </a:t>
            </a:r>
          </a:p>
          <a:p>
            <a:pPr marL="1943100" lvl="3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Resistant stage and</a:t>
            </a:r>
          </a:p>
          <a:p>
            <a:pPr marL="1943100" lvl="3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 flagellar stage.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          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5122" name="Picture 2" descr="E:\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00800" y="2348416"/>
            <a:ext cx="2743200" cy="306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2083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19200"/>
            <a:ext cx="5256584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Host :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800" dirty="0" smtClean="0">
                <a:latin typeface="Arial Black" pitchFamily="34" charset="0"/>
              </a:rPr>
              <a:t>Turkey (mainly) but also in chicken, pheasant, partridge and quail.</a:t>
            </a: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n Outbreak of Concurrent Histomonas meleagridis and Enteroccocus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924921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8775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19200"/>
            <a:ext cx="4392488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Location : </a:t>
            </a:r>
            <a:r>
              <a:rPr lang="en-US" sz="2800" dirty="0" err="1" smtClean="0">
                <a:latin typeface="Arial Black" pitchFamily="34" charset="0"/>
              </a:rPr>
              <a:t>Caecal</a:t>
            </a:r>
            <a:r>
              <a:rPr lang="en-US" sz="2800" dirty="0" smtClean="0">
                <a:latin typeface="Arial Black" pitchFamily="34" charset="0"/>
              </a:rPr>
              <a:t> mucosa and liver parenchyma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Reproduction :- </a:t>
            </a:r>
            <a:r>
              <a:rPr lang="en-US" sz="2800" dirty="0" smtClean="0">
                <a:latin typeface="Arial Black" pitchFamily="34" charset="0"/>
              </a:rPr>
              <a:t>By binary fission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n Outbreak of Concurrent Histomonas meleagridis and Enteroccocus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924921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39571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219200"/>
            <a:ext cx="6192688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Mode of Transmission: 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Transmission takes place in birds by ingestion of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embryonated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eggs of the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caecal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worm (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Heterakis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gallinarum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) containing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Histomonas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meleagridis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organism.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9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19200"/>
            <a:ext cx="6264696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Mode of Transmission: </a:t>
            </a:r>
          </a:p>
          <a:p>
            <a:pPr marL="0" indent="0"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smtClean="0">
                <a:latin typeface="Arial Black" pitchFamily="34" charset="0"/>
              </a:rPr>
              <a:t>Infection of birds may also occur by the ingestion of earthworm which is transport host for </a:t>
            </a:r>
            <a:r>
              <a:rPr lang="en-US" sz="2800" i="1" dirty="0" err="1" smtClean="0">
                <a:latin typeface="Arial Black" pitchFamily="34" charset="0"/>
              </a:rPr>
              <a:t>Heterakis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eggs and larvae.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3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 Black" pitchFamily="34" charset="0"/>
              </a:rPr>
              <a:t>Pathogenesis :- </a:t>
            </a:r>
          </a:p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Histomonosis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produces foul smelling yellowish exudates forming a hard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caseous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plug in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caecum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and formed circular necrotic foci with yellow depressed centre (bulls eye appearance) in liver.</a:t>
            </a:r>
          </a:p>
          <a:p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0101" y="39624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10800000" flipV="1">
            <a:off x="4321300" y="5274139"/>
            <a:ext cx="1044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Circular necrotic lesions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00600" y="5699761"/>
            <a:ext cx="11308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28" y="434631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324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Circular necrotic </a:t>
            </a:r>
            <a:r>
              <a:rPr lang="en-IN" dirty="0" smtClean="0">
                <a:latin typeface="Arial Black" panose="020B0A04020102020204" pitchFamily="34" charset="0"/>
              </a:rPr>
              <a:t>lesion s in caecum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62191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50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Disease:   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It caused diseases is called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Histomonosis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or Infectious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enterohepatitis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or Black head disease in turkey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5" name="Picture 4" descr="Turkeys and “Blackhead” Disease | Oh Happy Daz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5" t="17110" r="815" b="32001"/>
          <a:stretch/>
        </p:blipFill>
        <p:spPr bwMode="auto">
          <a:xfrm>
            <a:off x="1403648" y="4221088"/>
            <a:ext cx="3168352" cy="2336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istomoniasis in Poultry - Poultry - Veterinary Manual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8"/>
          <a:stretch/>
        </p:blipFill>
        <p:spPr bwMode="auto">
          <a:xfrm>
            <a:off x="5436096" y="4221088"/>
            <a:ext cx="2162175" cy="19157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37048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</TotalTime>
  <Words>331</Words>
  <Application>Microsoft Office PowerPoint</Application>
  <PresentationFormat>On-screen Show (4:3)</PresentationFormat>
  <Paragraphs>122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Family: Monocercomonadide Histomonas meleagridis</vt:lpstr>
      <vt:lpstr> Histomonas meleagridis</vt:lpstr>
      <vt:lpstr>Histomonas meleagridis</vt:lpstr>
      <vt:lpstr>Histomonas meleagridis</vt:lpstr>
      <vt:lpstr>Histomonas meleagridis</vt:lpstr>
      <vt:lpstr>Histomonas meleagridis</vt:lpstr>
      <vt:lpstr>Histomonas meleagridis</vt:lpstr>
      <vt:lpstr>Histomonas meleagridis</vt:lpstr>
      <vt:lpstr>Histomonas meleagridis</vt:lpstr>
      <vt:lpstr>Histomonas meleagridis</vt:lpstr>
      <vt:lpstr>Treatment of Histomonas meleagridis</vt:lpstr>
      <vt:lpstr> Control of Histomonas meleagridis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87</cp:revision>
  <cp:lastPrinted>2019-11-21T10:56:16Z</cp:lastPrinted>
  <dcterms:created xsi:type="dcterms:W3CDTF">2019-10-15T08:59:27Z</dcterms:created>
  <dcterms:modified xsi:type="dcterms:W3CDTF">2020-05-30T06:15:28Z</dcterms:modified>
</cp:coreProperties>
</file>