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98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chemeClr val="accent6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371600"/>
            <a:ext cx="8297779" cy="4343400"/>
          </a:xfrm>
          <a:ln w="28575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>
                <a:latin typeface="Arial" panose="020B0604020202020204" pitchFamily="34" charset="0"/>
                <a:cs typeface="Arial" panose="020B0604020202020204" pitchFamily="34" charset="0"/>
              </a:rPr>
              <a:t>INFECTIOUS Canine hepatitis</a:t>
            </a:r>
            <a:br>
              <a:rPr lang="en-IN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IN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ich</a:t>
            </a:r>
            <a:r>
              <a:rPr lang="en-IN" dirty="0" smtClean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IN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Rubarth's</a:t>
            </a:r>
            <a:r>
              <a:rPr lang="en-IN" dirty="0" smtClean="0">
                <a:latin typeface="Arial" panose="020B0604020202020204" pitchFamily="34" charset="0"/>
                <a:cs typeface="Arial" panose="020B0604020202020204" pitchFamily="34" charset="0"/>
              </a:rPr>
              <a:t> disease)</a:t>
            </a:r>
            <a:br>
              <a:rPr lang="en-IN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IN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4724400"/>
            <a:ext cx="1114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b="1" i="1" dirty="0" smtClean="0"/>
              <a:t>Unit-5</a:t>
            </a:r>
            <a:endParaRPr lang="en-IN" sz="28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6019801" y="4514671"/>
            <a:ext cx="28113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i="1" dirty="0" err="1" smtClean="0"/>
              <a:t>Dr.</a:t>
            </a:r>
            <a:r>
              <a:rPr lang="en-IN" sz="2400" b="1" i="1" dirty="0" smtClean="0"/>
              <a:t> Anil Kumar</a:t>
            </a:r>
          </a:p>
          <a:p>
            <a:r>
              <a:rPr lang="en-IN" sz="2400" b="1" i="1" dirty="0" smtClean="0"/>
              <a:t>Asst. Professor</a:t>
            </a:r>
          </a:p>
          <a:p>
            <a:r>
              <a:rPr lang="en-IN" sz="2400" b="1" i="1" dirty="0" smtClean="0"/>
              <a:t>Dept. of VCC</a:t>
            </a:r>
            <a:endParaRPr lang="en-IN" sz="2400" b="1" i="1" dirty="0"/>
          </a:p>
        </p:txBody>
      </p:sp>
    </p:spTree>
    <p:extLst>
      <p:ext uri="{BB962C8B-B14F-4D97-AF65-F5344CB8AC3E}">
        <p14:creationId xmlns:p14="http://schemas.microsoft.com/office/powerpoint/2010/main" val="3717978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chemeClr val="accent6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0" y="571500"/>
            <a:ext cx="2971800" cy="9525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b="1" dirty="0" smtClean="0">
                <a:solidFill>
                  <a:schemeClr val="tx1"/>
                </a:solidFill>
              </a:rPr>
              <a:t>ETIOLOGY:</a:t>
            </a:r>
            <a:endParaRPr lang="en-IN" sz="2400" b="1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983832" y="247650"/>
            <a:ext cx="6007768" cy="1600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en-IN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IN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IN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IN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IN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IN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canine </a:t>
            </a:r>
            <a:r>
              <a:rPr lang="en-IN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adenovirus </a:t>
            </a:r>
            <a:r>
              <a:rPr lang="en-IN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1(CAdV-1), a DNA Virus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IN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Systemic disease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IN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age but, young </a:t>
            </a:r>
            <a:r>
              <a:rPr lang="en-IN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dogs, in the first 2 years of life, are more likely to </a:t>
            </a:r>
            <a:r>
              <a:rPr lang="en-IN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than older one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IN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IN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IN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IN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66174" y="2514600"/>
            <a:ext cx="2905626" cy="10287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b="1" dirty="0" smtClean="0">
                <a:solidFill>
                  <a:schemeClr val="tx1"/>
                </a:solidFill>
              </a:rPr>
              <a:t>HOST RANGE</a:t>
            </a:r>
            <a:endParaRPr lang="en-IN" sz="2400" b="1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971800" y="2133600"/>
            <a:ext cx="6019800" cy="19050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IN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Dogs and other </a:t>
            </a:r>
            <a:r>
              <a:rPr lang="en-IN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candis</a:t>
            </a:r>
            <a:r>
              <a:rPr lang="en-IN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including foxes, wolves, coyotes, skunks, and </a:t>
            </a:r>
            <a:r>
              <a:rPr lang="en-IN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bears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IN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virus has a predilection for hepatocytes, vascular endothelium, and mesothelium </a:t>
            </a:r>
            <a:endParaRPr lang="en-IN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IN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dogs, </a:t>
            </a:r>
            <a:r>
              <a:rPr lang="en-IN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causing </a:t>
            </a:r>
            <a:r>
              <a:rPr lang="en-IN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acute hepatitis, </a:t>
            </a:r>
            <a:r>
              <a:rPr lang="en-IN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respiratory </a:t>
            </a:r>
            <a:r>
              <a:rPr lang="en-IN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ocular disease.</a:t>
            </a:r>
          </a:p>
        </p:txBody>
      </p:sp>
      <p:sp>
        <p:nvSpPr>
          <p:cNvPr id="9" name="Oval 8"/>
          <p:cNvSpPr/>
          <p:nvPr/>
        </p:nvSpPr>
        <p:spPr>
          <a:xfrm>
            <a:off x="0" y="4648200"/>
            <a:ext cx="3124200" cy="981075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b="1" dirty="0" smtClean="0">
                <a:solidFill>
                  <a:schemeClr val="tx1"/>
                </a:solidFill>
              </a:rPr>
              <a:t>TRANSMISSION</a:t>
            </a:r>
            <a:endParaRPr lang="en-IN" sz="2400" b="1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124199" y="4340392"/>
            <a:ext cx="5867401" cy="183180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IN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IN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ost </a:t>
            </a:r>
            <a:r>
              <a:rPr lang="en-IN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often via the oral route by contact with urine from infected dogs</a:t>
            </a:r>
            <a:r>
              <a:rPr lang="en-IN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IN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Recovered animal shed virus up to 6 months in their urine</a:t>
            </a:r>
            <a:endParaRPr lang="en-IN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461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chemeClr val="accent6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1535" y="805163"/>
            <a:ext cx="5257800" cy="61701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chemeClr val="tx1"/>
                </a:solidFill>
              </a:rPr>
              <a:t>VIRUS ENTERS THROUGH</a:t>
            </a:r>
          </a:p>
          <a:p>
            <a:pPr algn="ctr"/>
            <a:r>
              <a:rPr lang="en-IN" b="1" dirty="0" smtClean="0">
                <a:solidFill>
                  <a:schemeClr val="tx1"/>
                </a:solidFill>
              </a:rPr>
              <a:t>ORAL ROUTE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87828" y="1650187"/>
            <a:ext cx="6705600" cy="9144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chemeClr val="tx1"/>
                </a:solidFill>
              </a:rPr>
              <a:t>VIREMIA (4-8Days) &amp; MULTIPLICATION AT TONSILS AND SPREAD TO LOCAL LYMPH NODES 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12132" y="2857987"/>
            <a:ext cx="8000999" cy="685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chemeClr val="tx1"/>
                </a:solidFill>
              </a:rPr>
              <a:t>GOES TO THE SYSTEMIC CIRCULATION &amp; DISSEMINATED TO OTHER TISSUES AND BODY SECRETIONS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" y="4439391"/>
            <a:ext cx="2819399" cy="646331"/>
          </a:xfrm>
          <a:prstGeom prst="rect">
            <a:avLst/>
          </a:prstGeom>
          <a:solidFill>
            <a:schemeClr val="bg2"/>
          </a:solidFill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IN" b="1" dirty="0" smtClean="0"/>
              <a:t>BONEMARROW</a:t>
            </a:r>
          </a:p>
          <a:p>
            <a:r>
              <a:rPr lang="en-IN" b="1" dirty="0" smtClean="0"/>
              <a:t>&amp;LYMPHOID TISSUES</a:t>
            </a:r>
            <a:endParaRPr lang="en-IN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076148" y="4468852"/>
            <a:ext cx="3124200" cy="646331"/>
          </a:xfrm>
          <a:prstGeom prst="rect">
            <a:avLst/>
          </a:prstGeom>
          <a:solidFill>
            <a:schemeClr val="bg2"/>
          </a:solidFill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IN" b="1" dirty="0" smtClean="0"/>
              <a:t>HEPATIC/RENAL/OCCULAR PARENCHYMA</a:t>
            </a:r>
            <a:endParaRPr lang="en-IN" b="1" dirty="0"/>
          </a:p>
        </p:txBody>
      </p:sp>
      <p:sp>
        <p:nvSpPr>
          <p:cNvPr id="7" name="TextBox 6"/>
          <p:cNvSpPr txBox="1"/>
          <p:nvPr/>
        </p:nvSpPr>
        <p:spPr>
          <a:xfrm flipH="1">
            <a:off x="6541905" y="4388811"/>
            <a:ext cx="2514600" cy="646331"/>
          </a:xfrm>
          <a:prstGeom prst="rect">
            <a:avLst/>
          </a:prstGeom>
          <a:solidFill>
            <a:schemeClr val="bg2"/>
          </a:solidFill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IN" b="1" dirty="0" smtClean="0"/>
              <a:t>ENDOTHELIAL CELLS OF MANY TISSUES</a:t>
            </a:r>
            <a:endParaRPr lang="en-IN" b="1" dirty="0"/>
          </a:p>
        </p:txBody>
      </p:sp>
      <p:sp>
        <p:nvSpPr>
          <p:cNvPr id="8" name="Down Arrow 7"/>
          <p:cNvSpPr/>
          <p:nvPr/>
        </p:nvSpPr>
        <p:spPr>
          <a:xfrm>
            <a:off x="4431632" y="3590392"/>
            <a:ext cx="381000" cy="873210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16155" y="3757282"/>
            <a:ext cx="1857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>
                <a:solidFill>
                  <a:srgbClr val="FF0000"/>
                </a:solidFill>
              </a:rPr>
              <a:t>Cytotoxic effect </a:t>
            </a:r>
          </a:p>
          <a:p>
            <a:r>
              <a:rPr lang="en-IN" b="1" dirty="0" smtClean="0">
                <a:solidFill>
                  <a:srgbClr val="FF0000"/>
                </a:solidFill>
              </a:rPr>
              <a:t>of Virus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" y="5867400"/>
            <a:ext cx="2285999" cy="861774"/>
          </a:xfrm>
          <a:prstGeom prst="rect">
            <a:avLst/>
          </a:prstGeom>
          <a:solidFill>
            <a:schemeClr val="bg2"/>
          </a:solidFill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IN" sz="1600" b="1" dirty="0" smtClean="0"/>
              <a:t>LEUKOPENIA, ANAEMIA AND FEVER</a:t>
            </a:r>
          </a:p>
          <a:p>
            <a:endParaRPr lang="en-IN" dirty="0"/>
          </a:p>
        </p:txBody>
      </p:sp>
      <p:sp>
        <p:nvSpPr>
          <p:cNvPr id="11" name="TextBox 10"/>
          <p:cNvSpPr txBox="1"/>
          <p:nvPr/>
        </p:nvSpPr>
        <p:spPr>
          <a:xfrm flipH="1">
            <a:off x="2482924" y="5874603"/>
            <a:ext cx="3810000" cy="830997"/>
          </a:xfrm>
          <a:prstGeom prst="rect">
            <a:avLst/>
          </a:prstGeom>
          <a:solidFill>
            <a:schemeClr val="bg2"/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IN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HEPATITIS/ Ag &amp;</a:t>
            </a:r>
            <a:r>
              <a:rPr lang="en-IN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</a:t>
            </a:r>
            <a:r>
              <a:rPr lang="en-IN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complex GLOMERULONEPHRITIS/UVEITIS</a:t>
            </a:r>
          </a:p>
          <a:p>
            <a:endParaRPr lang="en-IN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flipH="1">
            <a:off x="6374350" y="5854101"/>
            <a:ext cx="2819401" cy="830997"/>
          </a:xfrm>
          <a:prstGeom prst="rect">
            <a:avLst/>
          </a:prstGeom>
          <a:solidFill>
            <a:schemeClr val="bg2"/>
          </a:solidFill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IN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SEROSALHAEMORRHAGE</a:t>
            </a:r>
          </a:p>
          <a:p>
            <a:endParaRPr lang="en-IN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4453764" y="1438595"/>
            <a:ext cx="368968" cy="224491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9571" y="5103150"/>
            <a:ext cx="861057" cy="81191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967" y="5120307"/>
            <a:ext cx="838200" cy="74709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7974" y="5075717"/>
            <a:ext cx="835426" cy="79168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9696" y="2597426"/>
            <a:ext cx="477104" cy="281858"/>
          </a:xfrm>
          <a:prstGeom prst="rect">
            <a:avLst/>
          </a:prstGeom>
        </p:spPr>
      </p:pic>
      <p:sp>
        <p:nvSpPr>
          <p:cNvPr id="18" name="Down Arrow 17"/>
          <p:cNvSpPr/>
          <p:nvPr/>
        </p:nvSpPr>
        <p:spPr>
          <a:xfrm rot="3911564" flipH="1">
            <a:off x="2606733" y="3311620"/>
            <a:ext cx="402432" cy="1304339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4679050">
            <a:off x="6737185" y="3590672"/>
            <a:ext cx="1188950" cy="760076"/>
          </a:xfrm>
          <a:prstGeom prst="rect">
            <a:avLst/>
          </a:prstGeom>
        </p:spPr>
      </p:pic>
      <p:sp>
        <p:nvSpPr>
          <p:cNvPr id="20" name="Rounded Rectangle 19"/>
          <p:cNvSpPr/>
          <p:nvPr/>
        </p:nvSpPr>
        <p:spPr>
          <a:xfrm>
            <a:off x="34238" y="33745"/>
            <a:ext cx="9105900" cy="55792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PATHOGENESIS</a:t>
            </a:r>
            <a:endParaRPr lang="en-IN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353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0">
          <a:fgClr>
            <a:schemeClr val="accent6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 rot="10800000" flipH="1" flipV="1">
            <a:off x="24062" y="0"/>
            <a:ext cx="9119937" cy="411481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b="1" dirty="0" smtClean="0">
                <a:solidFill>
                  <a:srgbClr val="FF0000"/>
                </a:solidFill>
              </a:rPr>
              <a:t>CLINICAL FINDINGS</a:t>
            </a:r>
            <a:endParaRPr lang="en-IN" sz="2400" b="1" dirty="0">
              <a:solidFill>
                <a:srgbClr val="FF0000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76200" y="533400"/>
            <a:ext cx="2438400" cy="62484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b="1" dirty="0" smtClean="0">
                <a:solidFill>
                  <a:schemeClr val="tx1"/>
                </a:solidFill>
              </a:rPr>
              <a:t>PERACUTE FORM</a:t>
            </a:r>
            <a:r>
              <a:rPr lang="en-IN" dirty="0" smtClean="0">
                <a:solidFill>
                  <a:schemeClr val="tx1"/>
                </a:solidFill>
              </a:rPr>
              <a:t>: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IN" dirty="0" smtClean="0">
                <a:solidFill>
                  <a:schemeClr val="tx1"/>
                </a:solidFill>
              </a:rPr>
              <a:t>Death within few hour after the onset of clinical signs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IN" dirty="0" smtClean="0">
                <a:solidFill>
                  <a:schemeClr val="tx1"/>
                </a:solidFill>
              </a:rPr>
              <a:t>Survived viraemic period animals have </a:t>
            </a:r>
            <a:r>
              <a:rPr lang="en-IN" dirty="0" err="1" smtClean="0">
                <a:solidFill>
                  <a:schemeClr val="tx1"/>
                </a:solidFill>
              </a:rPr>
              <a:t>vomition</a:t>
            </a:r>
            <a:r>
              <a:rPr lang="en-IN" dirty="0" smtClean="0">
                <a:solidFill>
                  <a:schemeClr val="tx1"/>
                </a:solidFill>
              </a:rPr>
              <a:t>, abdominal pain and diarrhoea with or without haemorrhage.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IN" dirty="0" smtClean="0">
                <a:solidFill>
                  <a:schemeClr val="tx1"/>
                </a:solidFill>
              </a:rPr>
              <a:t>High temperature, enlarged tonsils and red colouration of </a:t>
            </a:r>
            <a:r>
              <a:rPr lang="en-IN" dirty="0" err="1" smtClean="0">
                <a:solidFill>
                  <a:schemeClr val="tx1"/>
                </a:solidFill>
              </a:rPr>
              <a:t>buccal</a:t>
            </a:r>
            <a:r>
              <a:rPr lang="en-IN" dirty="0" smtClean="0">
                <a:solidFill>
                  <a:schemeClr val="tx1"/>
                </a:solidFill>
              </a:rPr>
              <a:t> mucosa. </a:t>
            </a:r>
            <a:endParaRPr lang="en-IN" dirty="0" smtClean="0">
              <a:solidFill>
                <a:schemeClr val="tx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en-IN" dirty="0">
              <a:solidFill>
                <a:schemeClr val="tx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en-IN" dirty="0" smtClean="0">
              <a:solidFill>
                <a:schemeClr val="tx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en-IN" dirty="0">
              <a:solidFill>
                <a:schemeClr val="tx1"/>
              </a:solidFill>
            </a:endParaRPr>
          </a:p>
          <a:p>
            <a:pPr algn="just"/>
            <a:endParaRPr lang="en-IN" dirty="0" smtClean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590800" y="411482"/>
            <a:ext cx="4038601" cy="637031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IN" dirty="0" smtClean="0">
              <a:solidFill>
                <a:schemeClr val="tx1"/>
              </a:solidFill>
            </a:endParaRPr>
          </a:p>
          <a:p>
            <a:endParaRPr lang="en-IN" dirty="0">
              <a:solidFill>
                <a:schemeClr val="tx1"/>
              </a:solidFill>
            </a:endParaRPr>
          </a:p>
          <a:p>
            <a:endParaRPr lang="en-IN" dirty="0" smtClean="0">
              <a:solidFill>
                <a:schemeClr val="tx1"/>
              </a:solidFill>
            </a:endParaRPr>
          </a:p>
          <a:p>
            <a:endParaRPr lang="en-IN" dirty="0">
              <a:solidFill>
                <a:schemeClr val="tx1"/>
              </a:solidFill>
            </a:endParaRPr>
          </a:p>
          <a:p>
            <a:endParaRPr lang="en-IN" dirty="0" smtClean="0">
              <a:solidFill>
                <a:schemeClr val="tx1"/>
              </a:solidFill>
            </a:endParaRPr>
          </a:p>
          <a:p>
            <a:r>
              <a:rPr lang="en-IN" b="1" dirty="0" smtClean="0">
                <a:solidFill>
                  <a:schemeClr val="tx1"/>
                </a:solidFill>
              </a:rPr>
              <a:t>ACUTE FORM: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IN" dirty="0" smtClean="0">
                <a:solidFill>
                  <a:schemeClr val="tx1"/>
                </a:solidFill>
              </a:rPr>
              <a:t>Starts with apathy, anorexia and High body temperature, followed by </a:t>
            </a:r>
            <a:r>
              <a:rPr lang="en-IN" dirty="0" err="1" smtClean="0">
                <a:solidFill>
                  <a:schemeClr val="tx1"/>
                </a:solidFill>
              </a:rPr>
              <a:t>vomition</a:t>
            </a:r>
            <a:r>
              <a:rPr lang="en-IN" dirty="0" smtClean="0">
                <a:solidFill>
                  <a:schemeClr val="tx1"/>
                </a:solidFill>
              </a:rPr>
              <a:t> or diarrhoea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IN" dirty="0" smtClean="0">
                <a:solidFill>
                  <a:schemeClr val="tx1"/>
                </a:solidFill>
              </a:rPr>
              <a:t>Faeces often blood tinged with abdominal pain.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IN" dirty="0" smtClean="0">
                <a:solidFill>
                  <a:schemeClr val="tx1"/>
                </a:solidFill>
              </a:rPr>
              <a:t>‘’Saddle curve” like fever.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IN" dirty="0" smtClean="0">
                <a:solidFill>
                  <a:schemeClr val="tx1"/>
                </a:solidFill>
              </a:rPr>
              <a:t>Increased pulse and respiration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IN" dirty="0" err="1" smtClean="0">
                <a:solidFill>
                  <a:schemeClr val="tx1"/>
                </a:solidFill>
              </a:rPr>
              <a:t>Tonsilitis</a:t>
            </a:r>
            <a:r>
              <a:rPr lang="en-IN" dirty="0" smtClean="0">
                <a:solidFill>
                  <a:schemeClr val="tx1"/>
                </a:solidFill>
              </a:rPr>
              <a:t>, pharyngitis, laryngitis, coughing and hoarse lower respiratory sounds and pneumonia.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IN" dirty="0" smtClean="0">
                <a:solidFill>
                  <a:schemeClr val="tx1"/>
                </a:solidFill>
              </a:rPr>
              <a:t>Dog shows intense thirst, haemorrhagic </a:t>
            </a:r>
            <a:r>
              <a:rPr lang="en-IN" dirty="0" err="1" smtClean="0">
                <a:solidFill>
                  <a:schemeClr val="tx1"/>
                </a:solidFill>
              </a:rPr>
              <a:t>buccal</a:t>
            </a:r>
            <a:r>
              <a:rPr lang="en-IN" dirty="0" smtClean="0">
                <a:solidFill>
                  <a:schemeClr val="tx1"/>
                </a:solidFill>
              </a:rPr>
              <a:t> mucosa and abdominal tenderness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IN" dirty="0" smtClean="0">
                <a:solidFill>
                  <a:schemeClr val="tx1"/>
                </a:solidFill>
              </a:rPr>
              <a:t>Tucked up abdomen with pain on palpation at liver region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IN" dirty="0" smtClean="0">
                <a:solidFill>
                  <a:schemeClr val="tx1"/>
                </a:solidFill>
              </a:rPr>
              <a:t>Defective clotting mechanism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IN" dirty="0" smtClean="0">
                <a:solidFill>
                  <a:schemeClr val="tx1"/>
                </a:solidFill>
              </a:rPr>
              <a:t>“ Blue Eye disease”, a transit corneal opacity due to haemorrhage and ulceration of eyes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en-IN" dirty="0" smtClean="0">
              <a:solidFill>
                <a:schemeClr val="tx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en-IN" dirty="0" smtClean="0">
              <a:solidFill>
                <a:schemeClr val="tx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en-IN" dirty="0" smtClean="0">
              <a:solidFill>
                <a:schemeClr val="tx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705600" y="533400"/>
            <a:ext cx="2390273" cy="62484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b="1" dirty="0" err="1" smtClean="0">
                <a:solidFill>
                  <a:schemeClr val="tx1"/>
                </a:solidFill>
              </a:rPr>
              <a:t>Subacute</a:t>
            </a:r>
            <a:r>
              <a:rPr lang="en-IN" b="1" dirty="0" smtClean="0">
                <a:solidFill>
                  <a:schemeClr val="tx1"/>
                </a:solidFill>
              </a:rPr>
              <a:t> form: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IN" dirty="0" smtClean="0">
                <a:solidFill>
                  <a:schemeClr val="tx1"/>
                </a:solidFill>
              </a:rPr>
              <a:t>Common &gt;1 year of age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IN" dirty="0" smtClean="0">
                <a:solidFill>
                  <a:schemeClr val="tx1"/>
                </a:solidFill>
              </a:rPr>
              <a:t>Mild rise of body temperature (103-104 ⁰F)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IN" dirty="0" smtClean="0">
                <a:solidFill>
                  <a:schemeClr val="tx1"/>
                </a:solidFill>
              </a:rPr>
              <a:t>Mild photophobia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IN" dirty="0" smtClean="0">
                <a:solidFill>
                  <a:schemeClr val="tx1"/>
                </a:solidFill>
              </a:rPr>
              <a:t>Enlarged tonsils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IN" dirty="0" smtClean="0">
                <a:solidFill>
                  <a:schemeClr val="tx1"/>
                </a:solidFill>
              </a:rPr>
              <a:t>Recovered easily but weight regaining is very slow</a:t>
            </a:r>
            <a:r>
              <a:rPr lang="en-IN" dirty="0" smtClean="0">
                <a:solidFill>
                  <a:schemeClr val="tx1"/>
                </a:solidFill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IN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IN" dirty="0" smtClean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IN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IN" dirty="0" smtClean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IN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IN" dirty="0" smtClean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IN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IN" dirty="0" smtClean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IN" dirty="0">
              <a:solidFill>
                <a:schemeClr val="tx1"/>
              </a:solidFill>
            </a:endParaRPr>
          </a:p>
          <a:p>
            <a:endParaRPr lang="en-IN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873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accent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47700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IN" dirty="0" smtClean="0">
                <a:solidFill>
                  <a:srgbClr val="FF0000"/>
                </a:solidFill>
              </a:rPr>
              <a:t>Diagnosis: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IN" sz="2400" dirty="0" smtClean="0"/>
              <a:t>It may be suspected </a:t>
            </a:r>
            <a:r>
              <a:rPr lang="en-IN" sz="2400" dirty="0"/>
              <a:t>in any dog less than 1 year of age </a:t>
            </a:r>
            <a:r>
              <a:rPr lang="en-IN" sz="2400" dirty="0" smtClean="0"/>
              <a:t>that has </a:t>
            </a:r>
            <a:r>
              <a:rPr lang="en-IN" sz="2400" dirty="0"/>
              <a:t>a questionable vaccination history and signs of fever, </a:t>
            </a:r>
            <a:r>
              <a:rPr lang="en-IN" sz="2400" dirty="0" smtClean="0"/>
              <a:t>respiratory, gastrointestinal</a:t>
            </a:r>
            <a:r>
              <a:rPr lang="en-IN" sz="2400" dirty="0"/>
              <a:t>, and hepatic disease, and </a:t>
            </a:r>
            <a:r>
              <a:rPr lang="en-IN" sz="2400" b="1" i="1" dirty="0"/>
              <a:t>certainly </a:t>
            </a:r>
            <a:r>
              <a:rPr lang="en-IN" sz="2400" b="1" i="1" dirty="0" smtClean="0"/>
              <a:t>in any </a:t>
            </a:r>
            <a:r>
              <a:rPr lang="en-IN" sz="2400" b="1" i="1" dirty="0"/>
              <a:t>young dog that develops corneal </a:t>
            </a:r>
            <a:r>
              <a:rPr lang="en-IN" sz="2400" b="1" i="1" dirty="0" err="1"/>
              <a:t>edema</a:t>
            </a:r>
            <a:r>
              <a:rPr lang="en-IN" sz="2400" b="1" i="1" dirty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95525"/>
            <a:ext cx="8763000" cy="456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905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0">
          <a:fgClr>
            <a:srgbClr val="00B0F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4770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800" b="1" dirty="0" smtClean="0">
                <a:solidFill>
                  <a:srgbClr val="FF0000"/>
                </a:solidFill>
              </a:rPr>
              <a:t>Treatment and Control: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IN" sz="2400" dirty="0" smtClean="0"/>
              <a:t>Dogs </a:t>
            </a:r>
            <a:r>
              <a:rPr lang="en-IN" sz="2400" dirty="0"/>
              <a:t>with acute ICH </a:t>
            </a:r>
            <a:r>
              <a:rPr lang="en-IN" sz="2400" dirty="0" smtClean="0"/>
              <a:t>require supportive care  </a:t>
            </a:r>
            <a:r>
              <a:rPr lang="en-IN" sz="2400" dirty="0"/>
              <a:t>and </a:t>
            </a:r>
            <a:r>
              <a:rPr lang="en-IN" sz="2400" dirty="0" smtClean="0"/>
              <a:t>consists primarily </a:t>
            </a:r>
            <a:r>
              <a:rPr lang="en-IN" sz="2400" dirty="0"/>
              <a:t>of fluid therapy, including crystalloid fluids </a:t>
            </a:r>
            <a:r>
              <a:rPr lang="en-IN" sz="2400" dirty="0" smtClean="0"/>
              <a:t>and blood products.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IN" sz="2400" dirty="0" err="1" smtClean="0"/>
              <a:t>Antiemetics</a:t>
            </a:r>
            <a:r>
              <a:rPr lang="en-IN" sz="2400" dirty="0"/>
              <a:t>, </a:t>
            </a:r>
            <a:r>
              <a:rPr lang="en-IN" sz="2400" dirty="0" smtClean="0"/>
              <a:t>antacids, </a:t>
            </a:r>
            <a:r>
              <a:rPr lang="en-IN" sz="2400" dirty="0" err="1" smtClean="0"/>
              <a:t>sucralfate</a:t>
            </a:r>
            <a:r>
              <a:rPr lang="en-IN" sz="2400" dirty="0"/>
              <a:t>, whole blood or plasma transfusions, and colloids </a:t>
            </a:r>
            <a:r>
              <a:rPr lang="en-IN" sz="2400" dirty="0" smtClean="0"/>
              <a:t>such as </a:t>
            </a:r>
            <a:r>
              <a:rPr lang="en-IN" sz="2400" dirty="0" err="1"/>
              <a:t>hetastarch</a:t>
            </a:r>
            <a:r>
              <a:rPr lang="en-IN" sz="2400" dirty="0" smtClean="0"/>
              <a:t>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IN" sz="2400" dirty="0"/>
              <a:t>P</a:t>
            </a:r>
            <a:r>
              <a:rPr lang="en-IN" sz="2400" dirty="0" smtClean="0"/>
              <a:t>artial </a:t>
            </a:r>
            <a:r>
              <a:rPr lang="en-IN" sz="2400" dirty="0"/>
              <a:t>or total parenteral </a:t>
            </a:r>
            <a:r>
              <a:rPr lang="en-IN" sz="2400" dirty="0" smtClean="0"/>
              <a:t>nutrition for those that </a:t>
            </a:r>
            <a:r>
              <a:rPr lang="en-IN" sz="2400" dirty="0"/>
              <a:t>do not tolerate enteral </a:t>
            </a:r>
            <a:r>
              <a:rPr lang="en-IN" sz="2400" dirty="0" smtClean="0"/>
              <a:t>feeding.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IN" sz="2400" dirty="0"/>
              <a:t>Management of hepatic encephalopathy with </a:t>
            </a:r>
            <a:r>
              <a:rPr lang="en-IN" sz="2400" dirty="0" smtClean="0"/>
              <a:t>lactulose enemas</a:t>
            </a:r>
            <a:r>
              <a:rPr lang="en-IN" sz="2400" dirty="0"/>
              <a:t>, oral lactulose (in the absence of vomiting), and </a:t>
            </a:r>
            <a:r>
              <a:rPr lang="en-IN" sz="2400" dirty="0" smtClean="0"/>
              <a:t>poorly absorbed </a:t>
            </a:r>
            <a:r>
              <a:rPr lang="en-IN" sz="2400" dirty="0"/>
              <a:t>oral antimicrobial drugs such as ampicillin may also </a:t>
            </a:r>
            <a:r>
              <a:rPr lang="en-IN" sz="2400" dirty="0" smtClean="0"/>
              <a:t>be indicated.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IN" sz="2400" dirty="0"/>
              <a:t>The use of parenteral broad-spectrum </a:t>
            </a:r>
            <a:r>
              <a:rPr lang="en-IN" sz="2400" dirty="0" smtClean="0"/>
              <a:t>antimicrobial drugs </a:t>
            </a:r>
            <a:r>
              <a:rPr lang="en-IN" sz="2400" dirty="0"/>
              <a:t>should be considered for dogs with </a:t>
            </a:r>
            <a:r>
              <a:rPr lang="en-IN" sz="2400" dirty="0" err="1"/>
              <a:t>hemorrhagic</a:t>
            </a:r>
            <a:r>
              <a:rPr lang="en-IN" sz="2400" dirty="0"/>
              <a:t> </a:t>
            </a:r>
            <a:r>
              <a:rPr lang="en-IN" sz="2400" dirty="0" smtClean="0"/>
              <a:t>gastroenteritis that </a:t>
            </a:r>
            <a:r>
              <a:rPr lang="en-IN" sz="2400" dirty="0"/>
              <a:t>may develop </a:t>
            </a:r>
            <a:r>
              <a:rPr lang="en-IN" sz="2400" dirty="0" err="1"/>
              <a:t>bacteremia</a:t>
            </a:r>
            <a:r>
              <a:rPr lang="en-IN" sz="2400" dirty="0"/>
              <a:t> as a result of bacterial translocation</a:t>
            </a:r>
            <a:r>
              <a:rPr lang="en-IN" sz="2400" dirty="0" smtClean="0"/>
              <a:t>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IN" sz="2400" dirty="0" smtClean="0"/>
              <a:t>For severe </a:t>
            </a:r>
            <a:r>
              <a:rPr lang="en-IN" sz="2400" dirty="0"/>
              <a:t>corneal </a:t>
            </a:r>
            <a:r>
              <a:rPr lang="en-IN" sz="2400" dirty="0" err="1"/>
              <a:t>edema</a:t>
            </a:r>
            <a:r>
              <a:rPr lang="en-IN" sz="2400" dirty="0"/>
              <a:t> and </a:t>
            </a:r>
            <a:r>
              <a:rPr lang="en-IN" sz="2400" dirty="0" smtClean="0"/>
              <a:t>uveitis, use topical </a:t>
            </a:r>
            <a:r>
              <a:rPr lang="en-IN" sz="2400" dirty="0"/>
              <a:t>ophthalmic preparations that contain </a:t>
            </a:r>
            <a:r>
              <a:rPr lang="en-IN" sz="2400" dirty="0" smtClean="0"/>
              <a:t>glucocorticoids and </a:t>
            </a:r>
            <a:r>
              <a:rPr lang="en-IN" sz="2400" dirty="0"/>
              <a:t>atropine to prevent development of glaucoma.</a:t>
            </a:r>
            <a:endParaRPr lang="en-IN" sz="2400" dirty="0" smtClean="0"/>
          </a:p>
          <a:p>
            <a:pPr marL="0" indent="0">
              <a:buNone/>
            </a:pPr>
            <a:endParaRPr lang="en-I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907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0">
          <a:fgClr>
            <a:srgbClr val="00B0F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41532"/>
          </a:xfrm>
          <a:pattFill prst="pct70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800" b="1" dirty="0" smtClean="0">
                <a:solidFill>
                  <a:srgbClr val="FF0000"/>
                </a:solidFill>
              </a:rPr>
              <a:t>Prevention:</a:t>
            </a:r>
          </a:p>
          <a:p>
            <a:pPr marL="0" indent="0">
              <a:buNone/>
            </a:pPr>
            <a:r>
              <a:rPr lang="en-IN" sz="2400" b="1" dirty="0" smtClean="0"/>
              <a:t>Immunization: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IN" sz="2400" dirty="0"/>
              <a:t>Vaccines should be administered every 3 </a:t>
            </a:r>
            <a:r>
              <a:rPr lang="en-IN" sz="2400" dirty="0" smtClean="0"/>
              <a:t>to 4 </a:t>
            </a:r>
            <a:r>
              <a:rPr lang="en-IN" sz="2400" dirty="0"/>
              <a:t>weeks from 6 weeks of age, with the last </a:t>
            </a:r>
            <a:r>
              <a:rPr lang="en-IN" sz="2400" dirty="0" smtClean="0"/>
              <a:t>.vaccine </a:t>
            </a:r>
            <a:r>
              <a:rPr lang="en-IN" sz="2400" dirty="0"/>
              <a:t>given no </a:t>
            </a:r>
            <a:r>
              <a:rPr lang="en-IN" sz="2400" dirty="0" smtClean="0"/>
              <a:t>earlier than </a:t>
            </a:r>
            <a:r>
              <a:rPr lang="en-IN" sz="2400" dirty="0"/>
              <a:t>16 weeks of </a:t>
            </a:r>
            <a:r>
              <a:rPr lang="en-IN" sz="2400" dirty="0" smtClean="0"/>
              <a:t>age.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IN" sz="2400" dirty="0" smtClean="0"/>
              <a:t>Proper disinfection</a:t>
            </a:r>
            <a:r>
              <a:rPr lang="en-IN" sz="2400" dirty="0"/>
              <a:t>, isolation, and prevention of overcrowding </a:t>
            </a:r>
            <a:r>
              <a:rPr lang="en-IN" sz="2400" dirty="0" smtClean="0"/>
              <a:t>and other </a:t>
            </a:r>
            <a:r>
              <a:rPr lang="en-IN" sz="2400" dirty="0"/>
              <a:t>co-infections, which may worsen </a:t>
            </a:r>
            <a:r>
              <a:rPr lang="en-IN" sz="2400" dirty="0" smtClean="0"/>
              <a:t>disease.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IN" sz="2400" dirty="0"/>
              <a:t>There is no evidence that CAV-1 infects humans.</a:t>
            </a:r>
            <a:endParaRPr lang="en-IN" sz="2400" dirty="0" smtClean="0"/>
          </a:p>
          <a:p>
            <a:pPr marL="0" indent="0" algn="just">
              <a:buNone/>
            </a:pPr>
            <a:endParaRPr lang="en-IN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495" y="3048000"/>
            <a:ext cx="3926305" cy="3276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0527" y="6324600"/>
            <a:ext cx="4078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/>
              <a:t>Young adult dog with corneal </a:t>
            </a:r>
            <a:r>
              <a:rPr lang="en-IN" b="1" dirty="0" err="1"/>
              <a:t>edema</a:t>
            </a:r>
            <a:endParaRPr lang="en-IN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5116" y="3048000"/>
            <a:ext cx="4756484" cy="3645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512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590</Words>
  <Application>Microsoft Office PowerPoint</Application>
  <PresentationFormat>On-screen Show (4:3)</PresentationFormat>
  <Paragraphs>91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Office Theme</vt:lpstr>
      <vt:lpstr>  INFECTIOUS Canine hepatitis (ich / Rubarth's disease)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INFECTIOUS Canine hepatitis</dc:title>
  <dc:creator>anil kumar</dc:creator>
  <cp:lastModifiedBy>anil kumar</cp:lastModifiedBy>
  <cp:revision>22</cp:revision>
  <dcterms:created xsi:type="dcterms:W3CDTF">2006-08-16T00:00:00Z</dcterms:created>
  <dcterms:modified xsi:type="dcterms:W3CDTF">2020-05-07T18:15:03Z</dcterms:modified>
</cp:coreProperties>
</file>