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8" r:id="rId3"/>
    <p:sldId id="267" r:id="rId4"/>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868DECF-C9DC-47F0-913B-F7C982039C94}" type="datetimeFigureOut">
              <a:rPr lang="en-IN" smtClean="0"/>
              <a:t>11-05-2020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302704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868DECF-C9DC-47F0-913B-F7C982039C94}" type="datetimeFigureOut">
              <a:rPr lang="en-IN" smtClean="0"/>
              <a:t>11-05-2020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313941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868DECF-C9DC-47F0-913B-F7C982039C94}" type="datetimeFigureOut">
              <a:rPr lang="en-IN" smtClean="0"/>
              <a:t>11-05-2020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2680419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49D91B4-E1F7-46DD-893B-FE7972D0D77B}"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1073E68-8565-4694-B0C2-9A0DF71FA9BB}"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7208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F1CC527-0269-4AED-8A47-E05FE9FEA6A8}"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939E76B-41FE-4929-B375-9A53834AD18F}"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5942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44F800-3DEA-4C8A-98BB-BC3656CCBD4A}"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F65AC0F-91C5-46C2-B225-24384B74CAEB}"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538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70D9A70-C4B8-4E3C-83C3-D9D059AAB578}"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C5B9D90-C762-47B9-B47B-D673EBFB6E6C}"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8014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034ECE9-4F8D-4B04-A739-32130D3E4B8D}"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E65987-62EF-44A8-A9D8-7A0C9A93628F}"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081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69F7B01-D4D6-4056-A0BE-24544EEAE8BD}"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1134CBE-27B0-4FA1-A113-827D542C0896}"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212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D48A233-3953-4715-9A8C-D6730D441E58}"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6CF9E2C-70E7-41F0-B7C1-378614DD16EA}"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1813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7A22C85-D277-41B3-9BEF-F9FFB5937EAE}"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B15E8F-E54B-4C0D-B907-2740BD455690}"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179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868DECF-C9DC-47F0-913B-F7C982039C94}" type="datetimeFigureOut">
              <a:rPr lang="en-IN" smtClean="0"/>
              <a:t>11-05-2020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1350798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9D56BA3-9FDB-4160-9200-734BC6E4AF07}"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2D1957-E787-41D8-B367-8E155B7A6AB7}"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9174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E6A275B-98F3-4ABB-B8F3-7E73F6EB2894}"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F8235B-174B-4561-A39E-6B19C7D21BCF}"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3524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73B9F88-728D-4996-A4D7-EBCECF5FBCB5}"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EEB247-A206-4C58-B6A0-4711F468064E}"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84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8DECF-C9DC-47F0-913B-F7C982039C94}" type="datetimeFigureOut">
              <a:rPr lang="en-IN" smtClean="0"/>
              <a:t>11-05-2020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197280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868DECF-C9DC-47F0-913B-F7C982039C94}" type="datetimeFigureOut">
              <a:rPr lang="en-IN" smtClean="0"/>
              <a:t>11-05-2020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274605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868DECF-C9DC-47F0-913B-F7C982039C94}" type="datetimeFigureOut">
              <a:rPr lang="en-IN" smtClean="0"/>
              <a:t>11-05-2020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363263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868DECF-C9DC-47F0-913B-F7C982039C94}" type="datetimeFigureOut">
              <a:rPr lang="en-IN" smtClean="0"/>
              <a:t>11-05-2020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252766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8DECF-C9DC-47F0-913B-F7C982039C94}" type="datetimeFigureOut">
              <a:rPr lang="en-IN" smtClean="0"/>
              <a:t>11-05-2020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128772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68DECF-C9DC-47F0-913B-F7C982039C94}" type="datetimeFigureOut">
              <a:rPr lang="en-IN" smtClean="0"/>
              <a:t>11-05-2020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266849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68DECF-C9DC-47F0-913B-F7C982039C94}" type="datetimeFigureOut">
              <a:rPr lang="en-IN" smtClean="0"/>
              <a:t>11-05-2020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CB8C6E-EA9A-4702-9E69-DEEC09BB8C26}" type="slidenum">
              <a:rPr lang="en-IN" smtClean="0"/>
              <a:t>‹#›</a:t>
            </a:fld>
            <a:endParaRPr lang="en-IN"/>
          </a:p>
        </p:txBody>
      </p:sp>
    </p:spTree>
    <p:extLst>
      <p:ext uri="{BB962C8B-B14F-4D97-AF65-F5344CB8AC3E}">
        <p14:creationId xmlns:p14="http://schemas.microsoft.com/office/powerpoint/2010/main" val="295806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8DECF-C9DC-47F0-913B-F7C982039C94}" type="datetimeFigureOut">
              <a:rPr lang="en-IN" smtClean="0"/>
              <a:t>11-05-2020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B8C6E-EA9A-4702-9E69-DEEC09BB8C26}" type="slidenum">
              <a:rPr lang="en-IN" smtClean="0"/>
              <a:t>‹#›</a:t>
            </a:fld>
            <a:endParaRPr lang="en-IN"/>
          </a:p>
        </p:txBody>
      </p:sp>
    </p:spTree>
    <p:extLst>
      <p:ext uri="{BB962C8B-B14F-4D97-AF65-F5344CB8AC3E}">
        <p14:creationId xmlns:p14="http://schemas.microsoft.com/office/powerpoint/2010/main" val="312325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D7CC63F-34DB-45C7-95D4-CACF0B81B563}" type="datetimeFigureOut">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11-05-2020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7E09EB8-8FDC-4185-9A96-171C9BAE8757}" type="slidenum">
              <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772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2"/>
            <a:srcRect/>
            <a:tile tx="0" ty="0" sx="100000" sy="100000" flip="none" algn="tl"/>
          </a:blipFill>
        </p:spPr>
        <p:txBody>
          <a:bodyPr/>
          <a:lstStyle/>
          <a:p>
            <a:pPr algn="ctr" eaLnBrk="1" hangingPunct="1"/>
            <a:r>
              <a:rPr lang="en-IN" altLang="en-US" sz="2400" b="1" i="1" dirty="0"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smtClean="0">
                <a:solidFill>
                  <a:srgbClr val="0070C0"/>
                </a:solidFill>
                <a:latin typeface="Arial" panose="020B0604020202020204" pitchFamily="34" charset="0"/>
                <a:cs typeface="Arial" panose="020B0604020202020204" pitchFamily="34" charset="0"/>
              </a:rPr>
            </a:br>
            <a:r>
              <a:rPr lang="en-IN" altLang="en-US" sz="2400" b="1" dirty="0" err="1" smtClean="0">
                <a:solidFill>
                  <a:srgbClr val="0070C0"/>
                </a:solidFill>
                <a:latin typeface="Arial" panose="020B0604020202020204" pitchFamily="34" charset="0"/>
                <a:cs typeface="Arial" panose="020B0604020202020204" pitchFamily="34" charset="0"/>
              </a:rPr>
              <a:t>Bihar</a:t>
            </a:r>
            <a:r>
              <a:rPr lang="en-IN" altLang="en-US" sz="2400" b="1" dirty="0" smtClean="0">
                <a:solidFill>
                  <a:srgbClr val="0070C0"/>
                </a:solidFill>
                <a:latin typeface="Arial" panose="020B0604020202020204" pitchFamily="34" charset="0"/>
                <a:cs typeface="Arial" panose="020B0604020202020204" pitchFamily="34" charset="0"/>
              </a:rPr>
              <a:t> Veterinary College, Patna</a:t>
            </a:r>
            <a:endParaRPr lang="en-IN" altLang="en-US" sz="2400" dirty="0" smtClean="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589087" y="3530888"/>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N" sz="24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Speaker: </a:t>
            </a:r>
            <a:r>
              <a:rPr kumimoji="0" lang="en-IN"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Division </a:t>
            </a:r>
            <a:r>
              <a:rPr kumimoji="0" lang="en-IN"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of Animal Genetics </a:t>
            </a:r>
            <a:r>
              <a:rPr kumimoji="0" lang="en-IN" sz="2400" b="0" i="0" u="none" strike="noStrike" kern="1200" cap="none" spc="0" normalizeH="0" baseline="0" noProof="0" dirty="0" smtClean="0">
                <a:ln>
                  <a:noFill/>
                </a:ln>
                <a:solidFill>
                  <a:srgbClr val="0070C0"/>
                </a:solidFill>
                <a:effectLst/>
                <a:uLnTx/>
                <a:uFillTx/>
                <a:latin typeface="Arial" panose="020B0604020202020204" pitchFamily="34" charset="0"/>
                <a:ea typeface="+mn-ea"/>
                <a:cs typeface="Arial" panose="020B0604020202020204" pitchFamily="34" charset="0"/>
              </a:rPr>
              <a:t>and </a:t>
            </a:r>
            <a:r>
              <a:rPr kumimoji="0" lang="en-IN"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Bihar Veterinary College, Patna</a:t>
            </a:r>
            <a:endParaRPr kumimoji="0" lang="en-IN" sz="24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338552" y="2439620"/>
            <a:ext cx="9356436" cy="523220"/>
          </a:xfrm>
          <a:prstGeom prst="rect">
            <a:avLst/>
          </a:prstGeom>
          <a:noFill/>
        </p:spPr>
        <p:txBody>
          <a:bodyPr wrap="square" rtlCol="0">
            <a:spAutoFit/>
          </a:bodyPr>
          <a:lstStyle/>
          <a:p>
            <a:pPr lvl="0" algn="ctr"/>
            <a:r>
              <a:rPr lang="en-US" sz="2800" b="1" dirty="0" smtClean="0">
                <a:solidFill>
                  <a:srgbClr val="FF0000"/>
                </a:solidFill>
                <a:latin typeface="Times New Roman" panose="02020603050405020304" pitchFamily="18" charset="0"/>
                <a:cs typeface="Times New Roman" panose="02020603050405020304" pitchFamily="18" charset="0"/>
              </a:rPr>
              <a:t>Independent Culling level (ICL) Method</a:t>
            </a:r>
            <a:endParaRPr kumimoji="0" lang="en-IN"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714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Independent Culling level (ICL) Method</a:t>
            </a: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b="1" dirty="0">
                <a:solidFill>
                  <a:srgbClr val="0070C0"/>
                </a:solidFill>
                <a:latin typeface="Times New Roman" panose="02020603050405020304" pitchFamily="18" charset="0"/>
                <a:cs typeface="Times New Roman" panose="02020603050405020304" pitchFamily="18" charset="0"/>
              </a:rPr>
              <a:t>Independent Culling level (ICL) Method selects several characteristics or traits simultaneously. </a:t>
            </a:r>
            <a:endParaRPr lang="en-IN" b="1" dirty="0">
              <a:solidFill>
                <a:srgbClr val="0070C0"/>
              </a:solidFill>
              <a:latin typeface="Times New Roman" panose="02020603050405020304" pitchFamily="18" charset="0"/>
              <a:cs typeface="Times New Roman" panose="02020603050405020304" pitchFamily="18" charset="0"/>
            </a:endParaRPr>
          </a:p>
          <a:p>
            <a:pPr algn="just"/>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a:solidFill>
                  <a:srgbClr val="0070C0"/>
                </a:solidFill>
                <a:latin typeface="Times New Roman" panose="02020603050405020304" pitchFamily="18" charset="0"/>
                <a:cs typeface="Times New Roman" panose="02020603050405020304" pitchFamily="18" charset="0"/>
              </a:rPr>
              <a:t>Breeders set minimum or maximum culling levels or standards or criteria for each trait of selection objectives.</a:t>
            </a:r>
            <a:endParaRPr lang="en-IN" b="1" dirty="0">
              <a:solidFill>
                <a:srgbClr val="0070C0"/>
              </a:solidFill>
              <a:latin typeface="Times New Roman" panose="02020603050405020304" pitchFamily="18" charset="0"/>
              <a:cs typeface="Times New Roman" panose="02020603050405020304" pitchFamily="18" charset="0"/>
            </a:endParaRPr>
          </a:p>
          <a:p>
            <a:pPr algn="just"/>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a:solidFill>
                  <a:srgbClr val="0070C0"/>
                </a:solidFill>
                <a:latin typeface="Times New Roman" panose="02020603050405020304" pitchFamily="18" charset="0"/>
                <a:cs typeface="Times New Roman" panose="02020603050405020304" pitchFamily="18" charset="0"/>
              </a:rPr>
              <a:t>Any animal not meeting all criteria is not selected for use in the breeding program regardless of the level of excellence of other traits. </a:t>
            </a:r>
            <a:endParaRPr lang="en-IN" b="1" dirty="0">
              <a:solidFill>
                <a:srgbClr val="0070C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29459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err="1" smtClean="0">
                <a:solidFill>
                  <a:srgbClr val="FF0000"/>
                </a:solidFill>
                <a:latin typeface="Times New Roman" panose="02020603050405020304" pitchFamily="18" charset="0"/>
                <a:cs typeface="Times New Roman" panose="02020603050405020304" pitchFamily="18" charset="0"/>
              </a:rPr>
              <a:t>Contd</a:t>
            </a:r>
            <a:r>
              <a:rPr lang="en-IN" sz="3200" b="1" dirty="0" smtClean="0">
                <a:solidFill>
                  <a:srgbClr val="FF0000"/>
                </a:solidFill>
                <a:latin typeface="Times New Roman" panose="02020603050405020304" pitchFamily="18" charset="0"/>
                <a:cs typeface="Times New Roman" panose="02020603050405020304" pitchFamily="18" charset="0"/>
              </a:rPr>
              <a:t>…</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US" b="1" dirty="0">
                <a:solidFill>
                  <a:srgbClr val="0070C0"/>
                </a:solidFill>
                <a:latin typeface="Times New Roman" panose="02020603050405020304" pitchFamily="18" charset="0"/>
                <a:cs typeface="Times New Roman" panose="02020603050405020304" pitchFamily="18" charset="0"/>
              </a:rPr>
              <a:t>With each successive generation of progeny, the minimum quality of each characteristic is raised thus ensuring improvement of these traits.</a:t>
            </a:r>
            <a:endParaRPr lang="en-IN" b="1" dirty="0">
              <a:solidFill>
                <a:srgbClr val="0070C0"/>
              </a:solidFill>
              <a:latin typeface="Times New Roman" panose="02020603050405020304" pitchFamily="18" charset="0"/>
              <a:cs typeface="Times New Roman" panose="02020603050405020304" pitchFamily="18" charset="0"/>
            </a:endParaRPr>
          </a:p>
          <a:p>
            <a:pPr algn="just"/>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a:solidFill>
                  <a:srgbClr val="0070C0"/>
                </a:solidFill>
                <a:latin typeface="Times New Roman" panose="02020603050405020304" pitchFamily="18" charset="0"/>
                <a:cs typeface="Times New Roman" panose="02020603050405020304" pitchFamily="18" charset="0"/>
              </a:rPr>
              <a:t>For example, a breeder has a view of what the minimum requirements for milk yield, fat yield and service period for which cows is breeding toward. </a:t>
            </a:r>
            <a:endParaRPr lang="en-IN" b="1" dirty="0">
              <a:solidFill>
                <a:srgbClr val="0070C0"/>
              </a:solidFill>
              <a:latin typeface="Times New Roman" panose="02020603050405020304" pitchFamily="18" charset="0"/>
              <a:cs typeface="Times New Roman" panose="02020603050405020304" pitchFamily="18" charset="0"/>
            </a:endParaRPr>
          </a:p>
          <a:p>
            <a:pPr algn="just"/>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a:solidFill>
                  <a:srgbClr val="0070C0"/>
                </a:solidFill>
                <a:latin typeface="Times New Roman" panose="02020603050405020304" pitchFamily="18" charset="0"/>
                <a:cs typeface="Times New Roman" panose="02020603050405020304" pitchFamily="18" charset="0"/>
              </a:rPr>
              <a:t>The breeder will determine what the minimum acceptable quality for each of these traits will be for progeny to be folded back into her breeding program. </a:t>
            </a:r>
            <a:endParaRPr lang="en-IN" b="1" dirty="0">
              <a:solidFill>
                <a:srgbClr val="0070C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19358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072" y="236970"/>
            <a:ext cx="10515600" cy="6468630"/>
          </a:xfrm>
        </p:spPr>
        <p:txBody>
          <a:bodyPr>
            <a:noAutofit/>
          </a:bodyPr>
          <a:lstStyle/>
          <a:p>
            <a:pPr algn="just"/>
            <a:r>
              <a:rPr lang="en-US" sz="2400" b="1" dirty="0">
                <a:solidFill>
                  <a:srgbClr val="0070C0"/>
                </a:solidFill>
                <a:latin typeface="Times New Roman" panose="02020603050405020304" pitchFamily="18" charset="0"/>
                <a:cs typeface="Times New Roman" panose="02020603050405020304" pitchFamily="18" charset="0"/>
              </a:rPr>
              <a:t>Any animal that fails to meet the quality threshold for any one of these criteria is culled from the breeding program. Thereby, it causes loss of excellence genes from population for a particular trait</a:t>
            </a:r>
            <a:r>
              <a:rPr lang="en-US" sz="2400" b="1" dirty="0" smtClean="0">
                <a:solidFill>
                  <a:srgbClr val="0070C0"/>
                </a:solidFill>
                <a:latin typeface="Times New Roman" panose="02020603050405020304" pitchFamily="18" charset="0"/>
                <a:cs typeface="Times New Roman" panose="02020603050405020304" pitchFamily="18" charset="0"/>
              </a:rPr>
              <a:t>.</a:t>
            </a:r>
            <a:r>
              <a:rPr lang="en-US" sz="2400" b="1" dirty="0">
                <a:solidFill>
                  <a:srgbClr val="0070C0"/>
                </a:solidFill>
                <a:latin typeface="Times New Roman" panose="02020603050405020304" pitchFamily="18" charset="0"/>
                <a:cs typeface="Times New Roman" panose="02020603050405020304" pitchFamily="18" charset="0"/>
              </a:rPr>
              <a:t> </a:t>
            </a:r>
            <a:endParaRPr lang="en-IN" sz="2400" b="1" dirty="0">
              <a:solidFill>
                <a:srgbClr val="0070C0"/>
              </a:solidFill>
              <a:latin typeface="Times New Roman" panose="02020603050405020304" pitchFamily="18" charset="0"/>
              <a:cs typeface="Times New Roman" panose="02020603050405020304" pitchFamily="18" charset="0"/>
            </a:endParaRPr>
          </a:p>
          <a:p>
            <a:pPr marL="0" indent="0" algn="just">
              <a:buNone/>
            </a:pPr>
            <a:endParaRPr lang="en-IN" sz="2400" b="1" dirty="0">
              <a:solidFill>
                <a:srgbClr val="0070C0"/>
              </a:solidFill>
              <a:latin typeface="Times New Roman" panose="02020603050405020304" pitchFamily="18" charset="0"/>
              <a:cs typeface="Times New Roman" panose="02020603050405020304" pitchFamily="18" charset="0"/>
            </a:endParaRPr>
          </a:p>
          <a:p>
            <a:pPr algn="just"/>
            <a:r>
              <a:rPr lang="en-US" sz="2400" b="1" dirty="0">
                <a:solidFill>
                  <a:srgbClr val="0070C0"/>
                </a:solidFill>
                <a:latin typeface="Times New Roman" panose="02020603050405020304" pitchFamily="18" charset="0"/>
                <a:cs typeface="Times New Roman" panose="02020603050405020304" pitchFamily="18" charset="0"/>
              </a:rPr>
              <a:t>Example To illustrate, consider a herd of dairy cattle where the average milk yield (MY) EPD is </a:t>
            </a:r>
            <a:r>
              <a:rPr lang="en-US" sz="2400" b="1" dirty="0">
                <a:solidFill>
                  <a:srgbClr val="FF0000"/>
                </a:solidFill>
                <a:latin typeface="Times New Roman" panose="02020603050405020304" pitchFamily="18" charset="0"/>
                <a:cs typeface="Times New Roman" panose="02020603050405020304" pitchFamily="18" charset="0"/>
              </a:rPr>
              <a:t>+10 </a:t>
            </a:r>
            <a:r>
              <a:rPr lang="en-US" sz="2400" b="1" dirty="0">
                <a:solidFill>
                  <a:srgbClr val="0070C0"/>
                </a:solidFill>
                <a:latin typeface="Times New Roman" panose="02020603050405020304" pitchFamily="18" charset="0"/>
                <a:cs typeface="Times New Roman" panose="02020603050405020304" pitchFamily="18" charset="0"/>
              </a:rPr>
              <a:t>and the age at first calving (AFC)  is +400 days. If the producer is interested in improving MY but does not want to increase AFC, that producer might set a minimum threshold of a +15 MY EPD and a maximum AFC EPD threshold of +400. If breeder interested to add one more trait viz. Service Period (SP) with EPD not more than </a:t>
            </a:r>
            <a:r>
              <a:rPr lang="en-US" sz="2400" b="1" dirty="0">
                <a:solidFill>
                  <a:srgbClr val="FF0000"/>
                </a:solidFill>
                <a:latin typeface="Times New Roman" panose="02020603050405020304" pitchFamily="18" charset="0"/>
                <a:cs typeface="Times New Roman" panose="02020603050405020304" pitchFamily="18" charset="0"/>
              </a:rPr>
              <a:t>120</a:t>
            </a:r>
            <a:r>
              <a:rPr lang="en-US" sz="2400" b="1" dirty="0">
                <a:solidFill>
                  <a:srgbClr val="0070C0"/>
                </a:solidFill>
                <a:latin typeface="Times New Roman" panose="02020603050405020304" pitchFamily="18" charset="0"/>
                <a:cs typeface="Times New Roman" panose="02020603050405020304" pitchFamily="18" charset="0"/>
              </a:rPr>
              <a:t> days for genetic improvement simultaneously. </a:t>
            </a:r>
            <a:endParaRPr lang="en-IN" sz="2400" b="1" dirty="0">
              <a:solidFill>
                <a:srgbClr val="0070C0"/>
              </a:solidFill>
              <a:latin typeface="Times New Roman" panose="02020603050405020304" pitchFamily="18" charset="0"/>
              <a:cs typeface="Times New Roman" panose="02020603050405020304" pitchFamily="18" charset="0"/>
            </a:endParaRPr>
          </a:p>
          <a:p>
            <a:pPr algn="just"/>
            <a:endParaRPr lang="en-IN" sz="2400" b="1" dirty="0">
              <a:solidFill>
                <a:srgbClr val="0070C0"/>
              </a:solidFill>
              <a:latin typeface="Times New Roman" panose="02020603050405020304" pitchFamily="18" charset="0"/>
              <a:cs typeface="Times New Roman" panose="02020603050405020304" pitchFamily="18" charset="0"/>
            </a:endParaRPr>
          </a:p>
          <a:p>
            <a:pPr algn="just"/>
            <a:r>
              <a:rPr lang="en-US" sz="2400" b="1" dirty="0">
                <a:solidFill>
                  <a:srgbClr val="0070C0"/>
                </a:solidFill>
                <a:latin typeface="Times New Roman" panose="02020603050405020304" pitchFamily="18" charset="0"/>
                <a:cs typeface="Times New Roman" panose="02020603050405020304" pitchFamily="18" charset="0"/>
              </a:rPr>
              <a:t>Any potential sire not meeting both of those criteria would not be selected. Clearly, there are more than just 2 important traits. Additional traits are added to the breeding objective (traits of interest), culling levels are set for each. This “lowering of standards” reduces the rate of progress in any one trait, similar to other multiple-trait methods. </a:t>
            </a:r>
            <a:endParaRPr lang="en-IN" sz="24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35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latin typeface="Times New Roman" panose="02020603050405020304" pitchFamily="18" charset="0"/>
                <a:cs typeface="Times New Roman" panose="02020603050405020304" pitchFamily="18" charset="0"/>
              </a:rPr>
              <a:t>Demerits:</a:t>
            </a:r>
            <a:r>
              <a:rPr lang="en-US" sz="3200" b="1" dirty="0">
                <a:solidFill>
                  <a:srgbClr val="0070C0"/>
                </a:solidFill>
                <a:latin typeface="Times New Roman" panose="02020603050405020304" pitchFamily="18" charset="0"/>
                <a:cs typeface="Times New Roman" panose="02020603050405020304" pitchFamily="18" charset="0"/>
              </a:rPr>
              <a:t> - </a:t>
            </a:r>
            <a:r>
              <a:rPr lang="en-IN" dirty="0"/>
              <a:t/>
            </a:r>
            <a:br>
              <a:rPr lang="en-IN" dirty="0"/>
            </a:br>
            <a:endParaRPr lang="en-IN" dirty="0"/>
          </a:p>
        </p:txBody>
      </p:sp>
      <p:sp>
        <p:nvSpPr>
          <p:cNvPr id="3" name="Content Placeholder 2"/>
          <p:cNvSpPr>
            <a:spLocks noGrp="1"/>
          </p:cNvSpPr>
          <p:nvPr>
            <p:ph idx="1"/>
          </p:nvPr>
        </p:nvSpPr>
        <p:spPr>
          <a:xfrm>
            <a:off x="838200" y="1154545"/>
            <a:ext cx="10515600" cy="5022418"/>
          </a:xfrm>
        </p:spPr>
        <p:txBody>
          <a:bodyPr>
            <a:normAutofit/>
          </a:bodyPr>
          <a:lstStyle/>
          <a:p>
            <a:pPr algn="just"/>
            <a:r>
              <a:rPr lang="en-US" b="1" dirty="0">
                <a:solidFill>
                  <a:srgbClr val="0070C0"/>
                </a:solidFill>
                <a:latin typeface="Times New Roman" panose="02020603050405020304" pitchFamily="18" charset="0"/>
                <a:cs typeface="Times New Roman" panose="02020603050405020304" pitchFamily="18" charset="0"/>
              </a:rPr>
              <a:t>The appropriate culling level or threshold determining methods for each of traits is not available with breeders because of unavailability of objective methods for this identification. </a:t>
            </a:r>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a:solidFill>
                  <a:srgbClr val="0070C0"/>
                </a:solidFill>
                <a:latin typeface="Times New Roman" panose="02020603050405020304" pitchFamily="18" charset="0"/>
                <a:cs typeface="Times New Roman" panose="02020603050405020304" pitchFamily="18" charset="0"/>
              </a:rPr>
              <a:t>If additional traits are added in selection objective, criteria for other traits may likely to be relaxed in an effort to find animals that meet all criteria. </a:t>
            </a:r>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smtClean="0">
                <a:solidFill>
                  <a:srgbClr val="0070C0"/>
                </a:solidFill>
                <a:latin typeface="Times New Roman" panose="02020603050405020304" pitchFamily="18" charset="0"/>
                <a:cs typeface="Times New Roman" panose="02020603050405020304" pitchFamily="18" charset="0"/>
              </a:rPr>
              <a:t>One </a:t>
            </a:r>
            <a:r>
              <a:rPr lang="en-US" b="1" dirty="0">
                <a:solidFill>
                  <a:srgbClr val="0070C0"/>
                </a:solidFill>
                <a:latin typeface="Times New Roman" panose="02020603050405020304" pitchFamily="18" charset="0"/>
                <a:cs typeface="Times New Roman" panose="02020603050405020304" pitchFamily="18" charset="0"/>
              </a:rPr>
              <a:t>major disadvantage to both tandem selection and independent culling is that neither of these methods incorporates the costs or income resulting from production—they do not account for the economic importance of each trait, and as a result do not simplify the evaluation of potential replacements based on probable effects on profit. </a:t>
            </a:r>
            <a:endParaRPr lang="en-IN" b="1" dirty="0">
              <a:solidFill>
                <a:srgbClr val="0070C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683578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091" y="0"/>
            <a:ext cx="10515600" cy="1325563"/>
          </a:xfrm>
        </p:spPr>
        <p:txBody>
          <a:bodyPr>
            <a:normAutofit/>
          </a:bodyPr>
          <a:lstStyle/>
          <a:p>
            <a:r>
              <a:rPr lang="en-IN" sz="3200" b="1" dirty="0" err="1" smtClean="0">
                <a:solidFill>
                  <a:srgbClr val="FF0000"/>
                </a:solidFill>
                <a:latin typeface="Times New Roman" panose="02020603050405020304" pitchFamily="18" charset="0"/>
                <a:cs typeface="Times New Roman" panose="02020603050405020304" pitchFamily="18" charset="0"/>
              </a:rPr>
              <a:t>Contd</a:t>
            </a:r>
            <a:r>
              <a:rPr lang="en-IN" sz="3200" b="1" dirty="0" smtClean="0">
                <a:solidFill>
                  <a:srgbClr val="FF0000"/>
                </a:solidFill>
                <a:latin typeface="Times New Roman" panose="02020603050405020304" pitchFamily="18" charset="0"/>
                <a:cs typeface="Times New Roman" panose="02020603050405020304" pitchFamily="18" charset="0"/>
              </a:rPr>
              <a:t>…</a:t>
            </a:r>
            <a:endParaRPr lang="en-IN" sz="32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25236"/>
            <a:ext cx="10515600" cy="5151727"/>
          </a:xfrm>
        </p:spPr>
        <p:txBody>
          <a:bodyPr>
            <a:normAutofit/>
          </a:bodyPr>
          <a:lstStyle/>
          <a:p>
            <a:pPr algn="just"/>
            <a:r>
              <a:rPr lang="en-US" b="1" dirty="0">
                <a:solidFill>
                  <a:srgbClr val="0070C0"/>
                </a:solidFill>
                <a:latin typeface="Times New Roman" panose="02020603050405020304" pitchFamily="18" charset="0"/>
                <a:cs typeface="Times New Roman" panose="02020603050405020304" pitchFamily="18" charset="0"/>
              </a:rPr>
              <a:t>Determining the appropriate culling level or threshold for each breeder is the most difficult aspect of this method as objective methods for identification are not widely available.</a:t>
            </a:r>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smtClean="0">
                <a:solidFill>
                  <a:srgbClr val="0070C0"/>
                </a:solidFill>
                <a:latin typeface="Times New Roman" panose="02020603050405020304" pitchFamily="18" charset="0"/>
                <a:cs typeface="Times New Roman" panose="02020603050405020304" pitchFamily="18" charset="0"/>
              </a:rPr>
              <a:t> </a:t>
            </a:r>
            <a:r>
              <a:rPr lang="en-US" b="1" dirty="0">
                <a:solidFill>
                  <a:srgbClr val="0070C0"/>
                </a:solidFill>
                <a:latin typeface="Times New Roman" panose="02020603050405020304" pitchFamily="18" charset="0"/>
                <a:cs typeface="Times New Roman" panose="02020603050405020304" pitchFamily="18" charset="0"/>
              </a:rPr>
              <a:t>Another drawback of this method is that as additional traits are added, criteria for other traits likely must be relaxed in an effort to find animals that meet all criteria. This “lowering of standards” reduces the rate of progress in any one trait, similar to other multiple-trait methods. </a:t>
            </a:r>
            <a:endParaRPr lang="en-IN" b="1" dirty="0">
              <a:solidFill>
                <a:srgbClr val="0070C0"/>
              </a:solidFill>
              <a:latin typeface="Times New Roman" panose="02020603050405020304" pitchFamily="18" charset="0"/>
              <a:cs typeface="Times New Roman" panose="02020603050405020304" pitchFamily="18" charset="0"/>
            </a:endParaRPr>
          </a:p>
          <a:p>
            <a:pPr algn="just"/>
            <a:r>
              <a:rPr lang="en-US" b="1" dirty="0" smtClean="0">
                <a:solidFill>
                  <a:srgbClr val="0070C0"/>
                </a:solidFill>
                <a:latin typeface="Times New Roman" panose="02020603050405020304" pitchFamily="18" charset="0"/>
                <a:cs typeface="Times New Roman" panose="02020603050405020304" pitchFamily="18" charset="0"/>
              </a:rPr>
              <a:t>With </a:t>
            </a:r>
            <a:r>
              <a:rPr lang="en-US" b="1" dirty="0">
                <a:solidFill>
                  <a:srgbClr val="0070C0"/>
                </a:solidFill>
                <a:latin typeface="Times New Roman" panose="02020603050405020304" pitchFamily="18" charset="0"/>
                <a:cs typeface="Times New Roman" panose="02020603050405020304" pitchFamily="18" charset="0"/>
              </a:rPr>
              <a:t>the increase in number of traits in selection objective which causes  “lowering of standards” and reduces the rate of progress in any one trait, similar to other multiple-trait methods.</a:t>
            </a:r>
            <a:endParaRPr lang="en-IN" b="1" dirty="0">
              <a:solidFill>
                <a:srgbClr val="0070C0"/>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56007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451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Office Theme</vt:lpstr>
      <vt:lpstr>1_Office Theme</vt:lpstr>
      <vt:lpstr>BIHAR ANIMAL SCIENCES UNIVERSITY, PATNA, BIHAR Bihar Veterinary College, Patna</vt:lpstr>
      <vt:lpstr>Independent Culling level (ICL) Method</vt:lpstr>
      <vt:lpstr>Contd…</vt:lpstr>
      <vt:lpstr>PowerPoint Presentation</vt:lpstr>
      <vt:lpstr>Demerits: -  </vt:lpstr>
      <vt:lpstr>Contd…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Culling level (ICL) Method</dc:title>
  <dc:creator>HP</dc:creator>
  <cp:lastModifiedBy>HP</cp:lastModifiedBy>
  <cp:revision>8</cp:revision>
  <dcterms:created xsi:type="dcterms:W3CDTF">2020-05-11T05:21:56Z</dcterms:created>
  <dcterms:modified xsi:type="dcterms:W3CDTF">2020-05-11T05:49:50Z</dcterms:modified>
</cp:coreProperties>
</file>