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B55A-F2FF-4575-BBC9-0A73B1A672CA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088C-1B6C-47C6-90FC-68814CB87B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B55A-F2FF-4575-BBC9-0A73B1A672CA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088C-1B6C-47C6-90FC-68814CB87B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B55A-F2FF-4575-BBC9-0A73B1A672CA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088C-1B6C-47C6-90FC-68814CB87B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B55A-F2FF-4575-BBC9-0A73B1A672CA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088C-1B6C-47C6-90FC-68814CB87B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B55A-F2FF-4575-BBC9-0A73B1A672CA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088C-1B6C-47C6-90FC-68814CB87B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B55A-F2FF-4575-BBC9-0A73B1A672CA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088C-1B6C-47C6-90FC-68814CB87B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B55A-F2FF-4575-BBC9-0A73B1A672CA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088C-1B6C-47C6-90FC-68814CB87B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B55A-F2FF-4575-BBC9-0A73B1A672CA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088C-1B6C-47C6-90FC-68814CB87B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B55A-F2FF-4575-BBC9-0A73B1A672CA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088C-1B6C-47C6-90FC-68814CB87B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B55A-F2FF-4575-BBC9-0A73B1A672CA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088C-1B6C-47C6-90FC-68814CB87B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B55A-F2FF-4575-BBC9-0A73B1A672CA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088C-1B6C-47C6-90FC-68814CB87B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BB55A-F2FF-4575-BBC9-0A73B1A672CA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0088C-1B6C-47C6-90FC-68814CB87B1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55576" y="1556792"/>
            <a:ext cx="7560840" cy="3600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>
                <a:solidFill>
                  <a:srgbClr val="FF0000"/>
                </a:solidFill>
              </a:rPr>
              <a:t>INFECTIOUS BURSAL DISEASE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1945" y="4221088"/>
            <a:ext cx="2061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solidFill>
                  <a:srgbClr val="C00000"/>
                </a:solidFill>
              </a:rPr>
              <a:t>8</a:t>
            </a:r>
            <a:r>
              <a:rPr lang="en-IN" sz="2000" b="1" baseline="30000" dirty="0" smtClean="0">
                <a:solidFill>
                  <a:srgbClr val="C00000"/>
                </a:solidFill>
              </a:rPr>
              <a:t>th</a:t>
            </a:r>
            <a:r>
              <a:rPr lang="en-IN" sz="2000" b="1" dirty="0" smtClean="0">
                <a:solidFill>
                  <a:srgbClr val="C00000"/>
                </a:solidFill>
              </a:rPr>
              <a:t> Semester</a:t>
            </a:r>
            <a:endParaRPr lang="en-IN" sz="2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5193783" y="4221088"/>
            <a:ext cx="2978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i="1" dirty="0" err="1" smtClean="0">
                <a:solidFill>
                  <a:srgbClr val="C00000"/>
                </a:solidFill>
              </a:rPr>
              <a:t>Dr.</a:t>
            </a:r>
            <a:r>
              <a:rPr lang="en-IN" sz="2000" b="1" i="1" dirty="0" smtClean="0">
                <a:solidFill>
                  <a:srgbClr val="C00000"/>
                </a:solidFill>
              </a:rPr>
              <a:t> Anil Kumar</a:t>
            </a:r>
          </a:p>
          <a:p>
            <a:r>
              <a:rPr lang="en-IN" sz="2000" b="1" i="1" dirty="0" smtClean="0">
                <a:solidFill>
                  <a:srgbClr val="C00000"/>
                </a:solidFill>
              </a:rPr>
              <a:t>Dept. of VCC, BVC</a:t>
            </a:r>
            <a:endParaRPr lang="en-IN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0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772400" cy="35718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INFECTIOUS BURSAL DISEASE</a:t>
            </a:r>
            <a:endParaRPr lang="en-IN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643998" cy="592935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Synonym</a:t>
            </a:r>
            <a:r>
              <a:rPr lang="en-US" b="1" dirty="0" smtClean="0">
                <a:solidFill>
                  <a:srgbClr val="FF0000"/>
                </a:solidFill>
              </a:rPr>
              <a:t> 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Gumboro disease.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First time </a:t>
            </a:r>
            <a:r>
              <a:rPr lang="en-US" sz="2400" dirty="0" smtClean="0">
                <a:solidFill>
                  <a:srgbClr val="002060"/>
                </a:solidFill>
              </a:rPr>
              <a:t>recorded in </a:t>
            </a:r>
            <a:r>
              <a:rPr lang="en-US" sz="2400" b="1" dirty="0" smtClean="0">
                <a:solidFill>
                  <a:srgbClr val="002060"/>
                </a:solidFill>
              </a:rPr>
              <a:t>Gumboro area of U. S. A </a:t>
            </a:r>
            <a:r>
              <a:rPr lang="en-US" sz="2400" dirty="0" smtClean="0">
                <a:solidFill>
                  <a:srgbClr val="002060"/>
                </a:solidFill>
              </a:rPr>
              <a:t>by </a:t>
            </a:r>
            <a:r>
              <a:rPr lang="en-US" sz="2400" b="1" dirty="0" smtClean="0">
                <a:solidFill>
                  <a:srgbClr val="002060"/>
                </a:solidFill>
              </a:rPr>
              <a:t>Cosgrov</a:t>
            </a:r>
            <a:r>
              <a:rPr lang="en-US" sz="2400" b="1" dirty="0">
                <a:solidFill>
                  <a:srgbClr val="002060"/>
                </a:solidFill>
              </a:rPr>
              <a:t>e</a:t>
            </a:r>
            <a:r>
              <a:rPr lang="en-US" sz="2400" dirty="0" smtClean="0">
                <a:solidFill>
                  <a:srgbClr val="002060"/>
                </a:solidFill>
              </a:rPr>
              <a:t> and in </a:t>
            </a:r>
            <a:r>
              <a:rPr lang="en-US" sz="2400" b="1" dirty="0" smtClean="0">
                <a:solidFill>
                  <a:srgbClr val="002060"/>
                </a:solidFill>
              </a:rPr>
              <a:t>India </a:t>
            </a:r>
            <a:r>
              <a:rPr lang="en-US" sz="2400" dirty="0" smtClean="0">
                <a:solidFill>
                  <a:srgbClr val="002060"/>
                </a:solidFill>
              </a:rPr>
              <a:t>by</a:t>
            </a:r>
            <a:r>
              <a:rPr lang="en-US" sz="2400" b="1" dirty="0" smtClean="0">
                <a:solidFill>
                  <a:srgbClr val="002060"/>
                </a:solidFill>
              </a:rPr>
              <a:t> Mohanty</a:t>
            </a:r>
            <a:r>
              <a:rPr lang="en-US" sz="2400" b="1" i="1" dirty="0" smtClean="0">
                <a:solidFill>
                  <a:srgbClr val="002060"/>
                </a:solidFill>
              </a:rPr>
              <a:t> etal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It is highly contagious disease, between 2 to 6 wks. of age chickens are most susceptible.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ETIOLOGY :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Birna virus,</a:t>
            </a:r>
            <a:r>
              <a:rPr lang="en-US" sz="2400" dirty="0" smtClean="0">
                <a:solidFill>
                  <a:srgbClr val="002060"/>
                </a:solidFill>
              </a:rPr>
              <a:t> Double stranded RNA Virus and have 2 main serotypes i.e. 1 and 2,where 2 produces disease in chicken.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SPREAD :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Mouth,</a:t>
            </a:r>
            <a:r>
              <a:rPr lang="en-US" sz="2400" dirty="0" smtClean="0">
                <a:solidFill>
                  <a:srgbClr val="002060"/>
                </a:solidFill>
              </a:rPr>
              <a:t> but also</a:t>
            </a:r>
            <a:r>
              <a:rPr lang="en-US" sz="2400" b="1" dirty="0" smtClean="0">
                <a:solidFill>
                  <a:srgbClr val="002060"/>
                </a:solidFill>
              </a:rPr>
              <a:t> through eye</a:t>
            </a:r>
            <a:r>
              <a:rPr lang="en-US" sz="2400" dirty="0" smtClean="0">
                <a:solidFill>
                  <a:srgbClr val="002060"/>
                </a:solidFill>
              </a:rPr>
              <a:t> and</a:t>
            </a:r>
            <a:r>
              <a:rPr lang="en-US" sz="2400" b="1" dirty="0" smtClean="0">
                <a:solidFill>
                  <a:srgbClr val="002060"/>
                </a:solidFill>
              </a:rPr>
              <a:t> respiratory tract.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Litter mites </a:t>
            </a:r>
            <a:r>
              <a:rPr lang="en-US" sz="2400" dirty="0" smtClean="0">
                <a:solidFill>
                  <a:srgbClr val="002060"/>
                </a:solidFill>
              </a:rPr>
              <a:t>and </a:t>
            </a:r>
            <a:r>
              <a:rPr lang="en-US" sz="2400" b="1" dirty="0" smtClean="0">
                <a:solidFill>
                  <a:srgbClr val="002060"/>
                </a:solidFill>
              </a:rPr>
              <a:t>meal worms</a:t>
            </a:r>
            <a:r>
              <a:rPr lang="en-US" sz="2400" dirty="0" smtClean="0">
                <a:solidFill>
                  <a:srgbClr val="002060"/>
                </a:solidFill>
              </a:rPr>
              <a:t>(Larvae of various beetles), and </a:t>
            </a:r>
            <a:r>
              <a:rPr lang="en-US" sz="2400" b="1" dirty="0" smtClean="0">
                <a:solidFill>
                  <a:srgbClr val="002060"/>
                </a:solidFill>
              </a:rPr>
              <a:t>mechanical vector</a:t>
            </a:r>
            <a:r>
              <a:rPr lang="en-US" sz="2400" dirty="0" smtClean="0">
                <a:solidFill>
                  <a:srgbClr val="002060"/>
                </a:solidFill>
              </a:rPr>
              <a:t>(wild birds, human, vermin) play a part in the spread of disease.</a:t>
            </a:r>
            <a:endParaRPr lang="en-IN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71438"/>
            <a:ext cx="8643998" cy="428604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SYMPTOMS :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643998" cy="6215106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Severe form </a:t>
            </a:r>
            <a:r>
              <a:rPr lang="en-US" sz="2400" dirty="0" smtClean="0">
                <a:solidFill>
                  <a:srgbClr val="002060"/>
                </a:solidFill>
              </a:rPr>
              <a:t>is seen in chicks between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</a:rPr>
              <a:t>3 and 6 wks </a:t>
            </a:r>
            <a:r>
              <a:rPr lang="en-US" sz="2400" b="1" dirty="0" smtClean="0">
                <a:solidFill>
                  <a:srgbClr val="002060"/>
                </a:solidFill>
              </a:rPr>
              <a:t>of</a:t>
            </a:r>
            <a:r>
              <a:rPr lang="en-US" sz="2400" dirty="0" smtClean="0">
                <a:solidFill>
                  <a:srgbClr val="002060"/>
                </a:solidFill>
              </a:rPr>
              <a:t> age.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rgbClr val="002060"/>
                </a:solidFill>
              </a:rPr>
              <a:t>Most earliest symptom </a:t>
            </a:r>
            <a:r>
              <a:rPr lang="en-US" sz="2400" dirty="0" smtClean="0">
                <a:solidFill>
                  <a:srgbClr val="002060"/>
                </a:solidFill>
              </a:rPr>
              <a:t>is </a:t>
            </a:r>
            <a:r>
              <a:rPr lang="en-US" sz="2400" b="1" i="1" dirty="0" smtClean="0">
                <a:solidFill>
                  <a:srgbClr val="002060"/>
                </a:solidFill>
              </a:rPr>
              <a:t>picking of their own vent </a:t>
            </a:r>
            <a:r>
              <a:rPr lang="en-US" sz="2400" dirty="0" smtClean="0">
                <a:solidFill>
                  <a:srgbClr val="002060"/>
                </a:solidFill>
              </a:rPr>
              <a:t>by some birds.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Others symptoms vary, depending on the</a:t>
            </a:r>
            <a:r>
              <a:rPr lang="en-US" sz="2400" b="1" i="1" dirty="0" smtClean="0">
                <a:solidFill>
                  <a:srgbClr val="002060"/>
                </a:solidFill>
              </a:rPr>
              <a:t> disease producing power of virus, age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and</a:t>
            </a:r>
            <a:r>
              <a:rPr lang="en-US" sz="2400" b="1" i="1" dirty="0" smtClean="0">
                <a:solidFill>
                  <a:srgbClr val="002060"/>
                </a:solidFill>
              </a:rPr>
              <a:t> maternal antibody level </a:t>
            </a:r>
            <a:r>
              <a:rPr lang="en-US" sz="2400" dirty="0" smtClean="0">
                <a:solidFill>
                  <a:srgbClr val="002060"/>
                </a:solidFill>
              </a:rPr>
              <a:t>of the chicks.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They are depression, white diarrhea, soiled vents, anorexia, ruffled feathers, unwillingness to move, trembling, closed eyes, lying down in exhaustion and finally death.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Mild form may show not any symptoms except poor growth.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The course of disease in individual birds is short(5to7 days), leading raid death or recovery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IN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06" y="1"/>
            <a:ext cx="7772400" cy="428603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DIAGNOSIS :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357166"/>
            <a:ext cx="8643998" cy="6286544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Isolation of virus.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Serological test.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P M finding.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VIRUS ISOLATION :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 Infective materials inoculated  in bursa fabricious and CAM in 9-11 day old chick embryo leading to death in 3-5 days with mottled liver and kidney and congested lungs.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SEROLOGICAL TEST : 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Th</a:t>
            </a:r>
            <a:r>
              <a:rPr lang="en-US" sz="2400" dirty="0" smtClean="0">
                <a:solidFill>
                  <a:srgbClr val="002060"/>
                </a:solidFill>
              </a:rPr>
              <a:t>is include IF, AGPT, VN , ELISA and Electron microscope.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VN test is a choice method of measuring IBDV antibodies.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PM findings :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Initially swollen bursa followed by atrophied bursa with hemorrhage in its inner surface is typical of gumboro disease.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Swollen kidney and pale due to urates.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Hemorrhages in thigh and breast muscles and also under the skin is third most important lesions of gumboro disease.</a:t>
            </a:r>
          </a:p>
          <a:p>
            <a:pPr algn="l">
              <a:buFont typeface="Wingdings" pitchFamily="2" charset="2"/>
              <a:buChar char="Ø"/>
            </a:pPr>
            <a:endParaRPr lang="en-US" sz="2400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IN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71734" y="2786058"/>
            <a:ext cx="8001056" cy="428628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Hemorrhages in thigh muscles.</a:t>
            </a:r>
            <a:endParaRPr lang="en-IN" sz="2400" b="1" dirty="0"/>
          </a:p>
        </p:txBody>
      </p:sp>
      <p:pic>
        <p:nvPicPr>
          <p:cNvPr id="1026" name="Picture 2" descr="C:\Users\Admin\Desktop\1722554812_Bi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848" y="357166"/>
            <a:ext cx="3180143" cy="2143140"/>
          </a:xfrm>
          <a:prstGeom prst="rect">
            <a:avLst/>
          </a:prstGeom>
          <a:noFill/>
        </p:spPr>
      </p:pic>
      <p:pic>
        <p:nvPicPr>
          <p:cNvPr id="1027" name="Picture 3" descr="C:\Users\Admin\Desktop\6079518091_Bi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85728"/>
            <a:ext cx="3071834" cy="2143140"/>
          </a:xfrm>
          <a:prstGeom prst="rect">
            <a:avLst/>
          </a:prstGeom>
          <a:noFill/>
        </p:spPr>
      </p:pic>
      <p:pic>
        <p:nvPicPr>
          <p:cNvPr id="1028" name="Picture 4" descr="C:\Users\Admin\Desktop\1161987397_Big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357562"/>
            <a:ext cx="3000396" cy="271464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214942" y="2500307"/>
            <a:ext cx="3857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Enlarged hemorrhagic bursa</a:t>
            </a:r>
            <a:endParaRPr lang="en-IN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-928726" y="6131502"/>
            <a:ext cx="5581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b="1" dirty="0" smtClean="0"/>
              <a:t> 	Inner surface of hemorrhagic bursa</a:t>
            </a:r>
            <a:endParaRPr lang="en-IN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71438"/>
            <a:ext cx="8786874" cy="500042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 TREATMENT :</a:t>
            </a:r>
            <a:r>
              <a:rPr lang="en-US" sz="2400" dirty="0" smtClean="0"/>
              <a:t> No treatment.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00792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PREVENTION and CONTROL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Biosecurity.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Vaccination 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200" b="1" dirty="0" smtClean="0">
                <a:solidFill>
                  <a:srgbClr val="002060"/>
                </a:solidFill>
              </a:rPr>
              <a:t>Immunization of breeding flocks to provide maternal antibodies to their progeny, which protects chicks for  1to 3 wks but boosting immunity with killed vaccines will extend the immunity to 4 or 5 wks.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200" b="1" dirty="0" smtClean="0">
                <a:solidFill>
                  <a:srgbClr val="002060"/>
                </a:solidFill>
              </a:rPr>
              <a:t>To obtained high level of immunity, parents are  vaccinated between 4 and 10 wks/ 10-14 wks of age with live vaccine, and again at about 16 wks with killed vaccine.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200" b="1" dirty="0" smtClean="0">
                <a:solidFill>
                  <a:srgbClr val="002060"/>
                </a:solidFill>
              </a:rPr>
              <a:t>In India at present 3 types of vaccines are available. They are :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Live mild strain( Lukert type) </a:t>
            </a:r>
            <a:r>
              <a:rPr lang="en-US" sz="2200" b="1" dirty="0" smtClean="0">
                <a:solidFill>
                  <a:srgbClr val="002060"/>
                </a:solidFill>
              </a:rPr>
              <a:t>: has low invasiveness and may be neutralized by Mab before it reaches bursa for antibody production.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Live intermediate(Georgia type) </a:t>
            </a:r>
            <a:r>
              <a:rPr lang="en-US" sz="2200" b="1" dirty="0" smtClean="0">
                <a:solidFill>
                  <a:srgbClr val="002060"/>
                </a:solidFill>
              </a:rPr>
              <a:t>: have good response even in presence of Mab.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en-US" sz="2200" b="1" i="1" dirty="0" smtClean="0">
                <a:solidFill>
                  <a:schemeClr val="accent2">
                    <a:lumMod val="75000"/>
                  </a:schemeClr>
                </a:solidFill>
              </a:rPr>
              <a:t>Inactivated vaccines</a:t>
            </a:r>
            <a:r>
              <a:rPr lang="en-US" sz="2200" b="1" dirty="0" smtClean="0">
                <a:solidFill>
                  <a:srgbClr val="002060"/>
                </a:solidFill>
              </a:rPr>
              <a:t>: most effective when chickens are primed with live virus vaccines. </a:t>
            </a:r>
          </a:p>
          <a:p>
            <a:pPr marL="514350" indent="-514350">
              <a:buFont typeface="+mj-lt"/>
              <a:buAutoNum type="arabicParenR"/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IN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100013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715436" cy="5500726"/>
          </a:xfrm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Lukert strain intraocular and IBD killed @0.2 ml s.c at 3 to7 days of age.</a:t>
            </a:r>
          </a:p>
          <a:p>
            <a:pPr algn="just"/>
            <a:endParaRPr lang="en-US" b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At 14 to 18 days of age IBD intermediate strain @0.1 ml/ bird in drinking water or intraocular in broilers.</a:t>
            </a:r>
          </a:p>
          <a:p>
            <a:pPr algn="just"/>
            <a:endParaRPr lang="en-US" b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 These above 2 vaccines are sufficient for broilers.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For commercial layers, intermediate vaccine in drinking water is repeated at 28 to 32 days and again at 42 to 46 days of age. </a:t>
            </a:r>
          </a:p>
          <a:p>
            <a:pPr algn="l">
              <a:buFont typeface="Wingdings" pitchFamily="2" charset="2"/>
              <a:buChar char="v"/>
            </a:pPr>
            <a:endParaRPr lang="en-IN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71414"/>
            <a:ext cx="8643998" cy="107721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0000"/>
                </a:solidFill>
              </a:rPr>
              <a:t>For commercial broilers and layers :</a:t>
            </a:r>
          </a:p>
          <a:p>
            <a:pPr marL="514350" indent="-514350"/>
            <a:r>
              <a:rPr lang="en-US" sz="3200" b="1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607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INFECTIOUS BURSAL DISEASE</vt:lpstr>
      <vt:lpstr>SYMPTOMS :</vt:lpstr>
      <vt:lpstr>DIAGNOSIS :</vt:lpstr>
      <vt:lpstr>Hemorrhages in thigh muscles.</vt:lpstr>
      <vt:lpstr> TREATMENT : No treatment.</vt:lpstr>
      <vt:lpstr>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BURSAL DISEASE</dc:title>
  <dc:creator>Admin</dc:creator>
  <cp:lastModifiedBy>anil kumar</cp:lastModifiedBy>
  <cp:revision>55</cp:revision>
  <dcterms:created xsi:type="dcterms:W3CDTF">2012-11-09T02:12:37Z</dcterms:created>
  <dcterms:modified xsi:type="dcterms:W3CDTF">2020-05-28T05:50:48Z</dcterms:modified>
</cp:coreProperties>
</file>