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8" r:id="rId6"/>
    <p:sldId id="279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7" r:id="rId16"/>
    <p:sldId id="270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BURSAL DISEASE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91200"/>
            <a:ext cx="7391400" cy="1066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SANJIV KUMAR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ASSTT.  PROFESSOR, DEPTT.  OF PATHOLOGY, 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BVC, BASU, PATNA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8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SIGNS</a:t>
            </a:r>
            <a:b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Severity depends upon age, breed, and MDA level of the chick as well as the virulence of virus. Incubation period: 2- 3 days. 3 -6 </a:t>
            </a:r>
            <a:r>
              <a:rPr lang="en-US" sz="2000" dirty="0" err="1" smtClean="0"/>
              <a:t>wks</a:t>
            </a:r>
            <a:r>
              <a:rPr lang="en-US" sz="2000" dirty="0" smtClean="0"/>
              <a:t> old chicks are affected.</a:t>
            </a:r>
          </a:p>
          <a:p>
            <a:r>
              <a:rPr lang="en-US" sz="2000" dirty="0" smtClean="0"/>
              <a:t>Depression</a:t>
            </a:r>
          </a:p>
          <a:p>
            <a:r>
              <a:rPr lang="en-US" sz="2000" dirty="0" smtClean="0"/>
              <a:t>White watery diarrhoea</a:t>
            </a:r>
          </a:p>
          <a:p>
            <a:r>
              <a:rPr lang="en-US" sz="2000" dirty="0" smtClean="0"/>
              <a:t>Soiled vent</a:t>
            </a:r>
          </a:p>
          <a:p>
            <a:r>
              <a:rPr lang="en-US" sz="2000" dirty="0" smtClean="0"/>
              <a:t>Anorexia</a:t>
            </a:r>
          </a:p>
          <a:p>
            <a:r>
              <a:rPr lang="en-US" sz="2000" dirty="0" smtClean="0"/>
              <a:t>Ruffled feathers</a:t>
            </a:r>
          </a:p>
          <a:p>
            <a:r>
              <a:rPr lang="en-US" sz="2000" dirty="0" smtClean="0"/>
              <a:t>Reluctance to move</a:t>
            </a:r>
          </a:p>
          <a:p>
            <a:r>
              <a:rPr lang="en-US" sz="2000" dirty="0" smtClean="0"/>
              <a:t>Closed eyes and death</a:t>
            </a:r>
          </a:p>
          <a:p>
            <a:pPr marL="0" indent="0">
              <a:buNone/>
            </a:pPr>
            <a:r>
              <a:rPr lang="en-US" sz="2000" dirty="0" smtClean="0"/>
              <a:t>Morbidity - 10 – 100%</a:t>
            </a:r>
          </a:p>
          <a:p>
            <a:pPr marL="0" indent="0">
              <a:buNone/>
            </a:pPr>
            <a:r>
              <a:rPr lang="en-US" sz="2000" dirty="0" smtClean="0"/>
              <a:t>Mortality: 0 - 20% (Normally), 	90 – 100% (VVIBDV)</a:t>
            </a:r>
          </a:p>
          <a:p>
            <a:r>
              <a:rPr lang="en-US" sz="2000" dirty="0" smtClean="0"/>
              <a:t>	Milder form - Little or No signs Suboptimal growth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Course of the disease</a:t>
            </a:r>
          </a:p>
          <a:p>
            <a:r>
              <a:rPr lang="en-US" sz="2000" dirty="0" smtClean="0"/>
              <a:t>	Short, leading to death or recovery (in individual bird)</a:t>
            </a:r>
          </a:p>
          <a:p>
            <a:r>
              <a:rPr lang="en-US" sz="2000" dirty="0" smtClean="0"/>
              <a:t>	Mortality reaches a peak 3-5 days after infection</a:t>
            </a:r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22635" b="22173"/>
          <a:stretch/>
        </p:blipFill>
        <p:spPr bwMode="auto">
          <a:xfrm>
            <a:off x="5257800" y="1600200"/>
            <a:ext cx="2813392" cy="25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PATHOLOGY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390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Dehydration </a:t>
            </a:r>
            <a:r>
              <a:rPr lang="en-US" sz="2400" dirty="0"/>
              <a:t>of carcass</a:t>
            </a:r>
          </a:p>
          <a:p>
            <a:pPr algn="just">
              <a:lnSpc>
                <a:spcPct val="110000"/>
              </a:lnSpc>
            </a:pPr>
            <a:r>
              <a:rPr lang="en-US" sz="2400" dirty="0" smtClean="0"/>
              <a:t>Muscular </a:t>
            </a:r>
            <a:r>
              <a:rPr lang="en-US" sz="2400" dirty="0" err="1"/>
              <a:t>haemorrhage</a:t>
            </a:r>
            <a:r>
              <a:rPr lang="en-US" sz="2400" dirty="0"/>
              <a:t> (thigh and </a:t>
            </a:r>
            <a:r>
              <a:rPr lang="en-US" sz="2400" dirty="0" smtClean="0"/>
              <a:t>pectoral), </a:t>
            </a:r>
            <a:r>
              <a:rPr lang="en-US" sz="2400" dirty="0"/>
              <a:t>some times at the junction of </a:t>
            </a:r>
            <a:r>
              <a:rPr lang="en-US" sz="2400" dirty="0" err="1"/>
              <a:t>proventriculus</a:t>
            </a:r>
            <a:r>
              <a:rPr lang="en-US" sz="2400" dirty="0"/>
              <a:t> and </a:t>
            </a:r>
            <a:r>
              <a:rPr lang="en-US" sz="2400" dirty="0" smtClean="0"/>
              <a:t>gizzard.</a:t>
            </a:r>
            <a:endParaRPr lang="en-US" sz="2400" dirty="0"/>
          </a:p>
          <a:p>
            <a:pPr algn="just">
              <a:lnSpc>
                <a:spcPct val="110000"/>
              </a:lnSpc>
            </a:pPr>
            <a:r>
              <a:rPr lang="en-US" sz="2400" dirty="0" err="1" smtClean="0"/>
              <a:t>Haemorrhages</a:t>
            </a:r>
            <a:r>
              <a:rPr lang="en-US" sz="2400" dirty="0" smtClean="0"/>
              <a:t> </a:t>
            </a:r>
            <a:r>
              <a:rPr lang="en-US" sz="2400" dirty="0"/>
              <a:t>of pectoral leg muscles are typical of IBD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Intestine </a:t>
            </a:r>
            <a:r>
              <a:rPr lang="en-US" sz="2400" dirty="0"/>
              <a:t>with excess </a:t>
            </a:r>
            <a:r>
              <a:rPr lang="en-US" sz="2400" dirty="0" smtClean="0"/>
              <a:t>mucus</a:t>
            </a:r>
          </a:p>
          <a:p>
            <a:pPr lvl="0"/>
            <a:r>
              <a:rPr lang="en-IN" dirty="0"/>
              <a:t>Liver- Hepatomegaly and peripheral infarcts</a:t>
            </a:r>
            <a:endParaRPr lang="en-US" dirty="0"/>
          </a:p>
          <a:p>
            <a:pPr lvl="0"/>
            <a:r>
              <a:rPr lang="en-IN" dirty="0"/>
              <a:t>Spleen- Splenomegaly</a:t>
            </a:r>
            <a:endParaRPr lang="en-US" dirty="0"/>
          </a:p>
          <a:p>
            <a:pPr lvl="0"/>
            <a:r>
              <a:rPr lang="en-IN" dirty="0"/>
              <a:t>Kidneys- Swelling and white appearance, dilatation of tubules with </a:t>
            </a:r>
            <a:r>
              <a:rPr lang="en-IN" dirty="0" err="1"/>
              <a:t>urates</a:t>
            </a:r>
            <a:r>
              <a:rPr lang="en-IN" dirty="0"/>
              <a:t> ( cell debris, occasionally).</a:t>
            </a:r>
            <a:endParaRPr lang="en-US" dirty="0"/>
          </a:p>
          <a:p>
            <a:endParaRPr lang="en-US" dirty="0"/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3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581400"/>
            <a:ext cx="35845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0" r="47222" b="14527"/>
          <a:stretch/>
        </p:blipFill>
        <p:spPr bwMode="auto">
          <a:xfrm>
            <a:off x="381000" y="1773409"/>
            <a:ext cx="38899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 r="47545" b="24023"/>
          <a:stretch/>
        </p:blipFill>
        <p:spPr bwMode="auto">
          <a:xfrm>
            <a:off x="4721225" y="762000"/>
            <a:ext cx="3490448" cy="257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1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</a:t>
            </a:r>
          </a:p>
          <a:p>
            <a:r>
              <a:rPr lang="en-US" sz="2000" dirty="0"/>
              <a:t>	Enlarged, inflamed, edematous and cream </a:t>
            </a:r>
            <a:r>
              <a:rPr lang="en-US" sz="2000" dirty="0" err="1"/>
              <a:t>coloured</a:t>
            </a:r>
            <a:r>
              <a:rPr lang="en-US" sz="2000" dirty="0"/>
              <a:t> (early)</a:t>
            </a:r>
          </a:p>
          <a:p>
            <a:r>
              <a:rPr lang="en-US" sz="2000" dirty="0"/>
              <a:t>	Atrophy (after 3 – 8 days)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Haemorrhage</a:t>
            </a:r>
            <a:r>
              <a:rPr lang="en-US" sz="2000" dirty="0"/>
              <a:t> on the internal and serosal surfaces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Caseous</a:t>
            </a:r>
            <a:r>
              <a:rPr lang="en-US" sz="2000" dirty="0" smtClean="0"/>
              <a:t> </a:t>
            </a:r>
            <a:r>
              <a:rPr lang="en-US" sz="2000" dirty="0"/>
              <a:t>core within the lumen from sloughed epithelium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97225"/>
            <a:ext cx="50292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7441" r="48116" b="7492"/>
          <a:stretch/>
        </p:blipFill>
        <p:spPr bwMode="auto">
          <a:xfrm>
            <a:off x="1913206" y="762000"/>
            <a:ext cx="494479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t="22772" r="13588" b="2807"/>
          <a:stretch/>
        </p:blipFill>
        <p:spPr bwMode="auto">
          <a:xfrm>
            <a:off x="1449912" y="914400"/>
            <a:ext cx="6322488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467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6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7338508" cy="5105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Spleen - Moderate lymphoid cell </a:t>
            </a:r>
            <a:r>
              <a:rPr lang="en-IN" dirty="0" smtClean="0"/>
              <a:t>necrosis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Thymus </a:t>
            </a:r>
            <a:r>
              <a:rPr lang="en-IN" dirty="0"/>
              <a:t>and </a:t>
            </a:r>
            <a:r>
              <a:rPr lang="en-IN" dirty="0" err="1"/>
              <a:t>caecal</a:t>
            </a:r>
            <a:r>
              <a:rPr lang="en-IN" dirty="0"/>
              <a:t> tonsil - Lymphoid cellular reaction (early stage), but less extensive </a:t>
            </a:r>
            <a:r>
              <a:rPr lang="en-IN" dirty="0" smtClean="0"/>
              <a:t>damage</a:t>
            </a:r>
          </a:p>
          <a:p>
            <a:pPr algn="just">
              <a:lnSpc>
                <a:spcPct val="150000"/>
              </a:lnSpc>
            </a:pPr>
            <a:r>
              <a:rPr lang="en-IN" dirty="0" err="1" smtClean="0"/>
              <a:t>Harderian</a:t>
            </a:r>
            <a:r>
              <a:rPr lang="en-IN" dirty="0" smtClean="0"/>
              <a:t> </a:t>
            </a:r>
            <a:r>
              <a:rPr lang="en-IN" dirty="0"/>
              <a:t>gland - Depletion of plasma </a:t>
            </a:r>
            <a:r>
              <a:rPr lang="en-IN" dirty="0" smtClean="0"/>
              <a:t>cells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Kidneys </a:t>
            </a:r>
            <a:r>
              <a:rPr lang="en-IN" dirty="0"/>
              <a:t>- Non </a:t>
            </a:r>
            <a:r>
              <a:rPr lang="en-IN" dirty="0" smtClean="0"/>
              <a:t>– specific, degenerative changes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Liver </a:t>
            </a:r>
            <a:r>
              <a:rPr lang="en-IN" dirty="0"/>
              <a:t>- Mild perivascular infiltration of monocytes.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DIAGNOSIS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Based </a:t>
            </a:r>
            <a:r>
              <a:rPr lang="en-US" dirty="0"/>
              <a:t>on history, clinical signs and gross lesions </a:t>
            </a:r>
          </a:p>
          <a:p>
            <a:r>
              <a:rPr lang="en-US" dirty="0" smtClean="0"/>
              <a:t>Serological </a:t>
            </a:r>
            <a:r>
              <a:rPr lang="en-US" dirty="0"/>
              <a:t>test</a:t>
            </a:r>
          </a:p>
          <a:p>
            <a:pPr marL="0" indent="0">
              <a:buNone/>
            </a:pPr>
            <a:r>
              <a:rPr lang="en-US" dirty="0" smtClean="0"/>
              <a:t>AGPT </a:t>
            </a:r>
            <a:r>
              <a:rPr lang="en-US" dirty="0"/>
              <a:t>(using macerated bursa)</a:t>
            </a:r>
          </a:p>
          <a:p>
            <a:pPr marL="0" indent="0">
              <a:buNone/>
            </a:pPr>
            <a:r>
              <a:rPr lang="en-US" dirty="0" smtClean="0"/>
              <a:t>ELISA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identify the presence of antigen</a:t>
            </a:r>
          </a:p>
          <a:p>
            <a:pPr marL="0" indent="0">
              <a:buNone/>
            </a:pPr>
            <a:r>
              <a:rPr lang="en-US" dirty="0" err="1" smtClean="0"/>
              <a:t>Immunoperoxidase</a:t>
            </a:r>
            <a:r>
              <a:rPr lang="en-US" dirty="0" smtClean="0"/>
              <a:t> </a:t>
            </a:r>
            <a:r>
              <a:rPr lang="en-US" dirty="0"/>
              <a:t>staining</a:t>
            </a:r>
          </a:p>
          <a:p>
            <a:pPr marL="0" indent="0">
              <a:buNone/>
            </a:pPr>
            <a:r>
              <a:rPr lang="en-US" dirty="0" smtClean="0"/>
              <a:t>Immunofluorescence </a:t>
            </a:r>
            <a:r>
              <a:rPr lang="en-US" dirty="0"/>
              <a:t>(in frozen </a:t>
            </a:r>
            <a:r>
              <a:rPr lang="en-US" dirty="0" err="1"/>
              <a:t>bursal</a:t>
            </a:r>
            <a:r>
              <a:rPr lang="en-US" dirty="0"/>
              <a:t> sections or smears)</a:t>
            </a:r>
          </a:p>
          <a:p>
            <a:pPr marL="0" indent="0">
              <a:buNone/>
            </a:pPr>
            <a:r>
              <a:rPr lang="en-US" dirty="0" smtClean="0"/>
              <a:t>Virus </a:t>
            </a:r>
            <a:r>
              <a:rPr lang="en-US" dirty="0"/>
              <a:t>isolation (rarely) - Time consuming process</a:t>
            </a:r>
          </a:p>
          <a:p>
            <a:pPr marL="0" indent="0">
              <a:buNone/>
            </a:pPr>
            <a:r>
              <a:rPr lang="en-US" dirty="0" smtClean="0"/>
              <a:t>Inoculation </a:t>
            </a:r>
            <a:r>
              <a:rPr lang="en-US" dirty="0"/>
              <a:t>of suspected bursa into 10 – 11 days old embryonated eggs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strains grow on Chick embryo fibroblast, </a:t>
            </a:r>
            <a:r>
              <a:rPr lang="en-US" dirty="0" err="1"/>
              <a:t>vero</a:t>
            </a:r>
            <a:r>
              <a:rPr lang="en-US" dirty="0"/>
              <a:t> cells or certain </a:t>
            </a:r>
            <a:r>
              <a:rPr lang="en-US" dirty="0" err="1"/>
              <a:t>lymphoblastoid</a:t>
            </a:r>
            <a:r>
              <a:rPr lang="en-US" dirty="0"/>
              <a:t> cell cultures</a:t>
            </a:r>
          </a:p>
          <a:p>
            <a:pPr marL="0" indent="0">
              <a:buNone/>
            </a:pPr>
            <a:r>
              <a:rPr lang="en-US" dirty="0" smtClean="0"/>
              <a:t>Abs </a:t>
            </a:r>
            <a:r>
              <a:rPr lang="en-US" dirty="0"/>
              <a:t>may develop after infection (detected by NT,ELISA, Precipitation test). It is useful when MDA declines below detectable levels)</a:t>
            </a:r>
          </a:p>
          <a:p>
            <a:pPr marL="0" indent="0">
              <a:buNone/>
            </a:pPr>
            <a:r>
              <a:rPr lang="en-US" dirty="0" smtClean="0"/>
              <a:t>Nucleic </a:t>
            </a:r>
            <a:r>
              <a:rPr lang="en-US" dirty="0"/>
              <a:t>acid probe, Ag-capture ELISA (using </a:t>
            </a:r>
            <a:r>
              <a:rPr lang="en-US" dirty="0" err="1"/>
              <a:t>MCAbs</a:t>
            </a:r>
            <a:r>
              <a:rPr lang="en-US" dirty="0"/>
              <a:t>.,), RT-PCR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DIFFERENTIAL DIAGNOSIS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Coccidiosis</a:t>
            </a:r>
            <a:endParaRPr lang="en-US" dirty="0"/>
          </a:p>
          <a:p>
            <a:r>
              <a:rPr lang="en-US" dirty="0" err="1" smtClean="0"/>
              <a:t>Ranikhet</a:t>
            </a:r>
            <a:r>
              <a:rPr lang="en-US" dirty="0" smtClean="0"/>
              <a:t> </a:t>
            </a:r>
            <a:r>
              <a:rPr lang="en-US" dirty="0"/>
              <a:t>disease</a:t>
            </a:r>
          </a:p>
          <a:p>
            <a:r>
              <a:rPr lang="en-US" dirty="0" err="1" smtClean="0"/>
              <a:t>Haemorrhagic</a:t>
            </a:r>
            <a:r>
              <a:rPr lang="en-US" dirty="0" smtClean="0"/>
              <a:t> </a:t>
            </a:r>
            <a:r>
              <a:rPr lang="en-US" dirty="0"/>
              <a:t>syndrome of muscles and other </a:t>
            </a:r>
            <a:r>
              <a:rPr lang="en-US" dirty="0" err="1"/>
              <a:t>haemorrhages</a:t>
            </a:r>
            <a:endParaRPr lang="en-US" dirty="0"/>
          </a:p>
          <a:p>
            <a:r>
              <a:rPr lang="en-US" dirty="0" err="1" smtClean="0"/>
              <a:t>Avitaminosis</a:t>
            </a:r>
            <a:r>
              <a:rPr lang="en-US" dirty="0" smtClean="0"/>
              <a:t> </a:t>
            </a:r>
            <a:r>
              <a:rPr lang="en-US" dirty="0"/>
              <a:t>A</a:t>
            </a:r>
          </a:p>
          <a:p>
            <a:r>
              <a:rPr lang="en-US" dirty="0" smtClean="0"/>
              <a:t>FLKS</a:t>
            </a:r>
            <a:endParaRPr lang="en-US" dirty="0"/>
          </a:p>
          <a:p>
            <a:r>
              <a:rPr lang="en-US" dirty="0" smtClean="0"/>
              <a:t>Water </a:t>
            </a:r>
            <a:r>
              <a:rPr lang="en-US" dirty="0"/>
              <a:t>deprivation with swollen kidneys</a:t>
            </a:r>
          </a:p>
          <a:p>
            <a:r>
              <a:rPr lang="en-US" dirty="0" smtClean="0"/>
              <a:t>Excess </a:t>
            </a:r>
            <a:r>
              <a:rPr lang="en-US" dirty="0"/>
              <a:t>renal </a:t>
            </a:r>
            <a:r>
              <a:rPr lang="en-US" dirty="0" err="1"/>
              <a:t>urates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24744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51054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n-US" dirty="0" smtClean="0"/>
              <a:t>SYNONYMS: </a:t>
            </a:r>
            <a:r>
              <a:rPr lang="en-US" sz="3100" dirty="0" err="1" smtClean="0">
                <a:solidFill>
                  <a:srgbClr val="FF0000"/>
                </a:solidFill>
              </a:rPr>
              <a:t>Gumboro</a:t>
            </a:r>
            <a:r>
              <a:rPr lang="en-US" sz="3100" dirty="0" smtClean="0">
                <a:solidFill>
                  <a:srgbClr val="FF0000"/>
                </a:solidFill>
              </a:rPr>
              <a:t> disease, Infectious bursitis and Avian </a:t>
            </a:r>
            <a:r>
              <a:rPr lang="en-US" sz="3100" dirty="0">
                <a:solidFill>
                  <a:srgbClr val="FF0000"/>
                </a:solidFill>
              </a:rPr>
              <a:t>nephrosis 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Acute </a:t>
            </a:r>
            <a:r>
              <a:rPr lang="en-US" dirty="0"/>
              <a:t>highly contagious infection of chickens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B- </a:t>
            </a:r>
            <a:r>
              <a:rPr lang="en-US" dirty="0"/>
              <a:t>Lymphocytes are the primary target cells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Bursa</a:t>
            </a:r>
            <a:r>
              <a:rPr lang="en-US" dirty="0"/>
              <a:t>, lymphoid organ, is severely affected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First </a:t>
            </a:r>
            <a:r>
              <a:rPr lang="en-US" dirty="0"/>
              <a:t>report in </a:t>
            </a:r>
            <a:r>
              <a:rPr lang="en-US" dirty="0" err="1"/>
              <a:t>Gumboro</a:t>
            </a:r>
            <a:r>
              <a:rPr lang="en-US" dirty="0"/>
              <a:t> (</a:t>
            </a:r>
            <a:r>
              <a:rPr lang="en-US" dirty="0" err="1"/>
              <a:t>Delware</a:t>
            </a:r>
            <a:r>
              <a:rPr lang="en-US" dirty="0"/>
              <a:t> District of USA)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Economically </a:t>
            </a:r>
            <a:r>
              <a:rPr lang="en-US" dirty="0"/>
              <a:t>significant, </a:t>
            </a:r>
            <a:r>
              <a:rPr lang="en-US" dirty="0" smtClean="0"/>
              <a:t>because heavy </a:t>
            </a:r>
            <a:r>
              <a:rPr lang="en-US" dirty="0"/>
              <a:t>mortality in 3 – 6 </a:t>
            </a:r>
            <a:r>
              <a:rPr lang="en-US" dirty="0" err="1"/>
              <a:t>wks</a:t>
            </a:r>
            <a:r>
              <a:rPr lang="en-US" dirty="0"/>
              <a:t> old chickens and </a:t>
            </a:r>
            <a:r>
              <a:rPr lang="en-US" dirty="0" smtClean="0"/>
              <a:t>severe </a:t>
            </a:r>
            <a:r>
              <a:rPr lang="en-US" dirty="0"/>
              <a:t>prolonged immunosuppression of chickens infected at an early </a:t>
            </a:r>
            <a:r>
              <a:rPr lang="en-US" dirty="0" smtClean="0"/>
              <a:t>age.</a:t>
            </a:r>
          </a:p>
          <a:p>
            <a:pPr marL="68580" indent="0" algn="just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IN" b="1" dirty="0" err="1"/>
              <a:t>Etiology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5372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/>
              <a:t>Birna</a:t>
            </a:r>
            <a:r>
              <a:rPr lang="en-US" dirty="0"/>
              <a:t> virus ( ds RNA) - </a:t>
            </a:r>
            <a:r>
              <a:rPr lang="en-US" dirty="0" err="1"/>
              <a:t>Birna</a:t>
            </a:r>
            <a:r>
              <a:rPr lang="en-US" dirty="0"/>
              <a:t> = </a:t>
            </a:r>
            <a:r>
              <a:rPr lang="en-US" dirty="0" smtClean="0"/>
              <a:t>two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IN" i="1" dirty="0" smtClean="0"/>
              <a:t>Serotype 1 IBDV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 smtClean="0"/>
              <a:t>Variation </a:t>
            </a:r>
            <a:r>
              <a:rPr lang="en-IN" dirty="0"/>
              <a:t>in virulence - from </a:t>
            </a:r>
            <a:r>
              <a:rPr lang="en-IN" dirty="0" err="1"/>
              <a:t>apathogenic</a:t>
            </a:r>
            <a:r>
              <a:rPr lang="en-IN" dirty="0"/>
              <a:t> to highly virulent </a:t>
            </a:r>
            <a:r>
              <a:rPr lang="en-IN" dirty="0" smtClean="0"/>
              <a:t>strains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IN" i="1" dirty="0" smtClean="0"/>
              <a:t>Serotype </a:t>
            </a:r>
            <a:r>
              <a:rPr lang="en-IN" i="1" dirty="0"/>
              <a:t>2 IBDV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 smtClean="0"/>
              <a:t>Non pathogenic or Immunosuppressive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7024744" cy="19153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Transmission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4842029"/>
          </a:xfrm>
        </p:spPr>
        <p:txBody>
          <a:bodyPr>
            <a:normAutofit/>
          </a:bodyPr>
          <a:lstStyle/>
          <a:p>
            <a:pPr lvl="0" algn="just"/>
            <a:r>
              <a:rPr lang="en-IN" dirty="0" smtClean="0"/>
              <a:t>Mainly </a:t>
            </a:r>
            <a:r>
              <a:rPr lang="en-IN" dirty="0" err="1" smtClean="0"/>
              <a:t>oro</a:t>
            </a:r>
            <a:r>
              <a:rPr lang="en-IN" dirty="0" smtClean="0"/>
              <a:t> faecal route but may be by </a:t>
            </a:r>
            <a:r>
              <a:rPr lang="en-IN" dirty="0" err="1" smtClean="0"/>
              <a:t>conjuctiva</a:t>
            </a:r>
            <a:r>
              <a:rPr lang="en-IN" dirty="0" smtClean="0"/>
              <a:t> or respiratory route</a:t>
            </a:r>
            <a:endParaRPr lang="en-US" dirty="0"/>
          </a:p>
          <a:p>
            <a:pPr lvl="0" algn="just"/>
            <a:r>
              <a:rPr lang="en-IN" dirty="0"/>
              <a:t>Affected birds excrete the virus in faeces for 10-14 days</a:t>
            </a:r>
            <a:endParaRPr lang="en-US" sz="2800" dirty="0"/>
          </a:p>
          <a:p>
            <a:pPr lvl="0" algn="just"/>
            <a:r>
              <a:rPr lang="en-IN" dirty="0"/>
              <a:t>Virus is very stable</a:t>
            </a:r>
            <a:endParaRPr lang="en-US" sz="2800" dirty="0"/>
          </a:p>
          <a:p>
            <a:pPr lvl="1" algn="just"/>
            <a:r>
              <a:rPr lang="en-IN" dirty="0"/>
              <a:t>Remains highly infectious for many months (up to 122 days) in the poultry environment</a:t>
            </a:r>
            <a:endParaRPr lang="en-US" sz="2400" dirty="0"/>
          </a:p>
          <a:p>
            <a:pPr lvl="0" algn="just"/>
            <a:r>
              <a:rPr lang="en-IN" dirty="0" smtClean="0"/>
              <a:t>Role </a:t>
            </a:r>
            <a:r>
              <a:rPr lang="en-IN" dirty="0"/>
              <a:t>of mechanical vectors (Human, wild birds, insects)</a:t>
            </a:r>
            <a:endParaRPr lang="en-US" sz="2800" dirty="0"/>
          </a:p>
          <a:p>
            <a:pPr lvl="0" algn="just"/>
            <a:r>
              <a:rPr lang="en-IN" dirty="0" smtClean="0"/>
              <a:t>No </a:t>
            </a:r>
            <a:r>
              <a:rPr lang="en-IN" dirty="0"/>
              <a:t>vertical transmission and carriers</a:t>
            </a:r>
            <a:endParaRPr lang="en-US" sz="28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024744" cy="762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8420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After ingestion, the virus </a:t>
            </a:r>
            <a:r>
              <a:rPr lang="en-US" dirty="0" smtClean="0">
                <a:solidFill>
                  <a:schemeClr val="tx1"/>
                </a:solidFill>
              </a:rPr>
              <a:t>multiplies in </a:t>
            </a:r>
            <a:r>
              <a:rPr lang="en-US" dirty="0" err="1" smtClean="0">
                <a:solidFill>
                  <a:schemeClr val="tx1"/>
                </a:solidFill>
              </a:rPr>
              <a:t>macropahges</a:t>
            </a:r>
            <a:r>
              <a:rPr lang="en-US" dirty="0" smtClean="0">
                <a:solidFill>
                  <a:schemeClr val="tx1"/>
                </a:solidFill>
              </a:rPr>
              <a:t> of small intestine (Duodenum, </a:t>
            </a:r>
            <a:r>
              <a:rPr lang="en-US" dirty="0" err="1" smtClean="0">
                <a:solidFill>
                  <a:schemeClr val="tx1"/>
                </a:solidFill>
              </a:rPr>
              <a:t>jejeunum</a:t>
            </a:r>
            <a:r>
              <a:rPr lang="en-US" dirty="0" smtClean="0">
                <a:solidFill>
                  <a:schemeClr val="tx1"/>
                </a:solidFill>
              </a:rPr>
              <a:t> and caecum).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Thereafter, reaches liver (</a:t>
            </a:r>
            <a:r>
              <a:rPr lang="en-US" dirty="0" err="1" smtClean="0">
                <a:solidFill>
                  <a:schemeClr val="tx1"/>
                </a:solidFill>
              </a:rPr>
              <a:t>kupffer</a:t>
            </a:r>
            <a:r>
              <a:rPr lang="en-US" dirty="0" smtClean="0">
                <a:solidFill>
                  <a:schemeClr val="tx1"/>
                </a:solidFill>
              </a:rPr>
              <a:t> cells).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Comes in circulation, reach Bursa  (multiplies in B lymphocytes).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Second massive </a:t>
            </a:r>
            <a:r>
              <a:rPr lang="en-US" dirty="0" err="1" smtClean="0">
                <a:solidFill>
                  <a:schemeClr val="tx1"/>
                </a:solidFill>
              </a:rPr>
              <a:t>viremia</a:t>
            </a:r>
            <a:r>
              <a:rPr lang="en-US" dirty="0" smtClean="0">
                <a:solidFill>
                  <a:schemeClr val="tx1"/>
                </a:solidFill>
              </a:rPr>
              <a:t> and finally destroys </a:t>
            </a:r>
            <a:r>
              <a:rPr lang="en-US" dirty="0">
                <a:solidFill>
                  <a:schemeClr val="tx1"/>
                </a:solidFill>
              </a:rPr>
              <a:t>the lymphoid follicles in the bursa of </a:t>
            </a:r>
            <a:r>
              <a:rPr lang="en-US" dirty="0" err="1">
                <a:solidFill>
                  <a:schemeClr val="tx1"/>
                </a:solidFill>
              </a:rPr>
              <a:t>Fabricius</a:t>
            </a:r>
            <a:r>
              <a:rPr lang="en-US" dirty="0">
                <a:solidFill>
                  <a:schemeClr val="tx1"/>
                </a:solidFill>
              </a:rPr>
              <a:t> as well as the circulating B-cells in the secondary lymphoid tissues such as GALT (gut-associated lymphoid tissue), CALT (conjunctiva), BALT (Bronchial) </a:t>
            </a:r>
            <a:r>
              <a:rPr lang="en-US" dirty="0" err="1">
                <a:solidFill>
                  <a:schemeClr val="tx1"/>
                </a:solidFill>
              </a:rPr>
              <a:t>caecal</a:t>
            </a:r>
            <a:r>
              <a:rPr lang="en-US" dirty="0">
                <a:solidFill>
                  <a:schemeClr val="tx1"/>
                </a:solidFill>
              </a:rPr>
              <a:t> tonsils, </a:t>
            </a:r>
            <a:r>
              <a:rPr lang="en-US" dirty="0" err="1">
                <a:solidFill>
                  <a:schemeClr val="tx1"/>
                </a:solidFill>
              </a:rPr>
              <a:t>Harderian</a:t>
            </a:r>
            <a:r>
              <a:rPr lang="en-US" dirty="0">
                <a:solidFill>
                  <a:schemeClr val="tx1"/>
                </a:solidFill>
              </a:rPr>
              <a:t> gland, etc.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820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83" y="838200"/>
            <a:ext cx="6777317" cy="5791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dirty="0"/>
              <a:t>Susceptible age </a:t>
            </a:r>
            <a:r>
              <a:rPr lang="en-IN" dirty="0" smtClean="0"/>
              <a:t>3 </a:t>
            </a:r>
            <a:r>
              <a:rPr lang="en-IN" dirty="0"/>
              <a:t>-6 </a:t>
            </a:r>
            <a:r>
              <a:rPr lang="en-IN" dirty="0" err="1"/>
              <a:t>wks</a:t>
            </a:r>
            <a:r>
              <a:rPr lang="en-IN" dirty="0"/>
              <a:t> of age</a:t>
            </a:r>
            <a:endParaRPr lang="en-US" sz="2800" dirty="0"/>
          </a:p>
          <a:p>
            <a:r>
              <a:rPr lang="en-US" dirty="0" smtClean="0"/>
              <a:t>B - cells and their precursors are the main target cells</a:t>
            </a:r>
          </a:p>
          <a:p>
            <a:r>
              <a:rPr lang="en-US" dirty="0" smtClean="0"/>
              <a:t>T- Lymphocytes are relatively unaffected</a:t>
            </a:r>
          </a:p>
          <a:p>
            <a:r>
              <a:rPr lang="en-US" dirty="0" smtClean="0"/>
              <a:t>Renal pathology (swollen with urate deposits and cell debris) are due to severely swollen bursa</a:t>
            </a:r>
          </a:p>
          <a:p>
            <a:r>
              <a:rPr lang="en-US" dirty="0" smtClean="0"/>
              <a:t>Mechanism for muscular </a:t>
            </a:r>
            <a:r>
              <a:rPr lang="en-US" dirty="0" err="1" smtClean="0"/>
              <a:t>haemorrhage</a:t>
            </a:r>
            <a:r>
              <a:rPr lang="en-US" dirty="0" smtClean="0"/>
              <a:t> is not known (may be due to interference of virus with the normal blood clotting mechanism)</a:t>
            </a:r>
          </a:p>
          <a:p>
            <a:r>
              <a:rPr lang="en-US" dirty="0" smtClean="0"/>
              <a:t>Acute disease and death is due to the necrotizing effect of these viruses on the host tissues.</a:t>
            </a:r>
          </a:p>
          <a:p>
            <a:r>
              <a:rPr lang="en-US" dirty="0" err="1" smtClean="0"/>
              <a:t>Bursal</a:t>
            </a:r>
            <a:r>
              <a:rPr lang="en-US" dirty="0" smtClean="0"/>
              <a:t> infection in early life can result in impaired immune responses.</a:t>
            </a:r>
          </a:p>
          <a:p>
            <a:r>
              <a:rPr lang="en-US" dirty="0" smtClean="0"/>
              <a:t>Kidney failure is a common cause of mortality.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lvl="0"/>
            <a:r>
              <a:rPr lang="en-IN" b="1" i="1" dirty="0"/>
              <a:t>Consequences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7186108" cy="4613429"/>
          </a:xfrm>
        </p:spPr>
        <p:txBody>
          <a:bodyPr>
            <a:normAutofit fontScale="92500"/>
          </a:bodyPr>
          <a:lstStyle/>
          <a:p>
            <a:pPr lvl="1" algn="just"/>
            <a:r>
              <a:rPr lang="en-IN" dirty="0" smtClean="0"/>
              <a:t>Lowered </a:t>
            </a:r>
            <a:r>
              <a:rPr lang="en-IN" dirty="0"/>
              <a:t>resistance to </a:t>
            </a:r>
            <a:r>
              <a:rPr lang="en-IN" dirty="0" smtClean="0"/>
              <a:t>diseases</a:t>
            </a:r>
          </a:p>
          <a:p>
            <a:pPr lvl="1" algn="just"/>
            <a:r>
              <a:rPr lang="en-US" sz="2400" dirty="0" smtClean="0"/>
              <a:t>Negative </a:t>
            </a:r>
            <a:r>
              <a:rPr lang="en-US" sz="2400" dirty="0"/>
              <a:t>interference with effective vaccination.</a:t>
            </a:r>
          </a:p>
          <a:p>
            <a:pPr lvl="0" algn="just"/>
            <a:r>
              <a:rPr lang="en-IN" dirty="0" smtClean="0"/>
              <a:t>Subclinical </a:t>
            </a:r>
            <a:r>
              <a:rPr lang="en-IN" dirty="0"/>
              <a:t>infection in younger than 3 </a:t>
            </a:r>
            <a:r>
              <a:rPr lang="en-IN" dirty="0" err="1"/>
              <a:t>wks</a:t>
            </a:r>
            <a:r>
              <a:rPr lang="en-IN" dirty="0"/>
              <a:t> —&gt; immunosuppression</a:t>
            </a:r>
            <a:endParaRPr lang="en-US" sz="2800" dirty="0"/>
          </a:p>
          <a:p>
            <a:pPr lvl="1" algn="just"/>
            <a:r>
              <a:rPr lang="en-IN" dirty="0"/>
              <a:t>Chemical </a:t>
            </a:r>
            <a:r>
              <a:rPr lang="en-IN" dirty="0" err="1"/>
              <a:t>bursectomy</a:t>
            </a:r>
            <a:r>
              <a:rPr lang="en-IN" dirty="0"/>
              <a:t> (using cyclophosphamide) in 3 day old chicks and subsequent challenge at 4 </a:t>
            </a:r>
            <a:r>
              <a:rPr lang="en-IN" dirty="0" err="1"/>
              <a:t>wks</a:t>
            </a:r>
            <a:r>
              <a:rPr lang="en-IN" dirty="0"/>
              <a:t> —&gt; Resistant to disease</a:t>
            </a:r>
            <a:endParaRPr lang="en-US" sz="2400" dirty="0"/>
          </a:p>
          <a:p>
            <a:pPr lvl="1" algn="just"/>
            <a:r>
              <a:rPr lang="en-IN" dirty="0"/>
              <a:t>Similar results in surgically </a:t>
            </a:r>
            <a:r>
              <a:rPr lang="en-IN" dirty="0" err="1"/>
              <a:t>bursectamised</a:t>
            </a:r>
            <a:r>
              <a:rPr lang="en-IN" dirty="0"/>
              <a:t> 4 </a:t>
            </a:r>
            <a:r>
              <a:rPr lang="en-IN" dirty="0" err="1"/>
              <a:t>wks</a:t>
            </a:r>
            <a:r>
              <a:rPr lang="en-IN" dirty="0"/>
              <a:t> old chickens ( with mild necrosis of lymphatic tissue and 1000 times less viral production) but 100% mortality in control non-</a:t>
            </a:r>
            <a:r>
              <a:rPr lang="en-IN" dirty="0" err="1"/>
              <a:t>bursectamised</a:t>
            </a:r>
            <a:r>
              <a:rPr lang="en-IN" dirty="0"/>
              <a:t> birds</a:t>
            </a:r>
            <a:endParaRPr lang="en-US" sz="2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</TotalTime>
  <Words>683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INFECTIOUS BURSAL DISEASE </vt:lpstr>
      <vt:lpstr>INTRODUCTION</vt:lpstr>
      <vt:lpstr>Etiology </vt:lpstr>
      <vt:lpstr>Transmission </vt:lpstr>
      <vt:lpstr>PATHOGENESIS   </vt:lpstr>
      <vt:lpstr>PowerPoint Presentation</vt:lpstr>
      <vt:lpstr>PowerPoint Presentation</vt:lpstr>
      <vt:lpstr>PowerPoint Presentation</vt:lpstr>
      <vt:lpstr>Consequences </vt:lpstr>
      <vt:lpstr>CLINICAL SIGNS </vt:lpstr>
      <vt:lpstr>GROSS PATHOLOGY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</vt:lpstr>
      <vt:lpstr>DIFFERENTIAL DIAGNOSIS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</cp:revision>
  <dcterms:created xsi:type="dcterms:W3CDTF">2006-08-16T00:00:00Z</dcterms:created>
  <dcterms:modified xsi:type="dcterms:W3CDTF">2020-05-15T04:49:40Z</dcterms:modified>
</cp:coreProperties>
</file>