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8" r:id="rId2"/>
    <p:sldId id="263" r:id="rId3"/>
    <p:sldId id="277" r:id="rId4"/>
    <p:sldId id="260" r:id="rId5"/>
    <p:sldId id="256" r:id="rId6"/>
    <p:sldId id="274" r:id="rId7"/>
    <p:sldId id="275" r:id="rId8"/>
    <p:sldId id="264" r:id="rId9"/>
    <p:sldId id="262" r:id="rId10"/>
    <p:sldId id="261" r:id="rId11"/>
    <p:sldId id="258" r:id="rId12"/>
    <p:sldId id="259" r:id="rId13"/>
    <p:sldId id="265" r:id="rId14"/>
    <p:sldId id="271" r:id="rId15"/>
    <p:sldId id="272" r:id="rId16"/>
    <p:sldId id="273" r:id="rId17"/>
    <p:sldId id="26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58E38-0ABD-4311-8B81-64BE0AC216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06B35-89A3-41FC-B638-75F97E1F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6B35-89A3-41FC-B638-75F97E1FEE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6B35-89A3-41FC-B638-75F97E1FEE2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2514600"/>
            <a:ext cx="6172200" cy="22256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‘Veterinary Epidemiology &amp;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VPH-321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(Credit Hours-2+1)</a:t>
            </a:r>
          </a:p>
        </p:txBody>
      </p:sp>
      <p:pic>
        <p:nvPicPr>
          <p:cNvPr id="3075" name="Picture 14" descr="Our Clients | Jivesna Te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69925"/>
            <a:ext cx="13716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6" descr="Bihar Veterinary College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31838"/>
            <a:ext cx="113823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1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48600" cy="4419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  <a:t>Difference Between Antigenic Drift And Antigenic Shift</a:t>
            </a:r>
            <a:endParaRPr lang="en-US" sz="2800" b="0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1066800"/>
          <a:ext cx="7848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9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5596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S.N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Antigenic drift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Antigenic 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shift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061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Minor change within subtype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Major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changes between  two subtypes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847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Point mutation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Exchange of genetic material (genetic re-assortment)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847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Occurs in A and B subtypes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Occurs in A subtypes only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847"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May cause epidemic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May cause Pandemic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02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: A/Sydney/05/97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(H3N2) replaced A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/Panama/2007/99 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(H3N2)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: H3N2 replaced H2N2 in year 1968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7772400" cy="5943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Risk Factors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620000" cy="54864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Adults over age 65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 under 5 years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 adults &amp; children under age 19: 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receiving long-term aspirin (</a:t>
            </a:r>
            <a:r>
              <a:rPr lang="en-US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Bufferin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with compromised immune systems: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AIDs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Pregnant women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with chronic illnesses:  </a:t>
            </a:r>
          </a:p>
          <a:p>
            <a:pPr lvl="1" algn="just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Asthma,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eart disease, </a:t>
            </a:r>
          </a:p>
          <a:p>
            <a:pPr lvl="1" algn="just"/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iabetes mellitus,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Neuromuscular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Swine flu: Transmission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543800" cy="55626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Transmission usually occurs from person to person,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Spread through saliva &amp;  mucus particles</a:t>
            </a:r>
          </a:p>
          <a:p>
            <a:pPr algn="just"/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 may spread it by: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Sneezing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Coughing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Touching a germ-covered surface and then touching their eyes or nose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Can’t spread swine flu from eating properly cooked pork products</a:t>
            </a:r>
          </a:p>
          <a:p>
            <a:endParaRPr lang="en-US" dirty="0"/>
          </a:p>
        </p:txBody>
      </p:sp>
      <p:pic>
        <p:nvPicPr>
          <p:cNvPr id="3074" name="Picture 2" descr="Avian Flu Diary: Hong Kong Swine Influenza Surveil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05868"/>
            <a:ext cx="3781425" cy="242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3889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humans 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Characterized by high fever &amp; bronchitis, </a:t>
            </a:r>
          </a:p>
          <a:p>
            <a:pPr lvl="1"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Primarily in the upper respiratory tract, which may lead to secondary bacterial infections &amp; pneumonia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ore severe than a common respiratory tract infection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7543800" cy="6705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Swine flu: </a:t>
            </a:r>
            <a:r>
              <a:rPr kumimoji="0" lang="en-US" sz="3200" b="0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Clinical manifestations</a:t>
            </a:r>
            <a:endParaRPr kumimoji="0" lang="en-US" sz="3200" b="0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100" name="Picture 4" descr="Swine flu in Pakistan: What are the symptoms, how does it sprea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582550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543800" cy="5486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Transmitted to humans primarily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contact with live birds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by contact with meat &amp; animal product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patients in Hong Kong were infected by contact with infected birds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by contact with infected person</a:t>
            </a:r>
          </a:p>
          <a:p>
            <a:pPr algn="just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0" cap="none" baseline="30000" dirty="0" smtClean="0">
                <a:latin typeface="Times New Roman" pitchFamily="18" charset="0"/>
                <a:cs typeface="Times New Roman" pitchFamily="18" charset="0"/>
              </a:rPr>
              <a:t>Avian flu</a:t>
            </a:r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-Transmission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Avian influenza virus and transmi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4767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543800" cy="53889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3 years-old child infected with avian influenza virus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H5N1 in Hong Kong in 1997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died with sign of  a systemic infection and of Reyes syndrome after the child had been treated with antipyretic drugs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Cough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Diarrhea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Respiratory difficulties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Fever (over 100.4°F or 38°C)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Headache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Muscle aches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Malaise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Runny nose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0" cap="none" baseline="30000" dirty="0" smtClean="0">
                <a:latin typeface="Times New Roman" pitchFamily="18" charset="0"/>
                <a:cs typeface="Times New Roman" pitchFamily="18" charset="0"/>
              </a:rPr>
              <a:t>Avian flu</a:t>
            </a:r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-Clinical manifestation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681" y="3420856"/>
            <a:ext cx="20638" cy="16288"/>
          </a:xfrm>
          <a:prstGeom prst="rect">
            <a:avLst/>
          </a:prstGeom>
        </p:spPr>
      </p:pic>
      <p:pic>
        <p:nvPicPr>
          <p:cNvPr id="1026" name="Picture 2" descr="Avian flu infographic elements. Bird flu disease. Discussion 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681" y="2819400"/>
            <a:ext cx="292264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7620000" cy="591200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solation and Identification-</a:t>
            </a:r>
          </a:p>
          <a:p>
            <a:pPr lvl="1"/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Embryonating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chicken eggs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cell culture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Serological test: 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Complement fixation test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 test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 immunofluorescence assay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ELISA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Virus specific IgM can be detected in the children but not in the adults</a:t>
            </a:r>
          </a:p>
          <a:p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Molecular method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PCR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RT-PCR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Rapid influenza diagnostic tests (RIDTs) 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3028950" cy="1743075"/>
          </a:xfrm>
          <a:prstGeom prst="rect">
            <a:avLst/>
          </a:prstGeom>
          <a:noFill/>
        </p:spPr>
      </p:pic>
      <p:pic>
        <p:nvPicPr>
          <p:cNvPr id="1027" name="Picture 3" descr="C:\Users\user\Desktop\downloa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9575" y="4419600"/>
            <a:ext cx="3733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391400" cy="5236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AmantadineHCL-5mg/kg body weight/day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Rimantadine-100mg twice a day 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Oseltamivir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(Tamiflu)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Zanamivir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(Relenza) two daily doses of 5 mg per inhalation), has become available; it inhibits the neuraminidase activity of the virus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Corticosteroids in asthma &amp;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specific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conditions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5438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4419600"/>
            <a:ext cx="249555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protective measures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washing with proper drying of the hands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respiratory hygiene – </a:t>
            </a:r>
            <a:endParaRPr lang="en-US" sz="20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nose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coughing or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sneezing,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disposing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them correctly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self-isolation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those feeling unwell, feverish and having other symptoms of influenza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 close contact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sick people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 touching one’s eyes, nose or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 handling of dead/ live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Anti-influenza drugs: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prophylacticaly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Swine should not be held in close contact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fowl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Vaccines: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available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animals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not for humans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protect against avian and swine influenza</a:t>
            </a: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Prevention &amp; control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505200"/>
            <a:ext cx="17811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44" y="762000"/>
            <a:ext cx="72390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b="0" dirty="0" smtClean="0">
                <a:latin typeface="Times New Roman" pitchFamily="18" charset="0"/>
                <a:cs typeface="Times New Roman" pitchFamily="18" charset="0"/>
              </a:rPr>
              <a:t>Influenza</a:t>
            </a:r>
            <a:endParaRPr lang="en-US" sz="4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239000" cy="1524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 contagious, acute respiratory illness caused by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viruses, usually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 or B subtypes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Understanding of Host Switch and Host Adaptation to the Avia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4191000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43800" cy="5312736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Family-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Orthomyxoviridae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RNA genome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Four types are recognized: </a:t>
            </a:r>
          </a:p>
          <a:p>
            <a:pPr lvl="1" algn="just"/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In human, pig, horse, pig: </a:t>
            </a:r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causes pandemic</a:t>
            </a:r>
          </a:p>
          <a:p>
            <a:pPr lvl="1" algn="just"/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: In human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Mild illness</a:t>
            </a:r>
          </a:p>
          <a:p>
            <a:pPr lvl="1" algn="just"/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Effect cattle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surface antigens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Protein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subunit of viral envelope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Haemagglutinin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Sixteen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H1 to H16)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Neuraminidase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N): </a:t>
            </a: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Eleven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N1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N11) </a:t>
            </a:r>
          </a:p>
          <a:p>
            <a:pPr marL="589788" lvl="1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Immunologic &amp; epidemiologic interest</a:t>
            </a:r>
          </a:p>
          <a:p>
            <a:pPr marL="589788" lvl="1" indent="-342900"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Occur in a number of different combinations</a:t>
            </a:r>
          </a:p>
          <a:p>
            <a:pPr marL="589788" lvl="1" indent="-3429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ach combination: different subtypes of the virus </a:t>
            </a:r>
          </a:p>
          <a:p>
            <a:pPr marL="246888" lvl="1" indent="0" algn="r">
              <a:buNone/>
            </a:pP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(CDC, WHO)</a:t>
            </a:r>
          </a:p>
          <a:p>
            <a:pPr marL="589788" lvl="1" indent="-342900" algn="just">
              <a:buFont typeface="Wingdings" panose="05000000000000000000" pitchFamily="2" charset="2"/>
              <a:buChar char="q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Close up diagram for Influenza virus - Download Free Vector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 descr="Close up diagram for Influenza virus - Download Free Vector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19240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962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Structure of Influenza A Virus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1226874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Rod shape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5334000"/>
            <a:ext cx="1226874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Mashroom</a:t>
            </a:r>
            <a:r>
              <a:rPr lang="en-US" sz="1600" dirty="0" smtClean="0">
                <a:solidFill>
                  <a:srgbClr val="FF0000"/>
                </a:solidFill>
              </a:rPr>
              <a:t> shape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066800"/>
            <a:ext cx="256358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Eight segment RNA virus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wii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6705600" cy="502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Nomenclature of the virus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43800" cy="53127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>
              <a:buNone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Virus type;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Host of origin;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Geographic origin;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Strain number;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Year of isolation and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Antigenic description of subtype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Ex: A/Duck/Ukraine/1/63 (H3N8)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257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H1N1: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Spanish flu (1918) </a:t>
            </a:r>
          </a:p>
          <a:p>
            <a:pPr lvl="1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H2N2: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Asian flu (1957)</a:t>
            </a:r>
          </a:p>
          <a:p>
            <a:pPr lvl="1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H3N2: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Hong Kong flu (1968)</a:t>
            </a:r>
          </a:p>
          <a:p>
            <a:pPr lvl="1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H5N1: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Bird flu (2004) - highly pathogenic avian influenza virus of type A of subtype H5N1 (HPAI-A H5N1)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67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Known human Pandemic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716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4102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Swine: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H1N1 (Classical swine influenza)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H3N2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H1N2</a:t>
            </a:r>
          </a:p>
          <a:p>
            <a:pPr lvl="1" algn="just">
              <a:buFont typeface="Wingdings" pitchFamily="2" charset="2"/>
              <a:buChar char="Ø"/>
            </a:pPr>
            <a:endParaRPr lang="en-US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Horses: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H7N7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H3N8</a:t>
            </a:r>
          </a:p>
          <a:p>
            <a:pPr lvl="1" algn="just">
              <a:buFont typeface="Wingdings" pitchFamily="2" charset="2"/>
              <a:buChar char="Ø"/>
            </a:pPr>
            <a:endParaRPr lang="en-US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Birds: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H5N1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H3N2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H1N2</a:t>
            </a:r>
            <a:endParaRPr lang="en-US" sz="2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Reported influenza subtypes in animals</a:t>
            </a:r>
            <a:endParaRPr lang="en-US" sz="24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955439"/>
            <a:ext cx="23622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19200"/>
            <a:ext cx="2057400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966" y="3143715"/>
            <a:ext cx="2229778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5" name="Line 3"/>
          <p:cNvSpPr>
            <a:spLocks noChangeShapeType="1"/>
          </p:cNvSpPr>
          <p:nvPr/>
        </p:nvSpPr>
        <p:spPr bwMode="auto">
          <a:xfrm>
            <a:off x="3962400" y="3657600"/>
            <a:ext cx="1066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1066800" y="5029200"/>
            <a:ext cx="2667000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/>
              <a:t>A(H3N2) A/Sydney/05/97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5334000" y="4953000"/>
            <a:ext cx="2667000" cy="558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/>
              <a:t>A(H3N2) A/Panama/2007/99</a:t>
            </a:r>
          </a:p>
        </p:txBody>
      </p:sp>
      <p:pic>
        <p:nvPicPr>
          <p:cNvPr id="832518" name="Picture 6" descr="Influenza-2 Created by MK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2819400" cy="277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32519" name="Picture 7" descr="Influenza-2 Created by MK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133600"/>
            <a:ext cx="2685344" cy="268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32521" name="Picture 9" descr="Logo Transparen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9623" y="6400800"/>
            <a:ext cx="454378" cy="457200"/>
          </a:xfrm>
          <a:prstGeom prst="rect">
            <a:avLst/>
          </a:prstGeom>
          <a:noFill/>
        </p:spPr>
      </p:pic>
      <p:sp>
        <p:nvSpPr>
          <p:cNvPr id="832523" name="Rectangle 11"/>
          <p:cNvSpPr>
            <a:spLocks noChangeArrowheads="1"/>
          </p:cNvSpPr>
          <p:nvPr/>
        </p:nvSpPr>
        <p:spPr bwMode="auto">
          <a:xfrm>
            <a:off x="228600" y="6019800"/>
            <a:ext cx="7855732" cy="363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Avian strains show less antigenic drift than mammalian strains</a:t>
            </a:r>
            <a:r>
              <a:rPr lang="en-US" sz="22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32525" name="Text Box 13"/>
          <p:cNvSpPr txBox="1">
            <a:spLocks noChangeArrowheads="1"/>
          </p:cNvSpPr>
          <p:nvPr/>
        </p:nvSpPr>
        <p:spPr bwMode="auto">
          <a:xfrm>
            <a:off x="0" y="1143000"/>
            <a:ext cx="8077200" cy="43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Minor antigenic changes in HA or NA, results in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frequent   epidemics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320040"/>
            <a:ext cx="7543800" cy="5943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Antigenic Drift</a:t>
            </a:r>
            <a:endParaRPr kumimoji="0" lang="en-US" sz="3200" b="0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4419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Antigenic Shift</a:t>
            </a:r>
            <a:endParaRPr lang="en-US" sz="3200" b="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influenza-33-72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21627" b="6578"/>
          <a:stretch>
            <a:fillRect/>
          </a:stretch>
        </p:blipFill>
        <p:spPr bwMode="auto">
          <a:xfrm>
            <a:off x="228600" y="762000"/>
            <a:ext cx="7772400" cy="541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1766</TotalTime>
  <Words>633</Words>
  <Application>Microsoft Office PowerPoint</Application>
  <PresentationFormat>On-screen Show (4:3)</PresentationFormat>
  <Paragraphs>161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2</vt:lpstr>
      <vt:lpstr>Opulent</vt:lpstr>
      <vt:lpstr>PowerPoint Presentation</vt:lpstr>
      <vt:lpstr>Influenza</vt:lpstr>
      <vt:lpstr>Etiology</vt:lpstr>
      <vt:lpstr>Structure of Influenza A Virus</vt:lpstr>
      <vt:lpstr>Nomenclature of the virus</vt:lpstr>
      <vt:lpstr>Known human Pandemic</vt:lpstr>
      <vt:lpstr>Reported influenza subtypes in animals</vt:lpstr>
      <vt:lpstr>PowerPoint Presentation</vt:lpstr>
      <vt:lpstr>Antigenic Shift</vt:lpstr>
      <vt:lpstr>Difference Between Antigenic Drift And Antigenic Shift</vt:lpstr>
      <vt:lpstr>Risk Factors</vt:lpstr>
      <vt:lpstr>Swine flu: Transmission</vt:lpstr>
      <vt:lpstr>PowerPoint Presentation</vt:lpstr>
      <vt:lpstr>Avian flu-Transmission</vt:lpstr>
      <vt:lpstr>Avian flu-Clinical manifestation</vt:lpstr>
      <vt:lpstr>Diagnosis</vt:lpstr>
      <vt:lpstr>Treatment</vt:lpstr>
      <vt:lpstr>Prevention &amp;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Epidemiology lab 1</cp:lastModifiedBy>
  <cp:revision>44</cp:revision>
  <dcterms:created xsi:type="dcterms:W3CDTF">2006-08-16T00:00:00Z</dcterms:created>
  <dcterms:modified xsi:type="dcterms:W3CDTF">2020-05-20T08:15:06Z</dcterms:modified>
</cp:coreProperties>
</file>