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7" r:id="rId2"/>
    <p:sldId id="258" r:id="rId3"/>
    <p:sldId id="259" r:id="rId4"/>
    <p:sldId id="283" r:id="rId5"/>
    <p:sldId id="284" r:id="rId6"/>
    <p:sldId id="260" r:id="rId7"/>
    <p:sldId id="261" r:id="rId8"/>
    <p:sldId id="262" r:id="rId9"/>
    <p:sldId id="263" r:id="rId10"/>
    <p:sldId id="264" r:id="rId11"/>
    <p:sldId id="288" r:id="rId12"/>
    <p:sldId id="265" r:id="rId13"/>
    <p:sldId id="266" r:id="rId14"/>
    <p:sldId id="267" r:id="rId15"/>
    <p:sldId id="268" r:id="rId16"/>
    <p:sldId id="282" r:id="rId17"/>
    <p:sldId id="269" r:id="rId18"/>
    <p:sldId id="270" r:id="rId19"/>
    <p:sldId id="271" r:id="rId20"/>
    <p:sldId id="272" r:id="rId21"/>
    <p:sldId id="274" r:id="rId22"/>
    <p:sldId id="275" r:id="rId23"/>
    <p:sldId id="273" r:id="rId24"/>
    <p:sldId id="276" r:id="rId25"/>
    <p:sldId id="286" r:id="rId26"/>
    <p:sldId id="285" r:id="rId27"/>
    <p:sldId id="277" r:id="rId28"/>
    <p:sldId id="278" r:id="rId29"/>
    <p:sldId id="279" r:id="rId30"/>
    <p:sldId id="280" r:id="rId31"/>
    <p:sldId id="28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93CC-674D-4923-8CE8-E9ACAFAA1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09252-5342-4C22-8B13-1A5A30488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07B74-B1CC-44AA-A002-B10CD4471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40FC3-39ED-48CC-A1E6-8C7666B0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E6E14-BD25-40CA-AAAE-171954F3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6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E4D1C-F3D3-4DED-A906-2B844B20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52378-CD69-4839-95E7-51E29C083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4E8A0-5809-4275-962E-86C78C74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F03EA-B036-4D02-83D4-B3B3786D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B9127-BA0D-418F-812B-5EBBF26F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9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8BFBC3-B39E-445B-819D-0246C84C1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84351-C694-45D3-8ECB-DE1D87B06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276E-B720-42C4-B267-2C6333483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D8042-AEF3-4B7F-9BAC-653B0F927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76C4-C8C4-478C-9EBF-83BA5135C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E92F-6042-4A55-A2CD-E27D5A23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48F88-5D68-4A1A-B9AC-A069FB1FE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93C3-76EF-4F60-B1D2-42793EB5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20B66-8028-4767-829F-4E4B656D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40AD-AC5D-4140-9E67-A62C0593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3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FDCE-ED4D-4BF6-B8CD-3BCE6752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69C57-20ED-4D8C-8180-AA64D58B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C231F-80CC-4960-881D-1F6285A4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86323-93F2-436D-85A4-4D85D5EA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DAFCA-00FE-4BB0-B3E7-FA16210B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2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3CA6-0867-4B6E-8C67-642EE939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4C376-BD28-428C-9405-E243190BE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01A4F-6AA8-4FC6-87DA-5C9FAB5A5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CF61A-D669-4427-BEF5-A041F729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E58D2-1B18-418C-827A-5FFC3CF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769E1-08C4-4AB7-AFE0-E6A628349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6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F7C6-A8D7-45C6-A8BB-1731F5C3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169D8-F54C-42E9-B827-644B12618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CE7CA-331C-4E33-9C49-B02F16732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F7C45-6771-409B-A059-E8D1B37E1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5D3455-9CAE-4A9D-AB0A-8E0DF52C8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217C72-5C56-4C70-B073-509D5B91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EDE3F-2D64-4F07-8EB8-1EC53512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4F626-D391-4941-B78C-511BBC14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2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D2F90-D647-4510-BD2F-D01F0B46C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33A0F-06D4-497A-8075-BC4EA905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A8C4-F6A3-4E50-A0AE-EE8D0E83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BA3F5-64B0-419C-A02F-1504E1FA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17ECD-5733-4413-905D-2B456475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0A500-574C-4DF9-9B0E-70978626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CDF75-9250-4F4E-950B-A332982B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1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9B634-10D5-4AB1-9B34-15F1B71E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F2A77-3F8E-44A5-913B-C1354086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C0E31-FFF6-4D53-9178-5E7575E72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00019-13B8-41F1-AAB8-63883F7C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5A1B3-B16A-4237-8D21-CE215DA6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89404-C14C-4F48-92C5-B07A06B5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6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56DE-745D-40A5-B1C8-0ED4ADCF9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8AC6E-0762-434D-B861-7712A7940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B84A7-09F2-43C4-A94F-8332CA409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72346-C7F5-4C0E-B487-8400AE346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9330D-66CF-4504-B122-155D2E394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C7F6B-9759-47F1-A5B8-33A93CC2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E1A11-1286-49B5-9821-0F4A3BE2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2EF50-7014-4E67-99CE-56FB924B5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809B2-5AAE-43FB-99C9-7C87E64DD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5F4D-89CA-462D-8EF6-0EDEE423AD0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3FB68-20F3-4C45-8E51-EF8AFF31B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EAA3-7C61-4A19-B12E-6F4FC42EC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7316-ED7D-40CD-9500-DA64AE22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02CB4-A240-4507-97C0-8A139686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INTESTINAL OBSTRUCTION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F21EC-9BA2-4B25-B84F-76BD08054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DR. MITHILESH KUMAR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Assistant Professor cum Jr. Scientist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Veterinary Surgery and Radiology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Bihar Veterinary College,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Patna-800014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7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35BD6-F26B-4B5F-AC9B-3971F8EC8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Strangulated obstruction-</a:t>
            </a:r>
          </a:p>
          <a:p>
            <a:r>
              <a:rPr lang="en-US" dirty="0"/>
              <a:t>Distensibility of the bowel is magnified due to involvement of circulation</a:t>
            </a:r>
          </a:p>
          <a:p>
            <a:r>
              <a:rPr lang="en-US" dirty="0"/>
              <a:t>Rapid deterioration in animal</a:t>
            </a:r>
          </a:p>
          <a:p>
            <a:r>
              <a:rPr lang="en-US" dirty="0"/>
              <a:t>Hypovolemia </a:t>
            </a:r>
          </a:p>
          <a:p>
            <a:r>
              <a:rPr lang="en-US" dirty="0"/>
              <a:t>Acid base imbalance </a:t>
            </a:r>
          </a:p>
          <a:p>
            <a:r>
              <a:rPr lang="en-US" dirty="0"/>
              <a:t>Abomasal reflex and regurgitation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0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2C50-6F31-490B-B60C-EB6CE62AE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Strangulation of bowel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0EA4FD-7B00-410C-8A32-8DBDE44025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2453481"/>
            <a:ext cx="4495800" cy="3095625"/>
          </a:xfrm>
        </p:spPr>
      </p:pic>
    </p:spTree>
    <p:extLst>
      <p:ext uri="{BB962C8B-B14F-4D97-AF65-F5344CB8AC3E}">
        <p14:creationId xmlns:p14="http://schemas.microsoft.com/office/powerpoint/2010/main" val="43766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6329-5B4E-4994-BBB5-241D5DC8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Strangulated obstruction </a:t>
            </a:r>
          </a:p>
          <a:p>
            <a:r>
              <a:rPr lang="en-US" dirty="0"/>
              <a:t>Veins are occluded </a:t>
            </a:r>
          </a:p>
          <a:p>
            <a:r>
              <a:rPr lang="en-US" dirty="0"/>
              <a:t>Some arterial supply remains intact</a:t>
            </a:r>
          </a:p>
          <a:p>
            <a:r>
              <a:rPr lang="en-US" dirty="0"/>
              <a:t>Extravasation of plasma</a:t>
            </a:r>
          </a:p>
          <a:p>
            <a:r>
              <a:rPr lang="en-US" dirty="0"/>
              <a:t>Rapid multiplication of microbes</a:t>
            </a:r>
          </a:p>
          <a:p>
            <a:r>
              <a:rPr lang="en-US" dirty="0"/>
              <a:t>Release of endotoxins.</a:t>
            </a:r>
          </a:p>
        </p:txBody>
      </p:sp>
    </p:spTree>
    <p:extLst>
      <p:ext uri="{BB962C8B-B14F-4D97-AF65-F5344CB8AC3E}">
        <p14:creationId xmlns:p14="http://schemas.microsoft.com/office/powerpoint/2010/main" val="4176740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49FFC-4231-4E9E-AAB0-4E0395C65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in permeability of intestine </a:t>
            </a:r>
          </a:p>
          <a:p>
            <a:r>
              <a:rPr lang="en-US" dirty="0"/>
              <a:t>Absorption of endotoxins and acute fluid loss</a:t>
            </a:r>
          </a:p>
          <a:p>
            <a:r>
              <a:rPr lang="en-US" dirty="0"/>
              <a:t>Endotoxins and hypovolemic shock.</a:t>
            </a:r>
          </a:p>
          <a:p>
            <a:r>
              <a:rPr lang="en-US" dirty="0"/>
              <a:t>Shock is greater than obstruction  </a:t>
            </a:r>
          </a:p>
        </p:txBody>
      </p:sp>
    </p:spTree>
    <p:extLst>
      <p:ext uri="{BB962C8B-B14F-4D97-AF65-F5344CB8AC3E}">
        <p14:creationId xmlns:p14="http://schemas.microsoft.com/office/powerpoint/2010/main" val="3478446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EBBAC-446E-4C3E-8B93-A2393A12B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1703693"/>
            <a:ext cx="9291215" cy="3796775"/>
          </a:xfrm>
        </p:spPr>
        <p:txBody>
          <a:bodyPr/>
          <a:lstStyle/>
          <a:p>
            <a:r>
              <a:rPr lang="en-US" dirty="0"/>
              <a:t>More pronounced in proximal obstruction</a:t>
            </a:r>
          </a:p>
          <a:p>
            <a:r>
              <a:rPr lang="en-US" dirty="0"/>
              <a:t>Abomasal reflex.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Simple intestinal obstruction-</a:t>
            </a:r>
          </a:p>
          <a:p>
            <a:r>
              <a:rPr lang="en-US" dirty="0"/>
              <a:t>Hypochloraemic hypokalemia metabolic alkalosis</a:t>
            </a:r>
          </a:p>
          <a:p>
            <a:r>
              <a:rPr lang="en-US" dirty="0"/>
              <a:t>Abomasal reflex.</a:t>
            </a:r>
          </a:p>
          <a:p>
            <a:r>
              <a:rPr lang="en-US" dirty="0"/>
              <a:t>The pathogenesis of metabolic alkalosis in ruminants</a:t>
            </a:r>
          </a:p>
          <a:p>
            <a:pPr marL="0" indent="0">
              <a:buNone/>
            </a:pPr>
            <a:r>
              <a:rPr lang="en-US" dirty="0"/>
              <a:t>    is abomasal reflex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CEE61-BEFC-47CC-A2CD-F083C36E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abnormality in the movement of gastric juices from abomasum to intestine may produce metabolic alkalosis.</a:t>
            </a:r>
          </a:p>
          <a:p>
            <a:r>
              <a:rPr lang="en-US" dirty="0"/>
              <a:t>Pre-renal azotaemia is observed IO</a:t>
            </a:r>
          </a:p>
          <a:p>
            <a:r>
              <a:rPr lang="en-US" dirty="0"/>
              <a:t>Hemoconcentration- increased PCV.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5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D6E8E3-C7CE-4251-A481-BC8A0CD95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564" y="1941342"/>
            <a:ext cx="4009292" cy="2954215"/>
          </a:xfrm>
        </p:spPr>
      </p:pic>
    </p:spTree>
    <p:extLst>
      <p:ext uri="{BB962C8B-B14F-4D97-AF65-F5344CB8AC3E}">
        <p14:creationId xmlns:p14="http://schemas.microsoft.com/office/powerpoint/2010/main" val="3232606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B4FAB-F13B-4682-857D-260FC8D83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SIGNS:</a:t>
            </a:r>
          </a:p>
          <a:p>
            <a:r>
              <a:rPr lang="en-US" dirty="0"/>
              <a:t>Acute  case – blood vessels compromised </a:t>
            </a:r>
          </a:p>
          <a:p>
            <a:r>
              <a:rPr lang="en-US" dirty="0"/>
              <a:t>Pain in initial stage.</a:t>
            </a:r>
          </a:p>
          <a:p>
            <a:r>
              <a:rPr lang="en-US" dirty="0"/>
              <a:t>Buffalo – straining</a:t>
            </a:r>
          </a:p>
          <a:p>
            <a:r>
              <a:rPr lang="en-US" dirty="0"/>
              <a:t>Cessation of defecation</a:t>
            </a:r>
          </a:p>
          <a:p>
            <a:r>
              <a:rPr lang="en-US" dirty="0"/>
              <a:t> anorexia</a:t>
            </a:r>
          </a:p>
          <a:p>
            <a:r>
              <a:rPr lang="en-US" dirty="0"/>
              <a:t>Distension of abdomen</a:t>
            </a:r>
          </a:p>
        </p:txBody>
      </p:sp>
    </p:spTree>
    <p:extLst>
      <p:ext uri="{BB962C8B-B14F-4D97-AF65-F5344CB8AC3E}">
        <p14:creationId xmlns:p14="http://schemas.microsoft.com/office/powerpoint/2010/main" val="4226514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E364-FB0C-4016-AA2C-1465640CE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cattle- </a:t>
            </a:r>
          </a:p>
          <a:p>
            <a:r>
              <a:rPr lang="en-US" dirty="0"/>
              <a:t>colic in initial stage </a:t>
            </a:r>
          </a:p>
          <a:p>
            <a:r>
              <a:rPr lang="en-US" dirty="0"/>
              <a:t>Looking towards site of pain</a:t>
            </a:r>
          </a:p>
          <a:p>
            <a:r>
              <a:rPr lang="en-US" dirty="0"/>
              <a:t>Kicking at the abdomen</a:t>
            </a:r>
          </a:p>
          <a:p>
            <a:r>
              <a:rPr lang="en-US" dirty="0"/>
              <a:t>Frequent standing up lying down </a:t>
            </a:r>
          </a:p>
          <a:p>
            <a:r>
              <a:rPr lang="en-US" dirty="0"/>
              <a:t>Paddling of hindlimb.</a:t>
            </a:r>
          </a:p>
        </p:txBody>
      </p:sp>
    </p:spTree>
    <p:extLst>
      <p:ext uri="{BB962C8B-B14F-4D97-AF65-F5344CB8AC3E}">
        <p14:creationId xmlns:p14="http://schemas.microsoft.com/office/powerpoint/2010/main" val="107620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BA49C-3D5E-40C9-BE8A-7246FA547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Respiration rate normal</a:t>
            </a:r>
          </a:p>
          <a:p>
            <a:r>
              <a:rPr lang="en-US" dirty="0"/>
              <a:t>Pulse increased more than 100 beats/minute in cattle.</a:t>
            </a:r>
          </a:p>
          <a:p>
            <a:r>
              <a:rPr lang="en-US" dirty="0"/>
              <a:t>Rectal temp. elevated subnormal in later</a:t>
            </a:r>
          </a:p>
          <a:p>
            <a:r>
              <a:rPr lang="en-US" dirty="0"/>
              <a:t>Faeces not  passed</a:t>
            </a:r>
          </a:p>
          <a:p>
            <a:r>
              <a:rPr lang="en-US" dirty="0"/>
              <a:t>Pasty faeces tinged with blood and thick mucus present in rectum.</a:t>
            </a:r>
          </a:p>
          <a:p>
            <a:r>
              <a:rPr lang="en-US" dirty="0"/>
              <a:t>Strangulated obstruction-hypovolemia and </a:t>
            </a:r>
            <a:r>
              <a:rPr lang="en-US" dirty="0" err="1"/>
              <a:t>endotoximia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6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4B416-31D6-48FB-A6F9-A34AD744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Mechanical or functional interference cause obstruction.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Simple obstruction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Strangulated obstruction</a:t>
            </a:r>
          </a:p>
          <a:p>
            <a:r>
              <a:rPr lang="en-US" dirty="0"/>
              <a:t>According to degree of occlusion of lumen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Complete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72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39C1C-C03E-4007-930B-8C0884CE2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556738"/>
          </a:xfrm>
        </p:spPr>
        <p:txBody>
          <a:bodyPr/>
          <a:lstStyle/>
          <a:p>
            <a:r>
              <a:rPr lang="en-US" dirty="0"/>
              <a:t>Cardiovascular embrassment and depression</a:t>
            </a:r>
          </a:p>
          <a:p>
            <a:r>
              <a:rPr lang="en-US" dirty="0"/>
              <a:t>Condition deteriotes </a:t>
            </a:r>
          </a:p>
          <a:p>
            <a:r>
              <a:rPr lang="en-US" dirty="0"/>
              <a:t>Simple intestinal obstruction – live 8-14 days</a:t>
            </a:r>
          </a:p>
          <a:p>
            <a:r>
              <a:rPr lang="en-US" dirty="0"/>
              <a:t>Strangulated Intestinal obstruction – live 96 hours.</a:t>
            </a:r>
          </a:p>
          <a:p>
            <a:r>
              <a:rPr lang="en-US" dirty="0"/>
              <a:t>LABORATORATORY EXAMINATION:-</a:t>
            </a:r>
          </a:p>
          <a:p>
            <a:r>
              <a:rPr lang="en-US" dirty="0"/>
              <a:t>PCV increased</a:t>
            </a:r>
          </a:p>
          <a:p>
            <a:r>
              <a:rPr lang="en-US" dirty="0"/>
              <a:t>Azotaemia,</a:t>
            </a:r>
          </a:p>
          <a:p>
            <a:r>
              <a:rPr lang="en-US" dirty="0"/>
              <a:t> hypokalaemia, hypochloraemia and metabolic alkalosis</a:t>
            </a:r>
          </a:p>
          <a:p>
            <a:r>
              <a:rPr lang="en-US" dirty="0"/>
              <a:t> rumen fluid chloride concentration is high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41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3E74-1DB9-49FF-8765-AFCA05BF9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  <a:p>
            <a:r>
              <a:rPr lang="en-US" dirty="0"/>
              <a:t>History</a:t>
            </a:r>
          </a:p>
          <a:p>
            <a:r>
              <a:rPr lang="en-US" dirty="0"/>
              <a:t>Clinical signs</a:t>
            </a:r>
          </a:p>
          <a:p>
            <a:r>
              <a:rPr lang="en-US" dirty="0"/>
              <a:t>Rectal examination</a:t>
            </a:r>
          </a:p>
          <a:p>
            <a:r>
              <a:rPr lang="en-US" dirty="0"/>
              <a:t>Laboratory finding</a:t>
            </a:r>
          </a:p>
          <a:p>
            <a:r>
              <a:rPr lang="en-US" dirty="0"/>
              <a:t>Rt flank laparotomy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71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7A014-B8F6-41E9-9E4E-7B47C9AA3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</a:t>
            </a:r>
          </a:p>
          <a:p>
            <a:r>
              <a:rPr lang="en-US" dirty="0"/>
              <a:t>Rt flank laparotomy </a:t>
            </a:r>
          </a:p>
          <a:p>
            <a:r>
              <a:rPr lang="en-US" dirty="0"/>
              <a:t>Manual exploration of the peritoneal cavity</a:t>
            </a:r>
          </a:p>
          <a:p>
            <a:r>
              <a:rPr lang="en-US" dirty="0"/>
              <a:t>Intraluminal mass found</a:t>
            </a:r>
          </a:p>
          <a:p>
            <a:r>
              <a:rPr lang="en-US" dirty="0"/>
              <a:t>Enterotomy</a:t>
            </a:r>
          </a:p>
        </p:txBody>
      </p:sp>
    </p:spTree>
    <p:extLst>
      <p:ext uri="{BB962C8B-B14F-4D97-AF65-F5344CB8AC3E}">
        <p14:creationId xmlns:p14="http://schemas.microsoft.com/office/powerpoint/2010/main" val="2157562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30285-0F4E-44E5-8F0B-6A1E2132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Minimise and control contamination</a:t>
            </a:r>
          </a:p>
          <a:p>
            <a:r>
              <a:rPr lang="en-US" dirty="0"/>
              <a:t>Affected segment isolated and packed off </a:t>
            </a:r>
          </a:p>
          <a:p>
            <a:r>
              <a:rPr lang="en-US" dirty="0"/>
              <a:t>Inserting 14 gauge needle attached with a long tube</a:t>
            </a:r>
          </a:p>
          <a:p>
            <a:r>
              <a:rPr lang="en-US" dirty="0"/>
              <a:t>Intestinal clamp applied </a:t>
            </a:r>
          </a:p>
          <a:p>
            <a:r>
              <a:rPr lang="en-US" dirty="0"/>
              <a:t>Longitudinal incision given on healthy tissue </a:t>
            </a:r>
          </a:p>
          <a:p>
            <a:r>
              <a:rPr lang="en-US" dirty="0"/>
              <a:t>Cannel suture used to close the wound</a:t>
            </a:r>
          </a:p>
          <a:p>
            <a:r>
              <a:rPr lang="en-US" dirty="0"/>
              <a:t>Cushing suture </a:t>
            </a:r>
          </a:p>
        </p:txBody>
      </p:sp>
    </p:spTree>
    <p:extLst>
      <p:ext uri="{BB962C8B-B14F-4D97-AF65-F5344CB8AC3E}">
        <p14:creationId xmlns:p14="http://schemas.microsoft.com/office/powerpoint/2010/main" val="380743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CFFF2-6251-4E53-AB93-039CD26F7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Instrument discarded</a:t>
            </a:r>
          </a:p>
          <a:p>
            <a:r>
              <a:rPr lang="en-US" dirty="0"/>
              <a:t>Close the abdomen</a:t>
            </a:r>
          </a:p>
          <a:p>
            <a:r>
              <a:rPr lang="en-US" dirty="0"/>
              <a:t>INTESTINAL RESECTION AND ANASTOMOSIS</a:t>
            </a:r>
          </a:p>
          <a:p>
            <a:r>
              <a:rPr lang="en-US" dirty="0"/>
              <a:t>Affected part isolated </a:t>
            </a:r>
          </a:p>
          <a:p>
            <a:r>
              <a:rPr lang="en-US" dirty="0"/>
              <a:t>Mesenteric vessels doubly ligated.</a:t>
            </a:r>
          </a:p>
          <a:p>
            <a:r>
              <a:rPr lang="en-US" dirty="0"/>
              <a:t>Intestinal clamp used </a:t>
            </a:r>
          </a:p>
          <a:p>
            <a:r>
              <a:rPr lang="en-US" dirty="0"/>
              <a:t>Affected segment removed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12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8C6D-01C1-4698-98B0-FB5DCDD0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Small intestine resection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0A1A6C-8C63-4790-BCEA-957E38A2D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052" y="2805344"/>
            <a:ext cx="4279037" cy="2512379"/>
          </a:xfrm>
        </p:spPr>
      </p:pic>
    </p:spTree>
    <p:extLst>
      <p:ext uri="{BB962C8B-B14F-4D97-AF65-F5344CB8AC3E}">
        <p14:creationId xmlns:p14="http://schemas.microsoft.com/office/powerpoint/2010/main" val="1439950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88122-9EE8-4098-8FED-C77EC951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Anastomosis of small intestine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A42479-2AB6-4FB4-9DB4-5C94EBDAE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57" y="2263807"/>
            <a:ext cx="4731798" cy="3027284"/>
          </a:xfrm>
        </p:spPr>
      </p:pic>
    </p:spTree>
    <p:extLst>
      <p:ext uri="{BB962C8B-B14F-4D97-AF65-F5344CB8AC3E}">
        <p14:creationId xmlns:p14="http://schemas.microsoft.com/office/powerpoint/2010/main" val="3098942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B7DA-4948-4543-8684-42CD7DEA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Anastomosis </a:t>
            </a:r>
          </a:p>
          <a:p>
            <a:r>
              <a:rPr lang="en-US" dirty="0"/>
              <a:t>Avoid any gap due to unequal diameter of lumen.</a:t>
            </a:r>
          </a:p>
          <a:p>
            <a:r>
              <a:rPr lang="en-US" dirty="0"/>
              <a:t>Oblique incision</a:t>
            </a:r>
          </a:p>
          <a:p>
            <a:r>
              <a:rPr lang="en-US" dirty="0"/>
              <a:t>Tapering technique </a:t>
            </a:r>
          </a:p>
          <a:p>
            <a:r>
              <a:rPr lang="en-US" dirty="0"/>
              <a:t>Stay suture</a:t>
            </a:r>
          </a:p>
          <a:p>
            <a:r>
              <a:rPr lang="en-US" dirty="0"/>
              <a:t>In large animal single layer inverting and end on pattern</a:t>
            </a:r>
          </a:p>
        </p:txBody>
      </p:sp>
    </p:spTree>
    <p:extLst>
      <p:ext uri="{BB962C8B-B14F-4D97-AF65-F5344CB8AC3E}">
        <p14:creationId xmlns:p14="http://schemas.microsoft.com/office/powerpoint/2010/main" val="1452714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CB75-B0FD-413E-9268-758021A0F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Schmieden technique suture pattern</a:t>
            </a:r>
          </a:p>
          <a:p>
            <a:r>
              <a:rPr lang="en-US" dirty="0"/>
              <a:t>2/0 or 3/0 absorbable suture are suitable</a:t>
            </a:r>
          </a:p>
          <a:p>
            <a:r>
              <a:rPr lang="en-US" dirty="0"/>
              <a:t>First suture at mesenteric border tied within intestinal lumen</a:t>
            </a:r>
          </a:p>
          <a:p>
            <a:r>
              <a:rPr lang="en-US" dirty="0"/>
              <a:t>Incorporate all layers</a:t>
            </a:r>
          </a:p>
          <a:p>
            <a:r>
              <a:rPr lang="en-US" dirty="0"/>
              <a:t>Continuous Connell pattern are used </a:t>
            </a:r>
          </a:p>
          <a:p>
            <a:r>
              <a:rPr lang="en-US" dirty="0"/>
              <a:t>Suture are 3mm apart and 3-5mm from cut ends of the intestine</a:t>
            </a:r>
          </a:p>
          <a:p>
            <a:r>
              <a:rPr lang="en-US" dirty="0"/>
              <a:t>Knot should tied outside the lumen</a:t>
            </a:r>
          </a:p>
        </p:txBody>
      </p:sp>
    </p:spTree>
    <p:extLst>
      <p:ext uri="{BB962C8B-B14F-4D97-AF65-F5344CB8AC3E}">
        <p14:creationId xmlns:p14="http://schemas.microsoft.com/office/powerpoint/2010/main" val="16602375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ABD80-AB0B-4238-89A7-85F75ED23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Everting technique with horizontal mattress to evert the mucosa</a:t>
            </a:r>
          </a:p>
          <a:p>
            <a:r>
              <a:rPr lang="en-US" dirty="0" err="1"/>
              <a:t>Gambee’s</a:t>
            </a:r>
            <a:r>
              <a:rPr lang="en-US" dirty="0"/>
              <a:t> pattern –end on technique</a:t>
            </a:r>
          </a:p>
          <a:p>
            <a:r>
              <a:rPr lang="en-US" dirty="0"/>
              <a:t>Check patency of lumen </a:t>
            </a:r>
          </a:p>
          <a:p>
            <a:r>
              <a:rPr lang="en-US" dirty="0"/>
              <a:t>Mesentery is closed with simple continuous suture</a:t>
            </a:r>
          </a:p>
        </p:txBody>
      </p:sp>
    </p:spTree>
    <p:extLst>
      <p:ext uri="{BB962C8B-B14F-4D97-AF65-F5344CB8AC3E}">
        <p14:creationId xmlns:p14="http://schemas.microsoft.com/office/powerpoint/2010/main" val="238719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7179A-7DFB-44BA-A9A1-6D7D9B069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 of location of obstruction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High obstruction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Low obstruction </a:t>
            </a:r>
          </a:p>
          <a:p>
            <a:r>
              <a:rPr lang="en-US" dirty="0"/>
              <a:t>AETIOLOGY</a:t>
            </a:r>
          </a:p>
          <a:p>
            <a:r>
              <a:rPr lang="en-US" dirty="0"/>
              <a:t>Mechanical obstruction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Intraluminal mass</a:t>
            </a:r>
          </a:p>
          <a:p>
            <a:r>
              <a:rPr lang="en-US" dirty="0"/>
              <a:t>Heavy nodular worm infestation in calves. </a:t>
            </a:r>
          </a:p>
        </p:txBody>
      </p:sp>
    </p:spTree>
    <p:extLst>
      <p:ext uri="{BB962C8B-B14F-4D97-AF65-F5344CB8AC3E}">
        <p14:creationId xmlns:p14="http://schemas.microsoft.com/office/powerpoint/2010/main" val="3040844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E6C4D-5D0C-4CD3-9F21-69472AB9F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OPERATIVE MANAGEMENT </a:t>
            </a:r>
          </a:p>
          <a:p>
            <a:r>
              <a:rPr lang="en-US" dirty="0"/>
              <a:t>Correcting dehydration</a:t>
            </a:r>
          </a:p>
          <a:p>
            <a:r>
              <a:rPr lang="en-US" dirty="0"/>
              <a:t>Correcting acid base and electrolyte imbalance </a:t>
            </a:r>
          </a:p>
          <a:p>
            <a:r>
              <a:rPr lang="en-US" dirty="0"/>
              <a:t>Restore motility</a:t>
            </a:r>
          </a:p>
          <a:p>
            <a:r>
              <a:rPr lang="en-US" dirty="0"/>
              <a:t>Fluid therapy</a:t>
            </a:r>
          </a:p>
          <a:p>
            <a:r>
              <a:rPr lang="en-US" dirty="0"/>
              <a:t>Antibiotic</a:t>
            </a:r>
          </a:p>
          <a:p>
            <a:r>
              <a:rPr lang="en-US" dirty="0"/>
              <a:t>Regular wound dressing</a:t>
            </a:r>
          </a:p>
        </p:txBody>
      </p:sp>
    </p:spTree>
    <p:extLst>
      <p:ext uri="{BB962C8B-B14F-4D97-AF65-F5344CB8AC3E}">
        <p14:creationId xmlns:p14="http://schemas.microsoft.com/office/powerpoint/2010/main" val="2592311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82D1A-E6D8-43DA-A9AA-09FDCD15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OPERATVE COMPLICATION</a:t>
            </a:r>
          </a:p>
          <a:p>
            <a:r>
              <a:rPr lang="en-US" dirty="0"/>
              <a:t>Peritonitis</a:t>
            </a:r>
          </a:p>
          <a:p>
            <a:r>
              <a:rPr lang="en-US" dirty="0"/>
              <a:t>Paralytic ileus</a:t>
            </a:r>
          </a:p>
          <a:p>
            <a:r>
              <a:rPr lang="en-US" dirty="0"/>
              <a:t>Adhesions</a:t>
            </a:r>
          </a:p>
          <a:p>
            <a:r>
              <a:rPr lang="en-US" dirty="0"/>
              <a:t>Infection of abdominal incision</a:t>
            </a:r>
          </a:p>
        </p:txBody>
      </p:sp>
    </p:spTree>
    <p:extLst>
      <p:ext uri="{BB962C8B-B14F-4D97-AF65-F5344CB8AC3E}">
        <p14:creationId xmlns:p14="http://schemas.microsoft.com/office/powerpoint/2010/main" val="104574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8841-9545-496B-B28D-26D671D6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intestinal obstruction (hair pellets) in rabbit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47D79A6-4BE3-4AC3-9145-796B1A45D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869" y="1825625"/>
            <a:ext cx="8288262" cy="4351338"/>
          </a:xfrm>
        </p:spPr>
      </p:pic>
    </p:spTree>
    <p:extLst>
      <p:ext uri="{BB962C8B-B14F-4D97-AF65-F5344CB8AC3E}">
        <p14:creationId xmlns:p14="http://schemas.microsoft.com/office/powerpoint/2010/main" val="213951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F74C-B233-4F76-B70A-E62D8099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Distended small bowel obstructed by bundles of </a:t>
            </a:r>
            <a:r>
              <a:rPr lang="en-IN" i="1" dirty="0"/>
              <a:t>Ascaris lumbricoides</a:t>
            </a:r>
            <a:r>
              <a:rPr lang="en-IN" dirty="0"/>
              <a:t> worms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id="{F16E03CD-4A9B-4D9F-9409-8541FD9DB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9227" y="1562470"/>
            <a:ext cx="5015884" cy="460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1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961D4-5AA2-4DE5-A948-BA858A0A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(ii) External compression of the intestinal wall</a:t>
            </a:r>
          </a:p>
          <a:p>
            <a:r>
              <a:rPr lang="en-US" dirty="0"/>
              <a:t>Adhesions, fibrous bands, herniation, abscess and neoplasm</a:t>
            </a:r>
          </a:p>
          <a:p>
            <a:r>
              <a:rPr lang="en-US" dirty="0"/>
              <a:t>Trapping of part of intestine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GUT TIE:-</a:t>
            </a:r>
          </a:p>
          <a:p>
            <a:r>
              <a:rPr lang="en-US" dirty="0"/>
              <a:t>Castration by traction</a:t>
            </a:r>
          </a:p>
          <a:p>
            <a:r>
              <a:rPr lang="en-US" dirty="0"/>
              <a:t>Vas deferens tears</a:t>
            </a:r>
          </a:p>
          <a:p>
            <a:r>
              <a:rPr lang="en-US" dirty="0"/>
              <a:t>Through gap </a:t>
            </a:r>
            <a:r>
              <a:rPr lang="en-US"/>
              <a:t>intestine herniates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DB967-1500-4E5A-B6BE-B174D64A9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VOLVULUS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MESENTERIC TORSION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INTUSSUSCEPTION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PARALYTIC ILEUS –</a:t>
            </a:r>
          </a:p>
          <a:p>
            <a:r>
              <a:rPr lang="en-US" dirty="0"/>
              <a:t>Paralysis of a segment or entire length of intestine to produce </a:t>
            </a:r>
          </a:p>
          <a:p>
            <a:r>
              <a:rPr lang="en-US" dirty="0"/>
              <a:t>This is functional obstruction is termed paralytic obstruction</a:t>
            </a:r>
          </a:p>
        </p:txBody>
      </p:sp>
    </p:spTree>
    <p:extLst>
      <p:ext uri="{BB962C8B-B14F-4D97-AF65-F5344CB8AC3E}">
        <p14:creationId xmlns:p14="http://schemas.microsoft.com/office/powerpoint/2010/main" val="264044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D63CF-0559-4A99-A4DA-0AA6A5661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PATHOGENESIS:-</a:t>
            </a:r>
          </a:p>
          <a:p>
            <a:r>
              <a:rPr lang="en-US" dirty="0"/>
              <a:t>Obstruction in flow of ingesta</a:t>
            </a:r>
          </a:p>
          <a:p>
            <a:r>
              <a:rPr lang="en-US" dirty="0"/>
              <a:t>Hypermotility of intestine </a:t>
            </a:r>
          </a:p>
          <a:p>
            <a:r>
              <a:rPr lang="en-US" dirty="0"/>
              <a:t>Stretching of intestine </a:t>
            </a:r>
          </a:p>
          <a:p>
            <a:r>
              <a:rPr lang="en-US" dirty="0"/>
              <a:t>Reduce absorptive capacity</a:t>
            </a:r>
          </a:p>
          <a:p>
            <a:r>
              <a:rPr lang="en-US" dirty="0"/>
              <a:t>Intraluminal pressure increases</a:t>
            </a:r>
          </a:p>
        </p:txBody>
      </p:sp>
    </p:spTree>
    <p:extLst>
      <p:ext uri="{BB962C8B-B14F-4D97-AF65-F5344CB8AC3E}">
        <p14:creationId xmlns:p14="http://schemas.microsoft.com/office/powerpoint/2010/main" val="275285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49A95-3B5B-4300-A0A5-640C187C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 venous congestion and fluid loss into intestinal lumen</a:t>
            </a:r>
          </a:p>
          <a:p>
            <a:r>
              <a:rPr lang="en-US" dirty="0"/>
              <a:t>Electrolyte imbalance </a:t>
            </a:r>
          </a:p>
          <a:p>
            <a:r>
              <a:rPr lang="en-US" dirty="0"/>
              <a:t>Change in acid base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late simple obstruction-</a:t>
            </a:r>
          </a:p>
          <a:p>
            <a:r>
              <a:rPr lang="en-US" dirty="0"/>
              <a:t>Anorexia of intestinal wall</a:t>
            </a:r>
          </a:p>
          <a:p>
            <a:r>
              <a:rPr lang="en-US" dirty="0"/>
              <a:t>Resultant increase in the permeability</a:t>
            </a:r>
          </a:p>
          <a:p>
            <a:r>
              <a:rPr lang="en-US" dirty="0"/>
              <a:t>Fluid loss extensive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683</Words>
  <Application>Microsoft Office PowerPoint</Application>
  <PresentationFormat>Widescreen</PresentationFormat>
  <Paragraphs>162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Office Theme</vt:lpstr>
      <vt:lpstr>INTESTINAL OBSTRUCTION</vt:lpstr>
      <vt:lpstr>PowerPoint Presentation</vt:lpstr>
      <vt:lpstr>PowerPoint Presentation</vt:lpstr>
      <vt:lpstr>The intestinal obstruction (hair pellets) in rabbit</vt:lpstr>
      <vt:lpstr>Distended small bowel obstructed by bundles of Ascaris lumbricoides worms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Strangulation of bowel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 intestine resection</vt:lpstr>
      <vt:lpstr>Anastomosis of small intestine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INTESTINAL OBSTRUCTION</dc:title>
  <dc:creator>hp</dc:creator>
  <cp:lastModifiedBy>HP</cp:lastModifiedBy>
  <cp:revision>43</cp:revision>
  <dcterms:created xsi:type="dcterms:W3CDTF">2020-05-20T22:20:40Z</dcterms:created>
  <dcterms:modified xsi:type="dcterms:W3CDTF">2020-05-28T07:49:22Z</dcterms:modified>
</cp:coreProperties>
</file>