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75" r:id="rId7"/>
    <p:sldId id="262" r:id="rId8"/>
    <p:sldId id="263" r:id="rId9"/>
    <p:sldId id="264" r:id="rId10"/>
    <p:sldId id="276" r:id="rId11"/>
    <p:sldId id="277" r:id="rId12"/>
    <p:sldId id="265" r:id="rId13"/>
    <p:sldId id="266" r:id="rId14"/>
    <p:sldId id="267" r:id="rId15"/>
    <p:sldId id="268" r:id="rId16"/>
    <p:sldId id="269" r:id="rId17"/>
    <p:sldId id="270" r:id="rId18"/>
    <p:sldId id="273" r:id="rId19"/>
    <p:sldId id="274" r:id="rId20"/>
    <p:sldId id="271" r:id="rId21"/>
    <p:sldId id="272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66"/>
    <a:srgbClr val="FF0066"/>
    <a:srgbClr val="00FF00"/>
    <a:srgbClr val="33CC33"/>
    <a:srgbClr val="FF6600"/>
    <a:srgbClr val="000066"/>
    <a:srgbClr val="00FFFF"/>
    <a:srgbClr val="00CCFF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8/20/2000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8/20/2000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8/20/2000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8/20/2000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8/20/2000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8/20/2000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8/20/2000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8/20/2000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8/20/2000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Meat Science (JRF)</a:t>
            </a:r>
            <a:br>
              <a:rPr lang="en-US" sz="5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Part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800600"/>
            <a:ext cx="8062912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By Dr. Gargi Mahapatra</a:t>
            </a:r>
          </a:p>
          <a:p>
            <a:pPr algn="l"/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Assistant Professor cum Junior Scientist</a:t>
            </a:r>
          </a:p>
          <a:p>
            <a:pPr algn="l"/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Bihar Veterinary College</a:t>
            </a:r>
          </a:p>
          <a:p>
            <a:pPr algn="l"/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B.A.S.U., Patna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8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930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Gelatin/Glue</a:t>
            </a:r>
            <a:endParaRPr lang="en-US" sz="4000" b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5404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Both chemically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same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Gelatin-Amorphous &amp; Transparent, absorbs water 5-10 times its weight and dissolves on warming up to 30</a:t>
            </a:r>
            <a:r>
              <a:rPr lang="en-US" sz="2400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C. Edible used as emulsifier and binder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Glue is dark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colured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low quality gelatin.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Obtained from 6 long bones- Femur, Tibia, Radius, Ulna, 	  				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Humerus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Metatrsus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4008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Bones       Rendered        </a:t>
            </a:r>
            <a:r>
              <a:rPr lang="en-US" sz="2400" dirty="0" smtClean="0">
                <a:solidFill>
                  <a:srgbClr val="FF9966"/>
                </a:solidFill>
                <a:latin typeface="Times New Roman" pitchFamily="18" charset="0"/>
                <a:cs typeface="Times New Roman" pitchFamily="18" charset="0"/>
              </a:rPr>
              <a:t>Demineralized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Cooked in water bath</a:t>
            </a:r>
          </a:p>
          <a:p>
            <a:pPr marL="64008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400" dirty="0" smtClean="0">
                <a:solidFill>
                  <a:srgbClr val="FF9966"/>
                </a:solidFill>
                <a:latin typeface="Times New Roman" pitchFamily="18" charset="0"/>
                <a:cs typeface="Times New Roman" pitchFamily="18" charset="0"/>
              </a:rPr>
              <a:t>(4-10% </a:t>
            </a:r>
            <a:r>
              <a:rPr lang="en-US" sz="2400" dirty="0" err="1" smtClean="0">
                <a:solidFill>
                  <a:srgbClr val="FF9966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400" dirty="0" smtClean="0">
                <a:solidFill>
                  <a:srgbClr val="FF9966"/>
                </a:solidFill>
                <a:latin typeface="Times New Roman" pitchFamily="18" charset="0"/>
                <a:cs typeface="Times New Roman" pitchFamily="18" charset="0"/>
              </a:rPr>
              <a:t>, 1-2 days)</a:t>
            </a:r>
            <a:r>
              <a:rPr lang="en-US" sz="2400" dirty="0">
                <a:solidFill>
                  <a:srgbClr val="FF99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99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For 3-5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hrs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4008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Vacuum Evaporation		</a:t>
            </a:r>
            <a:r>
              <a:rPr lang="en-US" sz="2400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  60 </a:t>
            </a:r>
            <a:r>
              <a:rPr lang="en-US" sz="2400" dirty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en-US" sz="2400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C         Highest quality Gelatin</a:t>
            </a:r>
          </a:p>
          <a:p>
            <a:pPr marL="64008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Concentration (30-40%)          </a:t>
            </a:r>
            <a:r>
              <a:rPr lang="en-US" sz="2400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65-70 </a:t>
            </a:r>
            <a:r>
              <a:rPr lang="en-US" sz="2400" dirty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en-US" sz="2400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C    Medium quality Gelatin</a:t>
            </a:r>
          </a:p>
          <a:p>
            <a:pPr marL="64008" indent="0">
              <a:buNone/>
            </a:pPr>
            <a:r>
              <a:rPr lang="en-US" sz="2400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400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                                     80 </a:t>
            </a:r>
            <a:r>
              <a:rPr lang="en-US" sz="2400" dirty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en-US" sz="2400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C         Low/Poor quality Gelatin</a:t>
            </a:r>
          </a:p>
          <a:p>
            <a:pPr marL="64008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Drying (8-12% moisture)</a:t>
            </a:r>
            <a:r>
              <a:rPr lang="en-US" sz="2400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	  100 </a:t>
            </a:r>
            <a:r>
              <a:rPr lang="en-US" sz="2400" dirty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en-US" sz="2400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C       Glue</a:t>
            </a:r>
          </a:p>
          <a:p>
            <a:pPr marL="64008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219200" y="4038600"/>
            <a:ext cx="457200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971800" y="4038600"/>
            <a:ext cx="457200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10200" y="4038600"/>
            <a:ext cx="457200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657600" y="5562600"/>
            <a:ext cx="533400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477000" y="4343400"/>
            <a:ext cx="0" cy="3810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772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018506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			        </a:t>
            </a:r>
            <a:r>
              <a:rPr lang="en-US" b="1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Neats</a:t>
            </a:r>
            <a:r>
              <a:rPr lang="en-US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Foot Oil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Horn</a:t>
            </a:r>
            <a:endParaRPr lang="en-US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21408"/>
          </a:xfrm>
        </p:spPr>
        <p:txBody>
          <a:bodyPr>
            <a:normAutofit/>
          </a:bodyPr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64008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Obtained from shin bones separated from the hoof</a:t>
            </a:r>
          </a:p>
          <a:p>
            <a:pPr marL="64008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Scalding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400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Pale yellow liquid used as lubricant in </a:t>
            </a:r>
            <a:r>
              <a:rPr lang="en-US" sz="2400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aeropl</a:t>
            </a:r>
            <a:endParaRPr lang="en-US" sz="2400" dirty="0" smtClean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(60</a:t>
            </a:r>
            <a:r>
              <a:rPr lang="en-US" sz="2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°</a:t>
            </a:r>
            <a:r>
              <a:rPr lang="en-US" sz="2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400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anes</a:t>
            </a:r>
            <a:r>
              <a:rPr lang="en-US" sz="2400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and delicate machinery. Does not </a:t>
            </a:r>
          </a:p>
          <a:p>
            <a:pPr marL="64008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400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freeze or dry at extreme low temp.</a:t>
            </a:r>
          </a:p>
          <a:p>
            <a:pPr marL="64008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Pith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2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Proper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2400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Yield per animal few ml.</a:t>
            </a:r>
          </a:p>
          <a:p>
            <a:pPr marL="64008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64008" indent="0">
              <a:buNone/>
            </a:pPr>
            <a:r>
              <a:rPr lang="en-US" sz="2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Gelatin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Articles</a:t>
            </a:r>
          </a:p>
          <a:p>
            <a:pPr marL="64008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64008" indent="0">
              <a:buNone/>
            </a:pPr>
            <a:r>
              <a:rPr lang="en-US" sz="2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Horn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Meal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  <a:r>
              <a:rPr lang="en-US" sz="2400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Hoof  Meal</a:t>
            </a:r>
          </a:p>
          <a:p>
            <a:pPr marL="64008" indent="0">
              <a:buNone/>
            </a:pPr>
            <a:r>
              <a:rPr lang="en-US" sz="2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Fertilizers</a:t>
            </a:r>
          </a:p>
          <a:p>
            <a:pPr marL="64008" indent="0">
              <a:buNone/>
            </a:pPr>
            <a:r>
              <a:rPr lang="en-US" sz="2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Bone Meal</a:t>
            </a:r>
            <a:endParaRPr lang="en-US" sz="24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994229" y="2683329"/>
            <a:ext cx="685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021114" y="2645229"/>
            <a:ext cx="1026886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994229" y="36576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276600" y="36576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994229" y="44958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620000" y="3657600"/>
            <a:ext cx="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87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771144" cy="59436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Utilization of blood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367664"/>
            <a:ext cx="2819400" cy="5943600"/>
          </a:xfrm>
        </p:spPr>
        <p:txBody>
          <a:bodyPr>
            <a:normAutofit/>
          </a:bodyPr>
          <a:lstStyle/>
          <a:p>
            <a:pPr algn="ctr"/>
            <a:r>
              <a:rPr lang="en-US" sz="2800" b="1" u="sng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Blood Yield</a:t>
            </a:r>
          </a:p>
          <a:p>
            <a:pPr algn="ctr"/>
            <a:endParaRPr lang="en-US" sz="2400" b="1" u="sng" dirty="0">
              <a:solidFill>
                <a:srgbClr val="66FF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5-7% of live wt</a:t>
            </a:r>
            <a:r>
              <a:rPr lang="en-US" sz="2400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en-US" sz="2400" b="1" u="sng" dirty="0" smtClean="0">
              <a:solidFill>
                <a:srgbClr val="66FF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C&amp;B- 10-12kg</a:t>
            </a:r>
          </a:p>
          <a:p>
            <a:pPr algn="ctr"/>
            <a:r>
              <a:rPr lang="en-US" sz="2400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Pig- 2-3g</a:t>
            </a:r>
          </a:p>
          <a:p>
            <a:pPr algn="ctr"/>
            <a:r>
              <a:rPr lang="en-US" sz="2400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S&amp;G- 1-1.5kg</a:t>
            </a:r>
          </a:p>
          <a:p>
            <a:pPr algn="ctr"/>
            <a:r>
              <a:rPr lang="en-US" sz="2400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Poultry- 30-50 </a:t>
            </a:r>
            <a:r>
              <a:rPr lang="en-US" sz="2400" dirty="0" err="1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gm</a:t>
            </a:r>
            <a:endParaRPr lang="en-US" sz="2400" dirty="0" smtClean="0">
              <a:solidFill>
                <a:srgbClr val="66FF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>
              <a:solidFill>
                <a:srgbClr val="66FF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Stored in vessels 15 cm depth and 45 cm dia., sterilized by steam or hypochlorite sol.</a:t>
            </a:r>
            <a:endParaRPr lang="en-US" sz="2400" dirty="0">
              <a:solidFill>
                <a:srgbClr val="66FF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600" dirty="0">
              <a:solidFill>
                <a:srgbClr val="66FF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81400" y="320040"/>
            <a:ext cx="5486400" cy="5989320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en-US" sz="2400" b="1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Serum </a:t>
            </a:r>
            <a:r>
              <a:rPr lang="en-US" sz="24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Yield</a:t>
            </a:r>
          </a:p>
          <a:p>
            <a:pPr marL="64008" indent="0" algn="ctr">
              <a:buNone/>
            </a:pPr>
            <a:endParaRPr lang="en-US" sz="2400" b="1" u="sng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" indent="0" algn="ctr">
              <a:buNone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10-12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% of blood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collected </a:t>
            </a:r>
          </a:p>
          <a:p>
            <a:pPr marL="64008" indent="0" algn="ctr">
              <a:buNone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No anti-coagulant used</a:t>
            </a:r>
          </a:p>
          <a:p>
            <a:pPr marL="64008" indent="0">
              <a:buNone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Centrifuge 1000 rpm Filtered (Seitz Filter)</a:t>
            </a:r>
          </a:p>
          <a:p>
            <a:pPr marL="64008" indent="0" algn="ctr">
              <a:buNone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Shelf life: 1 month (4-5°C) or</a:t>
            </a:r>
          </a:p>
          <a:p>
            <a:pPr marL="64008" indent="0" algn="ctr">
              <a:buNone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6 months (-20°C)</a:t>
            </a:r>
          </a:p>
          <a:p>
            <a:pPr marL="64008" indent="0" algn="ctr">
              <a:buNone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0.05% phenol on wt. basis yields clear yellow serum </a:t>
            </a:r>
          </a:p>
          <a:p>
            <a:pPr marL="64008" indent="0" algn="ctr">
              <a:buNone/>
            </a:pPr>
            <a:endParaRPr lang="en-US" sz="2400" dirty="0" smtClean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" indent="0" algn="ctr">
              <a:buNone/>
            </a:pPr>
            <a:r>
              <a:rPr lang="en-US" sz="2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Albumen Yield</a:t>
            </a:r>
            <a:endParaRPr lang="en-US" sz="2400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" indent="0" algn="ctr">
              <a:buNone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Dried blood serum referred as albumen</a:t>
            </a:r>
          </a:p>
          <a:p>
            <a:pPr marL="64008" indent="0" algn="ctr">
              <a:buNone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10-20% the weight of serum</a:t>
            </a:r>
          </a:p>
          <a:p>
            <a:pPr marL="64008" indent="0" algn="ctr">
              <a:buNone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Spray or vacuum dried into fine powder</a:t>
            </a:r>
          </a:p>
          <a:p>
            <a:pPr marL="64008" indent="0" algn="ctr">
              <a:buNone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Shelf-life- Few months, air tight cond. when stored in cool places.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" indent="0">
              <a:buNone/>
            </a:pP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28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5"/>
            <a:ext cx="7239000" cy="94773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Important Points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19200"/>
            <a:ext cx="8458200" cy="5257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Blood        Anticoagulant         Plasma              Fibrin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Fibrin Foam- Soaks liquid 30 times its wt.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- Used in surgeries (nerve, arterial &amp; prostate)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- Contains &lt; 2% Fibrinogen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- pH 6.25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- Does not inhibit action of antibiotics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- Digested by body system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Fibrin powder- Arrests bleeding in skin injuries where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coagulation is delayed.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371600" y="1447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581400" y="14478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181600" y="14478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381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Processing of Blood Meal- Part 1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88008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en-US" sz="28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Blood Collection</a:t>
            </a:r>
          </a:p>
          <a:p>
            <a:pPr marL="64008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(15 cm deep X 45 cm dia.)</a:t>
            </a:r>
          </a:p>
          <a:p>
            <a:pPr marL="64008" indent="0" algn="ctr">
              <a:buNone/>
            </a:pPr>
            <a:r>
              <a:rPr lang="en-US" sz="28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Storage and Transport</a:t>
            </a:r>
          </a:p>
          <a:p>
            <a:pPr marL="64008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(whole blood mixed with equal amount of rice-bran / 1% of quick lime /common salt @ 20%)</a:t>
            </a:r>
          </a:p>
          <a:p>
            <a:pPr marL="64008" indent="0" algn="ctr">
              <a:buNone/>
            </a:pPr>
            <a:r>
              <a:rPr lang="en-US" sz="28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Heat Treatment or Cooking</a:t>
            </a:r>
          </a:p>
          <a:p>
            <a:pPr marL="64008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(100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 x 30 min)</a:t>
            </a:r>
          </a:p>
          <a:p>
            <a:pPr marL="64008" indent="0" algn="ctr">
              <a:buNone/>
            </a:pPr>
            <a:r>
              <a:rPr lang="en-US" sz="28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Pressing</a:t>
            </a:r>
            <a:endParaRPr lang="en-US" sz="2400" b="1" dirty="0" smtClean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(blood collected 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Hessain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bag / Porous bag, hung and squeezed, remove 40-45% moisture)</a:t>
            </a:r>
          </a:p>
          <a:p>
            <a:pPr marL="64008" indent="0" algn="ctr">
              <a:buNone/>
            </a:pPr>
            <a:r>
              <a:rPr lang="en-US" sz="28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Drying</a:t>
            </a:r>
            <a:endParaRPr lang="en-US" sz="2400" b="1" dirty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95800" y="16002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495800" y="2590800"/>
            <a:ext cx="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495800" y="38100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495800" y="4724400"/>
            <a:ext cx="381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017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Processing of Blood Meal- Part 2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88008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en-US" sz="28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Drying </a:t>
            </a:r>
          </a:p>
          <a:p>
            <a:pPr marL="64008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(Sun Drying or Cabinet Drying)</a:t>
            </a:r>
          </a:p>
          <a:p>
            <a:pPr marL="64008" indent="0" algn="ctr">
              <a:buNone/>
            </a:pPr>
            <a:r>
              <a:rPr lang="en-US" sz="28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Cooling and Milling</a:t>
            </a:r>
          </a:p>
          <a:p>
            <a:pPr marL="64008" indent="0" algn="ctr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4008" indent="0" algn="ctr">
              <a:buNone/>
            </a:pPr>
            <a:r>
              <a:rPr lang="en-US" sz="28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Fumigation(Preservation)</a:t>
            </a:r>
          </a:p>
          <a:p>
            <a:pPr marL="64008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(Blood meal disinfected with methyl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btomide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ethyl oxide etc.)</a:t>
            </a:r>
          </a:p>
          <a:p>
            <a:pPr marL="64008" indent="0" algn="ctr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4008" indent="0" algn="ctr">
              <a:buNone/>
            </a:pPr>
            <a:r>
              <a:rPr lang="en-US" sz="28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Packaging</a:t>
            </a:r>
            <a:endParaRPr lang="en-US" sz="2400" b="1" dirty="0" smtClean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(polyethylene bags or air tight containers)</a:t>
            </a:r>
          </a:p>
          <a:p>
            <a:pPr marL="64008" indent="0">
              <a:buNone/>
            </a:pPr>
            <a:r>
              <a:rPr lang="en-US" sz="24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*blood meal- brown granular product rich in essential amino acid, lysine 6-9%</a:t>
            </a:r>
            <a:endParaRPr lang="en-US" sz="2000" b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95800" y="16002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495800" y="25908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495800" y="38100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829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1"/>
            <a:ext cx="72390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u="sng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Utilization of Intestines</a:t>
            </a:r>
            <a:endParaRPr lang="en-US" sz="4000" u="sng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838200"/>
            <a:ext cx="8382000" cy="5715000"/>
          </a:xfrm>
        </p:spPr>
        <p:txBody>
          <a:bodyPr>
            <a:normAutofit fontScale="92500" lnSpcReduction="10000"/>
          </a:bodyPr>
          <a:lstStyle/>
          <a:p>
            <a:pPr marL="397764" indent="-3429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Used for manufacturing of natural casings</a:t>
            </a:r>
          </a:p>
          <a:p>
            <a:pPr marL="397764" indent="-3429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Casings prepared from sub-mucosa (rich in collagen)</a:t>
            </a:r>
          </a:p>
          <a:p>
            <a:pPr marL="397764" indent="-3429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Fresh intestines are known as Green intestines which if not processed are stored at chilled at 10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 </a:t>
            </a:r>
          </a:p>
          <a:p>
            <a:pPr marL="397764" indent="-3429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Casings are used to manufacture sausages, which vary based upon processing techniques</a:t>
            </a:r>
          </a:p>
          <a:p>
            <a:pPr marL="1165860" lvl="1" indent="-342900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Fresh Sausage- Fresh Salami</a:t>
            </a:r>
          </a:p>
          <a:p>
            <a:pPr marL="1165860" lvl="1" indent="-342900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Cooked Sausage- Liver Sausage,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Braunschweiger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Cooked Salami</a:t>
            </a:r>
          </a:p>
          <a:p>
            <a:pPr marL="1165860" lvl="1" indent="-342900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Uncooked Smoked Sausage- Metwurst, Italian Pork Sausage</a:t>
            </a:r>
          </a:p>
          <a:p>
            <a:pPr marL="1165860" lvl="1" indent="-342900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Cooked Smoked Sausage-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Frankfurter, Bologna, Knackwurst,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			    Berliner</a:t>
            </a:r>
          </a:p>
          <a:p>
            <a:pPr marL="1165860" lvl="1" indent="-342900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Dry Fermented- Peperoni,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Thuringer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Dry Salami, Summer Sausage,   		 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Cappicola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ervelat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1165860" lvl="1" indent="-342900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Emulsified Sausage- Frankfurters, Bologna, Salami</a:t>
            </a:r>
          </a:p>
          <a:p>
            <a:pPr marL="1165860" lvl="1" indent="-342900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Dry Sausage-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Mortadella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1165860" lvl="1" indent="-342900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Spicy Sausage- Weasand, Hot Dog</a:t>
            </a:r>
          </a:p>
          <a:p>
            <a:pPr marL="1165860" lvl="1" indent="-342900"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97764" indent="-342900">
              <a:buFont typeface="Wingdings" pitchFamily="2" charset="2"/>
              <a:buChar char="Ø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68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742402" cy="61539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Types of Casings</a:t>
            </a:r>
            <a:endParaRPr lang="en-US" sz="3600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304800"/>
            <a:ext cx="726830" cy="35052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Natural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990600" y="3962400"/>
            <a:ext cx="726830" cy="248412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Artificial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519268"/>
          </a:xfrm>
        </p:spPr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en-US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Maws: Stomach of Pig       </a:t>
            </a:r>
          </a:p>
          <a:p>
            <a:pPr marL="64008" indent="0">
              <a:buNone/>
            </a:pPr>
            <a:r>
              <a:rPr lang="en-US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Rounds: </a:t>
            </a:r>
            <a:r>
              <a:rPr lang="en-US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Small Intestine </a:t>
            </a:r>
            <a:r>
              <a:rPr lang="en-US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of S/G/P</a:t>
            </a:r>
          </a:p>
          <a:p>
            <a:pPr marL="64008" indent="0">
              <a:buNone/>
            </a:pPr>
            <a:r>
              <a:rPr lang="en-US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Middles: </a:t>
            </a:r>
            <a:r>
              <a:rPr lang="en-US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Large Intestine </a:t>
            </a:r>
            <a:r>
              <a:rPr lang="en-US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of C&amp;B          </a:t>
            </a:r>
          </a:p>
          <a:p>
            <a:pPr marL="64008" indent="0">
              <a:buNone/>
            </a:pPr>
            <a:r>
              <a:rPr lang="en-US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Runners: </a:t>
            </a:r>
            <a:r>
              <a:rPr lang="en-US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Small Intestine </a:t>
            </a:r>
            <a:r>
              <a:rPr lang="en-US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of C&amp;B</a:t>
            </a:r>
          </a:p>
          <a:p>
            <a:pPr marL="64008" indent="0">
              <a:buNone/>
            </a:pPr>
            <a:r>
              <a:rPr lang="en-US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Chitterlings: </a:t>
            </a:r>
            <a:r>
              <a:rPr lang="en-US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Large Intestine </a:t>
            </a:r>
            <a:r>
              <a:rPr lang="en-US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of Pig       </a:t>
            </a:r>
          </a:p>
          <a:p>
            <a:pPr marL="64008" indent="0">
              <a:buNone/>
            </a:pPr>
            <a:r>
              <a:rPr lang="en-US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Bung: Caecum of C&amp;B</a:t>
            </a:r>
          </a:p>
          <a:p>
            <a:pPr marL="64008" indent="0">
              <a:buNone/>
            </a:pPr>
            <a:r>
              <a:rPr lang="en-US" b="1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Mortadella</a:t>
            </a:r>
            <a:r>
              <a:rPr lang="en-US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: Urinary Bladder of large animal</a:t>
            </a:r>
          </a:p>
          <a:p>
            <a:pPr marL="64008" indent="0">
              <a:buNone/>
            </a:pPr>
            <a:r>
              <a:rPr lang="en-US" b="1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Waesund</a:t>
            </a:r>
            <a:r>
              <a:rPr lang="en-US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: Oesophagus of large animal</a:t>
            </a:r>
            <a:endParaRPr lang="en-US" b="1" dirty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4114800"/>
            <a:ext cx="6858000" cy="2329844"/>
          </a:xfrm>
        </p:spPr>
        <p:txBody>
          <a:bodyPr/>
          <a:lstStyle/>
          <a:p>
            <a:pPr marL="64008" indent="0"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Cellulose: Prepared from cotton linters</a:t>
            </a:r>
          </a:p>
          <a:p>
            <a:pPr marL="64008" indent="0"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Inedible Collagen: Disposed Carcasses</a:t>
            </a:r>
          </a:p>
          <a:p>
            <a:pPr marL="64008" indent="0"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Edible Collagen: Slaughtered (healthy) animals</a:t>
            </a:r>
          </a:p>
          <a:p>
            <a:pPr marL="64008" indent="0"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Plastics </a:t>
            </a:r>
          </a:p>
        </p:txBody>
      </p:sp>
    </p:spTree>
    <p:extLst>
      <p:ext uri="{BB962C8B-B14F-4D97-AF65-F5344CB8AC3E}">
        <p14:creationId xmlns:p14="http://schemas.microsoft.com/office/powerpoint/2010/main" val="15867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5"/>
            <a:ext cx="7239000" cy="94773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Manufacturing of Natural Casings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19200"/>
            <a:ext cx="7924800" cy="53340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Careful removal of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ntestinal Tract </a:t>
            </a: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Pulling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Mesentry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Fat removed)</a:t>
            </a:r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Chilling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(Practiced in green casings)</a:t>
            </a:r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Stripping</a:t>
            </a:r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Flushing</a:t>
            </a:r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Fatting</a:t>
            </a:r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343400" y="15240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343400" y="27432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343400" y="38862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343400" y="47244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343400" y="54864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26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5"/>
            <a:ext cx="7239000" cy="566735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err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…..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762000"/>
            <a:ext cx="8382000" cy="5943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Fermentation</a:t>
            </a:r>
          </a:p>
          <a:p>
            <a:pPr algn="ctr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(S/G/P intestine  in salted or unsalted water at 20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 for 1-2 days)</a:t>
            </a:r>
          </a:p>
          <a:p>
            <a:pPr algn="ctr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Turning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(For C &amp; B intestine only, for efficient sliming)</a:t>
            </a:r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Sliming</a:t>
            </a:r>
            <a:endParaRPr lang="en-US" sz="2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(Casings dipped in sol consisting of 0.2% sodium pyrophosphate and 1%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10-15 min. then scrapped with a wooden knife at 30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° angle )</a:t>
            </a: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Measuring, Inspection and Grading</a:t>
            </a:r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Preservation</a:t>
            </a:r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Packaging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(Metal tins covered with food grade polyethylene lining)</a:t>
            </a:r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368801" y="1371599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386944" y="25146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361544" y="3889828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376058" y="4539343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397835" y="5370286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712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8686800" cy="254793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Animal By-products</a:t>
            </a:r>
            <a:br>
              <a:rPr lang="en-US" sz="4000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						    Utilization</a:t>
            </a:r>
            <a:endParaRPr lang="en-US" sz="4000" dirty="0">
              <a:solidFill>
                <a:srgbClr val="FF0066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524000"/>
            <a:ext cx="8610600" cy="50292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 secondary product derived during the </a:t>
            </a: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anufacturing  or processing of the main </a:t>
            </a: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roduct. (30-35% value)                           </a:t>
            </a:r>
            <a:r>
              <a:rPr lang="en-US" sz="26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Based upon utility by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      Raw material                        </a:t>
            </a:r>
            <a:r>
              <a:rPr lang="en-US" sz="26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-products are categorized to</a:t>
            </a: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lang="en-US" sz="26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edible, inedible and borderline 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Primary by-     Product         </a:t>
            </a:r>
            <a:r>
              <a:rPr lang="en-US" sz="26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products. In some cases the edible     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products</a:t>
            </a:r>
            <a:r>
              <a:rPr lang="en-US" sz="26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                             byproducts are </a:t>
            </a:r>
            <a:r>
              <a:rPr lang="en-US" sz="2600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a.k.a</a:t>
            </a:r>
            <a:r>
              <a:rPr lang="en-US" sz="26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variety meats.</a:t>
            </a:r>
          </a:p>
          <a:p>
            <a:endParaRPr lang="en-US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Secondary             </a:t>
            </a:r>
            <a:r>
              <a:rPr lang="en-US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All organs segregated, processed &amp; chilled</a:t>
            </a:r>
          </a:p>
          <a:p>
            <a:pPr>
              <a:spcBef>
                <a:spcPts val="0"/>
              </a:spcBef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By-prod       </a:t>
            </a:r>
            <a:r>
              <a:rPr lang="en-US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under sanitary conditions ex. liver, kidney heart,</a:t>
            </a:r>
          </a:p>
          <a:p>
            <a:pPr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ox-tail, tripe, chitterlings, fries etc.</a:t>
            </a:r>
            <a:endParaRPr lang="en-US" sz="2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143000" y="3352800"/>
            <a:ext cx="990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133600" y="3352800"/>
            <a:ext cx="762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990600" y="47244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Brace 14"/>
          <p:cNvSpPr/>
          <p:nvPr/>
        </p:nvSpPr>
        <p:spPr>
          <a:xfrm rot="5400000">
            <a:off x="7466838" y="4266438"/>
            <a:ext cx="382524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8779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71913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Terminologies of Casing Defects</a:t>
            </a:r>
            <a:endParaRPr lang="en-US" sz="4000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077200" cy="4724400"/>
          </a:xfrm>
        </p:spPr>
        <p:txBody>
          <a:bodyPr>
            <a:normAutofit/>
          </a:bodyPr>
          <a:lstStyle/>
          <a:p>
            <a:pPr marL="512064" indent="-457200"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Cicatrices: Scars from healed intestinal wounds</a:t>
            </a:r>
          </a:p>
          <a:p>
            <a:pPr marL="512064" indent="-457200">
              <a:buFont typeface="Wingdings" pitchFamily="2" charset="2"/>
              <a:buChar char="v"/>
            </a:pPr>
            <a:endParaRPr lang="en-US" sz="2800" dirty="0" smtClean="0">
              <a:solidFill>
                <a:srgbClr val="00CC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2064" indent="-457200"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Domestics: Small grease spots on casings</a:t>
            </a:r>
          </a:p>
          <a:p>
            <a:pPr marL="512064" indent="-457200">
              <a:buFont typeface="Wingdings" pitchFamily="2" charset="2"/>
              <a:buChar char="v"/>
            </a:pPr>
            <a:endParaRPr lang="en-US" sz="2800" dirty="0">
              <a:solidFill>
                <a:srgbClr val="00CC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2064" indent="-457200"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Kink: Twisted loop on casings</a:t>
            </a:r>
          </a:p>
          <a:p>
            <a:pPr marL="512064" indent="-457200">
              <a:buFont typeface="Wingdings" pitchFamily="2" charset="2"/>
              <a:buChar char="v"/>
            </a:pPr>
            <a:endParaRPr lang="en-US" sz="2800" dirty="0">
              <a:solidFill>
                <a:srgbClr val="00CC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2064" indent="-457200"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Rust: Black Spots due to putrefaction </a:t>
            </a:r>
            <a:endParaRPr lang="en-US" sz="2800" dirty="0">
              <a:solidFill>
                <a:srgbClr val="00CC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96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</p:spPr>
        <p:txBody>
          <a:bodyPr/>
          <a:lstStyle/>
          <a:p>
            <a:pPr algn="ctr"/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Measurement 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of Casings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59408"/>
          </a:xfrm>
        </p:spPr>
        <p:txBody>
          <a:bodyPr>
            <a:normAutofit fontScale="92500"/>
          </a:bodyPr>
          <a:lstStyle/>
          <a:p>
            <a:pPr marL="64008" indent="0" algn="ctr">
              <a:buNone/>
            </a:pPr>
            <a:r>
              <a:rPr lang="en-US" sz="3200" b="1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Casings are measured in Hanks</a:t>
            </a:r>
          </a:p>
          <a:p>
            <a:pPr marL="64008" indent="0" algn="ctr">
              <a:buNone/>
            </a:pPr>
            <a:r>
              <a:rPr lang="en-US" sz="3200" b="1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Casings</a:t>
            </a:r>
          </a:p>
          <a:p>
            <a:pPr marL="64008" indent="0" algn="ctr">
              <a:buNone/>
            </a:pPr>
            <a:endParaRPr lang="en-US" sz="3200" b="1" dirty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4008" indent="0" algn="ctr">
              <a:buNone/>
            </a:pPr>
            <a:r>
              <a:rPr lang="en-US" sz="3200" b="1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Salted Casings (S&amp;G)        </a:t>
            </a:r>
            <a:r>
              <a:rPr lang="en-US" sz="3200" b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Dried Casings (C&amp;B)</a:t>
            </a:r>
          </a:p>
          <a:p>
            <a:pPr marL="64008" indent="0">
              <a:buNone/>
            </a:pPr>
            <a:endParaRPr lang="en-US" sz="3200" b="1" dirty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4008" indent="0">
              <a:buNone/>
            </a:pPr>
            <a:r>
              <a:rPr lang="en-US" sz="3200" b="1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Rounds: 92 m= 1 Hank             </a:t>
            </a:r>
            <a:r>
              <a:rPr lang="en-US" sz="3200" b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 marL="64008" indent="0">
              <a:buNone/>
            </a:pPr>
            <a:r>
              <a:rPr lang="en-US" sz="3200" b="1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Runners             Middles</a:t>
            </a:r>
            <a:endParaRPr lang="en-US" sz="3200" b="1" dirty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4008" indent="0">
              <a:buNone/>
            </a:pPr>
            <a:r>
              <a:rPr lang="en-US" sz="3200" b="1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3200" b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180 </a:t>
            </a:r>
            <a:r>
              <a:rPr lang="en-US" sz="3200" b="1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m= 1 Hank      90 m= 1 </a:t>
            </a:r>
            <a:r>
              <a:rPr lang="en-US" sz="3200" b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Hank</a:t>
            </a:r>
            <a:endParaRPr lang="en-US" sz="3200" b="1" dirty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4008" indent="0">
              <a:buNone/>
            </a:pPr>
            <a:endParaRPr lang="en-US" b="1" dirty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3345543" y="2391229"/>
            <a:ext cx="990600" cy="4572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564743" y="2376715"/>
            <a:ext cx="914400" cy="4572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124200" y="3461656"/>
            <a:ext cx="0" cy="4572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5021943" y="3690256"/>
            <a:ext cx="921657" cy="9144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164943" y="3690256"/>
            <a:ext cx="1066800" cy="9144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126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2514600"/>
            <a:ext cx="3886200" cy="228600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  <a:latin typeface="Algerian" pitchFamily="82" charset="0"/>
              </a:rPr>
              <a:t>Thank you</a:t>
            </a:r>
            <a:endParaRPr lang="en-US" sz="6600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48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Animal by-products-I</a:t>
            </a:r>
            <a:endParaRPr lang="en-US" sz="3600" b="1" dirty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826544" cy="5943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Primary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Hoof/Feet and horns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b="1" dirty="0" smtClean="0">
              <a:solidFill>
                <a:srgbClr val="33CC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Hair/ Bristles and wool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Blood</a:t>
            </a:r>
          </a:p>
          <a:p>
            <a:endParaRPr lang="en-US" sz="2400" b="1" dirty="0" smtClean="0">
              <a:solidFill>
                <a:srgbClr val="33CC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Bones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Gall Bladder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Lung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Pineal Gland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Pituitary </a:t>
            </a:r>
          </a:p>
          <a:p>
            <a:r>
              <a:rPr lang="en-US" sz="2400" b="1" dirty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           Anterior</a:t>
            </a:r>
          </a:p>
          <a:p>
            <a:r>
              <a:rPr lang="en-US" sz="2400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400" b="1" dirty="0" err="1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Poserior</a:t>
            </a:r>
            <a:endParaRPr lang="en-US" sz="2400" b="1" dirty="0" smtClean="0">
              <a:solidFill>
                <a:srgbClr val="33CC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86200" y="320040"/>
            <a:ext cx="5181600" cy="5989320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en-US" sz="3200" b="1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Secondary</a:t>
            </a:r>
          </a:p>
          <a:p>
            <a:pPr marL="64008" indent="0">
              <a:buNone/>
            </a:pPr>
            <a:r>
              <a:rPr lang="en-US" sz="2400" b="1" dirty="0" err="1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Neats</a:t>
            </a:r>
            <a:r>
              <a:rPr lang="en-US" sz="2400" b="1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 Foot Oil, button, combs, hoof /horn meal, fertilizers, gelatin, glue etc.</a:t>
            </a:r>
          </a:p>
          <a:p>
            <a:pPr marL="64008" indent="0">
              <a:buNone/>
            </a:pPr>
            <a:r>
              <a:rPr lang="en-US" sz="2400" b="1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Lanolin, fertilizers, brushes, carpets, fabrics, pillows etc.</a:t>
            </a:r>
          </a:p>
          <a:p>
            <a:pPr marL="64008" indent="0">
              <a:buNone/>
            </a:pPr>
            <a:r>
              <a:rPr lang="en-US" sz="2400" b="1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Blood meal/pudding/sausage, </a:t>
            </a:r>
            <a:r>
              <a:rPr lang="en-US" sz="2400" b="1" dirty="0" err="1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en-US" sz="2400" b="1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64008" indent="0">
              <a:buNone/>
            </a:pPr>
            <a:r>
              <a:rPr lang="en-US" sz="2400" b="1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serum, plasma, albumin, fibrin etc.</a:t>
            </a:r>
          </a:p>
          <a:p>
            <a:pPr marL="64008" indent="0">
              <a:buNone/>
            </a:pPr>
            <a:r>
              <a:rPr lang="en-US" sz="2400" b="1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Bone meal, glue, min. suppl</a:t>
            </a:r>
            <a:r>
              <a:rPr lang="en-US" sz="2400" b="1" dirty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 etc.</a:t>
            </a:r>
          </a:p>
          <a:p>
            <a:pPr marL="64008" indent="0">
              <a:buNone/>
            </a:pPr>
            <a:r>
              <a:rPr lang="en-US" sz="2400" b="1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Bile salts, </a:t>
            </a:r>
            <a:r>
              <a:rPr lang="en-US" sz="2400" b="1" dirty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b="1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all stones.</a:t>
            </a:r>
          </a:p>
          <a:p>
            <a:pPr marL="64008" indent="0">
              <a:buNone/>
            </a:pPr>
            <a:r>
              <a:rPr lang="en-US" sz="2400" b="1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Heparin, Peptone.</a:t>
            </a:r>
          </a:p>
          <a:p>
            <a:pPr marL="64008" indent="0">
              <a:buNone/>
            </a:pPr>
            <a:r>
              <a:rPr lang="en-US" sz="2400" b="1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Melatonin Hormone</a:t>
            </a:r>
          </a:p>
          <a:p>
            <a:pPr marL="64008" indent="0">
              <a:buNone/>
            </a:pPr>
            <a:endParaRPr lang="en-US" sz="2400" b="1" dirty="0">
              <a:solidFill>
                <a:srgbClr val="66FF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" indent="0">
              <a:buNone/>
            </a:pPr>
            <a:r>
              <a:rPr lang="en-US" sz="2400" b="1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GH,LH,FSH and Prolactin</a:t>
            </a:r>
          </a:p>
          <a:p>
            <a:pPr marL="64008" indent="0">
              <a:buNone/>
            </a:pPr>
            <a:r>
              <a:rPr lang="en-US" sz="2400" b="1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Oxytocin and Vasopressin</a:t>
            </a:r>
          </a:p>
          <a:p>
            <a:pPr marL="64008" indent="0">
              <a:buNone/>
            </a:pPr>
            <a:endParaRPr lang="en-US" sz="2400" b="1" dirty="0">
              <a:solidFill>
                <a:srgbClr val="66FF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505200" y="114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429000" y="2206171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200400" y="28956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200400" y="36576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429000" y="4038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200400" y="43434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429000" y="4800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276600" y="54864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276600" y="58674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69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Animal by-products-II</a:t>
            </a:r>
            <a:endParaRPr lang="en-US" sz="3600" b="1" dirty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826544" cy="5943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Primary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Thyroid Gland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Stomach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Liver </a:t>
            </a:r>
            <a:endParaRPr lang="en-US" sz="2400" b="1" dirty="0">
              <a:solidFill>
                <a:srgbClr val="33CC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Pancreas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b="1" dirty="0" smtClean="0">
              <a:solidFill>
                <a:srgbClr val="33CC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en-US" sz="2400" b="1" dirty="0">
              <a:solidFill>
                <a:srgbClr val="33CC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Testes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Intestine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Condemned </a:t>
            </a:r>
          </a:p>
          <a:p>
            <a:r>
              <a:rPr lang="en-US" sz="2400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     meat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Ruminal and intestinal contents/ </a:t>
            </a:r>
            <a:r>
              <a:rPr lang="en-US" sz="2400" b="1" dirty="0" err="1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ingesta</a:t>
            </a:r>
            <a:endParaRPr lang="en-US" sz="2400" b="1" dirty="0" smtClean="0">
              <a:solidFill>
                <a:srgbClr val="33CC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Skin/ Hide</a:t>
            </a:r>
          </a:p>
          <a:p>
            <a:endParaRPr lang="en-US" sz="2400" b="1" dirty="0" smtClean="0">
              <a:solidFill>
                <a:srgbClr val="33CC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86200" y="320040"/>
            <a:ext cx="5181600" cy="5989320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en-US" sz="3200" b="1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Secondary</a:t>
            </a:r>
          </a:p>
          <a:p>
            <a:pPr marL="64008" indent="0">
              <a:buNone/>
            </a:pPr>
            <a:r>
              <a:rPr lang="en-US" sz="2400" b="1" dirty="0" err="1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Thyroxine</a:t>
            </a:r>
            <a:endParaRPr lang="en-US" sz="2400" b="1" dirty="0" smtClean="0">
              <a:solidFill>
                <a:srgbClr val="66FF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" indent="0">
              <a:buNone/>
            </a:pPr>
            <a:r>
              <a:rPr lang="en-US" sz="2400" b="1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Pepsin, Renin, Heparin, Rennet</a:t>
            </a:r>
          </a:p>
          <a:p>
            <a:pPr marL="64008" indent="0">
              <a:buNone/>
            </a:pPr>
            <a:r>
              <a:rPr lang="en-US" sz="2400" b="1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Liver extract</a:t>
            </a:r>
          </a:p>
          <a:p>
            <a:pPr marL="64008" indent="0">
              <a:buNone/>
            </a:pPr>
            <a:r>
              <a:rPr lang="en-US" sz="2400" b="1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Insulin, Glucagon, Sweet bread(Gut), Bates (Batting of leather), Trypsin, </a:t>
            </a:r>
            <a:r>
              <a:rPr lang="en-US" sz="2400" b="1" dirty="0" err="1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Pancreatin</a:t>
            </a:r>
            <a:r>
              <a:rPr lang="en-US" sz="2400" b="1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64008" indent="0">
              <a:buNone/>
            </a:pPr>
            <a:r>
              <a:rPr lang="en-US" sz="2400" b="1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Testosterone and </a:t>
            </a:r>
            <a:r>
              <a:rPr lang="en-US" sz="2400" b="1" dirty="0" err="1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Hyaluronidase</a:t>
            </a:r>
            <a:r>
              <a:rPr lang="en-US" sz="2400" b="1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4008" indent="0">
              <a:buNone/>
            </a:pPr>
            <a:r>
              <a:rPr lang="en-US" sz="2400" b="1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Casings, catgut, caul fat etc.</a:t>
            </a:r>
          </a:p>
          <a:p>
            <a:pPr marL="64008" indent="0">
              <a:buNone/>
            </a:pPr>
            <a:r>
              <a:rPr lang="en-US" sz="2400" b="1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Tallow for soap, machine oil, meat/bone meal, leather dressing etc.</a:t>
            </a:r>
          </a:p>
          <a:p>
            <a:pPr marL="64008" indent="0">
              <a:buNone/>
            </a:pPr>
            <a:r>
              <a:rPr lang="en-US" sz="2400" b="1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Compost, manure, methane as fuel for light, heat and power, recycling as stock feed etc.</a:t>
            </a:r>
          </a:p>
          <a:p>
            <a:pPr marL="64008" indent="0">
              <a:buNone/>
            </a:pPr>
            <a:r>
              <a:rPr lang="en-US" sz="2400" b="1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Leather, gelatin, glue, fertilizer etc.</a:t>
            </a:r>
            <a:endParaRPr lang="en-US" sz="2400" b="1" dirty="0">
              <a:solidFill>
                <a:srgbClr val="66FF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505200" y="1143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895600" y="14478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438400" y="1828800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895600" y="22098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438400" y="3326128"/>
            <a:ext cx="1524000" cy="13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895600" y="36576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200400" y="41148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352800" y="47244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200400" y="58674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372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686800" cy="3048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Fallen/ Dead Animals</a:t>
            </a:r>
            <a:br>
              <a:rPr lang="en-US" sz="4000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						   Slaughtered</a:t>
            </a:r>
            <a:br>
              <a:rPr lang="en-US" sz="4000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Animals</a:t>
            </a:r>
            <a:endParaRPr lang="en-US" sz="4000" dirty="0">
              <a:solidFill>
                <a:srgbClr val="FF0066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524000"/>
            <a:ext cx="8763000" cy="5029200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Carcass         Hides/ Skin</a:t>
            </a:r>
          </a:p>
          <a:p>
            <a:endParaRPr lang="en-US" sz="2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Carcass Meal    Leather and leather</a:t>
            </a:r>
          </a:p>
          <a:p>
            <a:r>
              <a:rPr lang="en-US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Meat Meal         articles                      </a:t>
            </a:r>
            <a:r>
              <a:rPr lang="en-US" sz="2600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Leaf</a:t>
            </a:r>
            <a:r>
              <a:rPr lang="en-US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Fat- Kidney Fat </a:t>
            </a:r>
            <a:endParaRPr lang="en-US" sz="2600" dirty="0" smtClean="0">
              <a:solidFill>
                <a:srgbClr val="66FF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Technical Fat                                    </a:t>
            </a:r>
            <a:r>
              <a:rPr lang="en-US" sz="2600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Tallow </a:t>
            </a:r>
            <a:r>
              <a:rPr lang="en-US" sz="2600" dirty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– Beef/ Mutton </a:t>
            </a:r>
            <a:r>
              <a:rPr lang="en-US" sz="2600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Fat </a:t>
            </a:r>
          </a:p>
          <a:p>
            <a:r>
              <a:rPr lang="en-US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Bone Meal</a:t>
            </a:r>
            <a:r>
              <a:rPr lang="en-US" sz="2600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                             Caul </a:t>
            </a:r>
            <a:r>
              <a:rPr lang="en-US" sz="2600" dirty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Fat- Intestine/ </a:t>
            </a:r>
            <a:r>
              <a:rPr lang="en-US" sz="2600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Mesentery </a:t>
            </a:r>
            <a:r>
              <a:rPr lang="en-US" sz="2600" dirty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Fat</a:t>
            </a:r>
          </a:p>
          <a:p>
            <a:r>
              <a:rPr lang="en-US" sz="2600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                                      Suet- Hard fat ass. with loin and kidney</a:t>
            </a:r>
          </a:p>
          <a:p>
            <a:r>
              <a:rPr lang="en-US" sz="2600" dirty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en-US" sz="2600" dirty="0" err="1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Smaltz</a:t>
            </a:r>
            <a:r>
              <a:rPr lang="en-US" sz="2600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-Chicken or goose subcutaneous fat </a:t>
            </a:r>
          </a:p>
          <a:p>
            <a:r>
              <a:rPr lang="en-US" sz="2600" dirty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                         Sweet breads- Gut sweet bread (Pancreas) and</a:t>
            </a:r>
          </a:p>
          <a:p>
            <a:r>
              <a:rPr lang="en-US" sz="2600" dirty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                          Neck sweet bread (Thymus) &amp;   Melts- Spleen  </a:t>
            </a:r>
          </a:p>
          <a:p>
            <a:r>
              <a:rPr lang="en-US" sz="2600" dirty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endParaRPr lang="en-US" sz="2600" dirty="0">
              <a:solidFill>
                <a:srgbClr val="66FF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066800" y="1066800"/>
            <a:ext cx="914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981200" y="1066800"/>
            <a:ext cx="762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979714" y="19812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859314" y="1959429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863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Bones </a:t>
            </a:r>
            <a:endParaRPr lang="en-US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48640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en-US" sz="24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15% of Dressed carcass                   12-30% of live wt. (C/B/P)</a:t>
            </a:r>
          </a:p>
          <a:p>
            <a:pPr marL="64008" indent="0">
              <a:buNone/>
            </a:pPr>
            <a:r>
              <a:rPr lang="en-US" sz="24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20-30% </a:t>
            </a:r>
            <a:r>
              <a:rPr lang="en-US" sz="2400" b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of live wt</a:t>
            </a:r>
            <a:r>
              <a:rPr lang="en-US" sz="24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. (S/G)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Green/ Fresh Bones        50% Moisture</a:t>
            </a:r>
          </a:p>
          <a:p>
            <a:pPr marL="64008" indent="0">
              <a:buNone/>
            </a:pPr>
            <a:r>
              <a:rPr lang="en-US" sz="24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23% Inorganic Matter</a:t>
            </a:r>
          </a:p>
          <a:p>
            <a:pPr marL="64008" indent="0">
              <a:buNone/>
            </a:pPr>
            <a:r>
              <a:rPr lang="en-US" sz="24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12% Organic Matter        1:2</a:t>
            </a:r>
          </a:p>
          <a:p>
            <a:pPr marL="64008" indent="0">
              <a:buNone/>
            </a:pPr>
            <a:r>
              <a:rPr lang="en-US" sz="24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15% Red and Yellow Marrow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96% of Red and yellow Marrow is Fat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Organic Matter of Bone: </a:t>
            </a:r>
            <a:r>
              <a:rPr lang="en-US" sz="2400" b="1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Ossein</a:t>
            </a:r>
            <a:endParaRPr lang="en-US" sz="2400" b="1" dirty="0" smtClean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Inorganic Matter of Bone: 33% </a:t>
            </a:r>
            <a:r>
              <a:rPr lang="en-US" sz="2400" b="1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4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, 15% P, Na, K, Mg, Cu,    				    Zn, Fe, Co, </a:t>
            </a:r>
            <a:r>
              <a:rPr lang="en-US" sz="2400" b="1" dirty="0" err="1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Mn</a:t>
            </a:r>
            <a:endParaRPr lang="en-US" sz="2400" b="1" dirty="0" smtClean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Bone by-product: Gelatin, Glue, Bone meal, Fertilizer</a:t>
            </a:r>
            <a:endParaRPr lang="en-US" sz="2400" b="1" dirty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048000" y="838200"/>
            <a:ext cx="1600200" cy="3048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648200" y="838200"/>
            <a:ext cx="1295400" cy="3048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352800" y="2286000"/>
            <a:ext cx="457200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ight Brace 13"/>
          <p:cNvSpPr/>
          <p:nvPr/>
        </p:nvSpPr>
        <p:spPr>
          <a:xfrm>
            <a:off x="6960542" y="2750457"/>
            <a:ext cx="228019" cy="44994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1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04106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Utilization of Bones</a:t>
            </a:r>
            <a:endParaRPr lang="en-US" b="1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143000"/>
            <a:ext cx="8915400" cy="5562600"/>
          </a:xfrm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en-US" sz="2600" dirty="0" smtClean="0">
                <a:solidFill>
                  <a:srgbClr val="66FF66"/>
                </a:solidFill>
                <a:latin typeface="Times New Roman" pitchFamily="18" charset="0"/>
                <a:cs typeface="Times New Roman" pitchFamily="18" charset="0"/>
              </a:rPr>
              <a:t>Bones are utilized to render fat, produce gelatin/glue and mineral concentrates like osteo-calcium tablets or bone meal</a:t>
            </a:r>
          </a:p>
          <a:p>
            <a:pPr marL="64008" indent="0" algn="ctr">
              <a:buNone/>
            </a:pPr>
            <a:endParaRPr lang="en-US" sz="2600" dirty="0">
              <a:solidFill>
                <a:srgbClr val="66FF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" indent="0" algn="ctr">
              <a:buNone/>
            </a:pPr>
            <a:r>
              <a:rPr lang="en-US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Rendering</a:t>
            </a:r>
            <a:endParaRPr lang="en-US" sz="26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" indent="0" algn="ctr">
              <a:buNone/>
            </a:pPr>
            <a:endParaRPr lang="en-US" sz="2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" indent="0">
              <a:buNone/>
            </a:pPr>
            <a:r>
              <a:rPr lang="en-US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Dry Rendering          </a:t>
            </a:r>
            <a:r>
              <a:rPr lang="en-US" sz="2600" b="1" dirty="0" smtClean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Wet Rendering         </a:t>
            </a:r>
            <a:r>
              <a:rPr lang="en-US" sz="26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Bone</a:t>
            </a:r>
            <a:r>
              <a:rPr lang="en-US" sz="2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Digester</a:t>
            </a:r>
          </a:p>
          <a:p>
            <a:pPr marL="64008" indent="0">
              <a:buNone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Steam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contact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smtClean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Steam in contact           </a:t>
            </a:r>
            <a:r>
              <a:rPr lang="en-US" sz="24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Steam in contact</a:t>
            </a:r>
          </a:p>
          <a:p>
            <a:pPr marL="64008" indent="0">
              <a:buNone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75psi X 3-4 hrs.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400" dirty="0" smtClean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40psi  </a:t>
            </a:r>
            <a:r>
              <a:rPr lang="en-US" sz="2000" dirty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 smtClean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4-8 hrs.             </a:t>
            </a:r>
            <a:r>
              <a:rPr lang="en-US" sz="24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60psi X 2 hrs.</a:t>
            </a:r>
          </a:p>
          <a:p>
            <a:pPr marL="64008" indent="0">
              <a:buNone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End Product called        </a:t>
            </a:r>
            <a:r>
              <a:rPr lang="en-US" sz="2400" dirty="0" smtClean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product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called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End product is bone</a:t>
            </a:r>
          </a:p>
          <a:p>
            <a:pPr marL="64008" indent="0">
              <a:buNone/>
            </a:pP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Craclkling,fat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removed  </a:t>
            </a:r>
            <a:r>
              <a:rPr lang="en-US" sz="2400" dirty="0" smtClean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slush, sent to digester  </a:t>
            </a:r>
            <a:r>
              <a:rPr lang="en-US" sz="24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meal,32.5% Ca+15% P</a:t>
            </a:r>
          </a:p>
          <a:p>
            <a:pPr marL="64008" indent="0">
              <a:buNone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by centrifugation to       </a:t>
            </a:r>
            <a:r>
              <a:rPr lang="en-US" sz="2400" dirty="0" smtClean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there is better recovery  </a:t>
            </a:r>
            <a:r>
              <a:rPr lang="en-US" sz="24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Fat &amp; gelatin </a:t>
            </a:r>
            <a:r>
              <a:rPr lang="en-US" sz="2400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recoverd</a:t>
            </a:r>
            <a:endParaRPr lang="en-US" sz="2400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" indent="0">
              <a:buNone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mins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&lt;5%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400" dirty="0" smtClean="0">
                <a:solidFill>
                  <a:srgbClr val="00CCFF"/>
                </a:solidFill>
                <a:latin typeface="Times New Roman" pitchFamily="18" charset="0"/>
                <a:cs typeface="Times New Roman" pitchFamily="18" charset="0"/>
              </a:rPr>
              <a:t>of fat</a:t>
            </a:r>
            <a:endParaRPr lang="en-US" sz="2400" dirty="0">
              <a:solidFill>
                <a:srgbClr val="00CC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286000" y="3048000"/>
            <a:ext cx="2286000" cy="457200"/>
          </a:xfrm>
          <a:prstGeom prst="straightConnector1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572000" y="3048000"/>
            <a:ext cx="0" cy="457200"/>
          </a:xfrm>
          <a:prstGeom prst="straightConnector1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572000" y="3048000"/>
            <a:ext cx="1981200" cy="457200"/>
          </a:xfrm>
          <a:prstGeom prst="straightConnector1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418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u="sng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Yield and Conversion Ratio</a:t>
            </a:r>
            <a:endParaRPr lang="en-US" sz="4000" u="sng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534400" cy="4995864"/>
          </a:xfrm>
        </p:spPr>
        <p:txBody>
          <a:bodyPr>
            <a:normAutofit/>
          </a:bodyPr>
          <a:lstStyle/>
          <a:p>
            <a:pPr algn="ctr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15% (Horn + Hoof+ Ruminal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Intestinal content)</a:t>
            </a:r>
          </a:p>
          <a:p>
            <a:pPr algn="ctr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7% Hide / 11% Skin</a:t>
            </a:r>
          </a:p>
          <a:p>
            <a:pPr algn="ctr"/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Carcass</a:t>
            </a:r>
          </a:p>
          <a:p>
            <a:pPr algn="ctr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2/3</a:t>
            </a:r>
            <a:r>
              <a:rPr lang="en-US" sz="2600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Moisture</a:t>
            </a:r>
          </a:p>
          <a:p>
            <a:pPr algn="ctr"/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(drying)</a:t>
            </a:r>
          </a:p>
          <a:p>
            <a:pPr algn="ctr"/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1/3</a:t>
            </a:r>
            <a:r>
              <a:rPr lang="en-US" sz="2600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Meat Meal and Bone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eal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648200" y="25908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648200" y="4038600"/>
            <a:ext cx="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93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2400"/>
            <a:ext cx="771144" cy="65532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Bone Meal and blood meal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90600" y="367664"/>
            <a:ext cx="2583656" cy="5943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Average conversion ratio of raw material to dry meal by:</a:t>
            </a:r>
          </a:p>
          <a:p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Dry rendering 3:1</a:t>
            </a:r>
          </a:p>
          <a:p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Wet rendering 4:1</a:t>
            </a:r>
          </a:p>
          <a:p>
            <a:endParaRPr lang="en-US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Conversion of raw blood to blood meal- 5:1</a:t>
            </a:r>
            <a:endParaRPr lang="en-US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6309360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Composition</a:t>
            </a:r>
          </a:p>
          <a:p>
            <a:pPr marL="64008" indent="0">
              <a:buNone/>
            </a:pPr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" indent="0"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Meat meal                 Carcass Meal</a:t>
            </a:r>
          </a:p>
          <a:p>
            <a:pPr marL="64008" indent="0"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(Dry)               (Bone + Meat Meal)</a:t>
            </a:r>
          </a:p>
          <a:p>
            <a:pPr marL="64008" indent="0">
              <a:buNone/>
            </a:pP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Protein &gt;55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%              Protein &lt;55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% </a:t>
            </a:r>
            <a:endParaRPr lang="en-US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" indent="0">
              <a:buNone/>
            </a:pP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P+Min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- 85%       Phosphorous &gt;4.5%</a:t>
            </a:r>
          </a:p>
          <a:p>
            <a:pPr marL="64008" indent="0"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Moisture-7%         Moisture- 3-5%</a:t>
            </a:r>
          </a:p>
          <a:p>
            <a:pPr marL="64008" indent="0"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Crude Fat- 8%</a:t>
            </a:r>
          </a:p>
          <a:p>
            <a:pPr marL="64008" indent="0"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Phosphorous-4.5%</a:t>
            </a:r>
          </a:p>
          <a:p>
            <a:pPr marL="64008" indent="0">
              <a:buNone/>
            </a:pPr>
            <a:endParaRPr lang="en-US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" indent="0"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Bone Meal                      Blood Meal</a:t>
            </a:r>
          </a:p>
          <a:p>
            <a:pPr marL="64008" indent="0"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(Steamed)</a:t>
            </a:r>
          </a:p>
          <a:p>
            <a:pPr marL="64008" indent="0"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Protein- 7%                  Protein- &gt;80%</a:t>
            </a:r>
          </a:p>
          <a:p>
            <a:pPr marL="64008" indent="0"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Calcium 32.5%             Calcium- Low</a:t>
            </a:r>
          </a:p>
          <a:p>
            <a:pPr marL="64008" indent="0"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Phosphorous- 15%       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Phosph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Low</a:t>
            </a:r>
          </a:p>
          <a:p>
            <a:pPr marL="64008" indent="0"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Moisture- 7%           Moisture- 10-12%</a:t>
            </a:r>
          </a:p>
        </p:txBody>
      </p:sp>
    </p:spTree>
    <p:extLst>
      <p:ext uri="{BB962C8B-B14F-4D97-AF65-F5344CB8AC3E}">
        <p14:creationId xmlns:p14="http://schemas.microsoft.com/office/powerpoint/2010/main" val="140193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497</TotalTime>
  <Words>1401</Words>
  <Application>Microsoft Office PowerPoint</Application>
  <PresentationFormat>On-screen Show (4:3)</PresentationFormat>
  <Paragraphs>295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Verve</vt:lpstr>
      <vt:lpstr>Meat Science (JRF) Part 3</vt:lpstr>
      <vt:lpstr>Animal By-products            Utilization</vt:lpstr>
      <vt:lpstr>Animal by-products-I</vt:lpstr>
      <vt:lpstr>Animal by-products-II</vt:lpstr>
      <vt:lpstr>Fallen/ Dead Animals           Slaughtered                                                   Animals</vt:lpstr>
      <vt:lpstr>Bones </vt:lpstr>
      <vt:lpstr>Utilization of Bones</vt:lpstr>
      <vt:lpstr>Yield and Conversion Ratio</vt:lpstr>
      <vt:lpstr>Bone Meal and blood meal</vt:lpstr>
      <vt:lpstr>Gelatin/Glue</vt:lpstr>
      <vt:lpstr>            Neats Foot Oil Horn</vt:lpstr>
      <vt:lpstr>Utilization of blood</vt:lpstr>
      <vt:lpstr>Important Points</vt:lpstr>
      <vt:lpstr>Processing of Blood Meal- Part 1</vt:lpstr>
      <vt:lpstr>Processing of Blood Meal- Part 2</vt:lpstr>
      <vt:lpstr>Utilization of Intestines</vt:lpstr>
      <vt:lpstr>Types of Casings</vt:lpstr>
      <vt:lpstr>Manufacturing of Natural Casings</vt:lpstr>
      <vt:lpstr>Contd…..</vt:lpstr>
      <vt:lpstr>Terminologies of Casing Defects</vt:lpstr>
      <vt:lpstr>Measurement of Casings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Meat Science (JRF) Part 3</dc:title>
  <dc:creator>Dr. A K Singh</dc:creator>
  <cp:lastModifiedBy>Dr. A K Singh</cp:lastModifiedBy>
  <cp:revision>86</cp:revision>
  <dcterms:created xsi:type="dcterms:W3CDTF">2006-08-16T00:00:00Z</dcterms:created>
  <dcterms:modified xsi:type="dcterms:W3CDTF">2000-08-20T05:41:54Z</dcterms:modified>
</cp:coreProperties>
</file>