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5" r:id="rId11"/>
    <p:sldId id="266" r:id="rId12"/>
    <p:sldId id="269" r:id="rId13"/>
    <p:sldId id="281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  <a:srgbClr val="00FFFF"/>
    <a:srgbClr val="66CCFF"/>
    <a:srgbClr val="99FF99"/>
    <a:srgbClr val="FFCC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990600"/>
            <a:ext cx="7315200" cy="2595025"/>
          </a:xfrm>
        </p:spPr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Meat Science (JRF)</a:t>
            </a:r>
            <a:br>
              <a:rPr lang="en-US" b="1" dirty="0">
                <a:latin typeface="Times New Roman" pitchFamily="18" charset="0"/>
                <a:cs typeface="Times New Roman" pitchFamily="18" charset="0"/>
              </a:rPr>
            </a:br>
            <a:r>
              <a:rPr lang="en-US" b="1" dirty="0">
                <a:latin typeface="Times New Roman" pitchFamily="18" charset="0"/>
                <a:cs typeface="Times New Roman" pitchFamily="18" charset="0"/>
              </a:rPr>
              <a:t>Part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10000"/>
            <a:ext cx="7315200" cy="2133600"/>
          </a:xfrm>
        </p:spPr>
        <p:txBody>
          <a:bodyPr/>
          <a:lstStyle/>
          <a:p>
            <a:pPr algn="r"/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By Dr. Gargi Mahapatra</a:t>
            </a:r>
          </a:p>
          <a:p>
            <a:pPr algn="r"/>
            <a:r>
              <a:rPr lang="en-US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Asst. Prof. </a:t>
            </a:r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cum </a:t>
            </a:r>
            <a:r>
              <a:rPr lang="en-US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Jnr. </a:t>
            </a:r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Scientist</a:t>
            </a:r>
          </a:p>
          <a:p>
            <a:pPr algn="r"/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Bihar Veterinary College</a:t>
            </a:r>
          </a:p>
          <a:p>
            <a:pPr algn="r"/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B.A.S.U., Patna</a:t>
            </a:r>
            <a:r>
              <a:rPr lang="en-US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en-US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84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7315200" cy="741285"/>
          </a:xfrm>
        </p:spPr>
        <p:txBody>
          <a:bodyPr/>
          <a:lstStyle/>
          <a:p>
            <a:pPr algn="ctr"/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Processing of Hides</a:t>
            </a:r>
            <a:endParaRPr lang="en-US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43001"/>
            <a:ext cx="7315200" cy="516636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Hide/Skin</a:t>
            </a:r>
          </a:p>
          <a:p>
            <a:pPr marL="0" indent="0" algn="ctr">
              <a:buNone/>
            </a:pPr>
            <a:endParaRPr lang="en-US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Drying/ Curing</a:t>
            </a:r>
          </a:p>
          <a:p>
            <a:pPr marL="0" indent="0" algn="ctr">
              <a:buNone/>
            </a:pPr>
            <a:endParaRPr lang="en-US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Conditioning</a:t>
            </a:r>
          </a:p>
          <a:p>
            <a:pPr marL="0" indent="0" algn="ctr">
              <a:buNone/>
            </a:pPr>
            <a:endParaRPr lang="en-US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Tanning</a:t>
            </a:r>
          </a:p>
          <a:p>
            <a:pPr marL="0" indent="0" algn="ctr">
              <a:buNone/>
            </a:pPr>
            <a:endParaRPr lang="en-US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Post-Tanning Operations</a:t>
            </a:r>
          </a:p>
          <a:p>
            <a:pPr marL="0" indent="0" algn="ctr">
              <a:buNone/>
            </a:pPr>
            <a:endParaRPr lang="en-US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Leather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(End/Final Product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648200" y="1600200"/>
            <a:ext cx="0" cy="457200"/>
          </a:xfrm>
          <a:prstGeom prst="straightConnector1">
            <a:avLst/>
          </a:prstGeom>
          <a:ln>
            <a:solidFill>
              <a:schemeClr val="tx2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648200" y="2514600"/>
            <a:ext cx="0" cy="381000"/>
          </a:xfrm>
          <a:prstGeom prst="straightConnector1">
            <a:avLst/>
          </a:prstGeom>
          <a:ln>
            <a:solidFill>
              <a:schemeClr val="tx2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648200" y="3352800"/>
            <a:ext cx="0" cy="457200"/>
          </a:xfrm>
          <a:prstGeom prst="straightConnector1">
            <a:avLst/>
          </a:prstGeom>
          <a:ln>
            <a:solidFill>
              <a:schemeClr val="tx2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648200" y="4267200"/>
            <a:ext cx="0" cy="457200"/>
          </a:xfrm>
          <a:prstGeom prst="straightConnector1">
            <a:avLst/>
          </a:prstGeom>
          <a:ln>
            <a:solidFill>
              <a:schemeClr val="tx2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648200" y="5181600"/>
            <a:ext cx="0" cy="457200"/>
          </a:xfrm>
          <a:prstGeom prst="straightConnector1">
            <a:avLst/>
          </a:prstGeom>
          <a:ln>
            <a:solidFill>
              <a:schemeClr val="tx2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180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3048000" cy="2971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Drying Techniques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7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(7 days min.)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Ground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Drying</a:t>
            </a:r>
            <a:b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Suspension Drying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(Frame Drying, Line Drying  </a:t>
            </a:r>
            <a:r>
              <a:rPr lang="en-US" sz="2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&amp; Tent Drying)</a:t>
            </a:r>
            <a:endParaRPr lang="en-US" sz="2200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228600"/>
            <a:ext cx="4512648" cy="6172200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en-US" sz="2800" b="1" u="sng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Conditioning of </a:t>
            </a:r>
            <a:r>
              <a:rPr lang="en-US" sz="2800" b="1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Hides</a:t>
            </a:r>
          </a:p>
          <a:p>
            <a:pPr marL="45720" indent="0" algn="ctr">
              <a:buNone/>
            </a:pPr>
            <a:endParaRPr lang="en-US" sz="2400" b="1" u="sng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400" b="1" dirty="0">
                <a:solidFill>
                  <a:srgbClr val="66CCFF"/>
                </a:solidFill>
                <a:latin typeface="Times New Roman" pitchFamily="18" charset="0"/>
                <a:cs typeface="Times New Roman" pitchFamily="18" charset="0"/>
              </a:rPr>
              <a:t>Washing and </a:t>
            </a:r>
            <a:r>
              <a:rPr lang="en-US" sz="2400" b="1" dirty="0" smtClean="0">
                <a:solidFill>
                  <a:srgbClr val="66CCFF"/>
                </a:solidFill>
                <a:latin typeface="Times New Roman" pitchFamily="18" charset="0"/>
                <a:cs typeface="Times New Roman" pitchFamily="18" charset="0"/>
              </a:rPr>
              <a:t>Soaking</a:t>
            </a:r>
            <a:endParaRPr lang="en-US" sz="2400" dirty="0">
              <a:solidFill>
                <a:srgbClr val="66CC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sz="2400" dirty="0">
              <a:solidFill>
                <a:srgbClr val="66CC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400" b="1" dirty="0" smtClean="0">
                <a:solidFill>
                  <a:srgbClr val="66CCFF"/>
                </a:solidFill>
                <a:latin typeface="Times New Roman" pitchFamily="18" charset="0"/>
                <a:cs typeface="Times New Roman" pitchFamily="18" charset="0"/>
              </a:rPr>
              <a:t>Fleshing</a:t>
            </a:r>
            <a:endParaRPr lang="en-US" sz="2400" dirty="0" smtClean="0">
              <a:solidFill>
                <a:srgbClr val="66CC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sz="2400" dirty="0">
              <a:solidFill>
                <a:srgbClr val="66CC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400" b="1" dirty="0">
                <a:solidFill>
                  <a:srgbClr val="66CCFF"/>
                </a:solidFill>
                <a:latin typeface="Times New Roman" pitchFamily="18" charset="0"/>
                <a:cs typeface="Times New Roman" pitchFamily="18" charset="0"/>
              </a:rPr>
              <a:t>Liming and </a:t>
            </a:r>
            <a:r>
              <a:rPr lang="en-US" sz="2400" b="1" dirty="0" smtClean="0">
                <a:solidFill>
                  <a:srgbClr val="66CCFF"/>
                </a:solidFill>
                <a:latin typeface="Times New Roman" pitchFamily="18" charset="0"/>
                <a:cs typeface="Times New Roman" pitchFamily="18" charset="0"/>
              </a:rPr>
              <a:t>De-</a:t>
            </a:r>
            <a:r>
              <a:rPr lang="en-US" sz="2400" b="1" dirty="0" err="1" smtClean="0">
                <a:solidFill>
                  <a:srgbClr val="66CCFF"/>
                </a:solidFill>
                <a:latin typeface="Times New Roman" pitchFamily="18" charset="0"/>
                <a:cs typeface="Times New Roman" pitchFamily="18" charset="0"/>
              </a:rPr>
              <a:t>hairing</a:t>
            </a:r>
            <a:endParaRPr lang="en-US" sz="2400" dirty="0" smtClean="0">
              <a:solidFill>
                <a:srgbClr val="66CC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sz="2400" dirty="0" smtClean="0">
              <a:solidFill>
                <a:srgbClr val="66CC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400" b="1" dirty="0">
                <a:solidFill>
                  <a:srgbClr val="66CCFF"/>
                </a:solidFill>
                <a:latin typeface="Times New Roman" pitchFamily="18" charset="0"/>
                <a:cs typeface="Times New Roman" pitchFamily="18" charset="0"/>
              </a:rPr>
              <a:t>Washing and </a:t>
            </a:r>
            <a:r>
              <a:rPr lang="en-US" sz="2400" b="1" dirty="0" smtClean="0">
                <a:solidFill>
                  <a:srgbClr val="66CCFF"/>
                </a:solidFill>
                <a:latin typeface="Times New Roman" pitchFamily="18" charset="0"/>
                <a:cs typeface="Times New Roman" pitchFamily="18" charset="0"/>
              </a:rPr>
              <a:t>De-liming</a:t>
            </a:r>
            <a:endParaRPr lang="en-US" sz="2400" dirty="0">
              <a:solidFill>
                <a:srgbClr val="66CC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sz="2400" dirty="0">
              <a:solidFill>
                <a:srgbClr val="66CC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400" b="1" dirty="0" smtClean="0">
                <a:solidFill>
                  <a:srgbClr val="66CCFF"/>
                </a:solidFill>
                <a:latin typeface="Times New Roman" pitchFamily="18" charset="0"/>
                <a:cs typeface="Times New Roman" pitchFamily="18" charset="0"/>
              </a:rPr>
              <a:t>Batting (</a:t>
            </a:r>
            <a:r>
              <a:rPr lang="en-US" sz="2400" dirty="0" smtClean="0">
                <a:solidFill>
                  <a:srgbClr val="66CCFF"/>
                </a:solidFill>
                <a:latin typeface="Times New Roman" pitchFamily="18" charset="0"/>
                <a:cs typeface="Times New Roman" pitchFamily="18" charset="0"/>
              </a:rPr>
              <a:t> vegetable tanning)</a:t>
            </a:r>
          </a:p>
          <a:p>
            <a:pPr marL="0" indent="0" algn="ctr">
              <a:buNone/>
            </a:pPr>
            <a:endParaRPr lang="en-US" sz="2400" dirty="0">
              <a:solidFill>
                <a:srgbClr val="66CC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400" b="1" dirty="0" smtClean="0">
                <a:solidFill>
                  <a:srgbClr val="66CCFF"/>
                </a:solidFill>
                <a:latin typeface="Times New Roman" pitchFamily="18" charset="0"/>
                <a:cs typeface="Times New Roman" pitchFamily="18" charset="0"/>
              </a:rPr>
              <a:t>Pickling(</a:t>
            </a:r>
            <a:r>
              <a:rPr lang="en-US" sz="2400" dirty="0" smtClean="0">
                <a:solidFill>
                  <a:srgbClr val="66CC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66CCFF"/>
                </a:solidFill>
                <a:latin typeface="Times New Roman" pitchFamily="18" charset="0"/>
                <a:cs typeface="Times New Roman" pitchFamily="18" charset="0"/>
              </a:rPr>
              <a:t>chrome </a:t>
            </a:r>
            <a:r>
              <a:rPr lang="en-US" sz="2400" dirty="0" smtClean="0">
                <a:solidFill>
                  <a:srgbClr val="66CCFF"/>
                </a:solidFill>
                <a:latin typeface="Times New Roman" pitchFamily="18" charset="0"/>
                <a:cs typeface="Times New Roman" pitchFamily="18" charset="0"/>
              </a:rPr>
              <a:t>tanning)</a:t>
            </a:r>
            <a:endParaRPr lang="en-US" sz="2400" dirty="0">
              <a:solidFill>
                <a:srgbClr val="66CC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581401"/>
            <a:ext cx="3408136" cy="2725082"/>
          </a:xfrm>
        </p:spPr>
        <p:txBody>
          <a:bodyPr>
            <a:noAutofit/>
          </a:bodyPr>
          <a:lstStyle/>
          <a:p>
            <a:pPr algn="ctr"/>
            <a:r>
              <a:rPr lang="en-US" sz="2800" b="1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Hide Curing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Done immediately after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flaying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Techniques     </a:t>
            </a:r>
            <a:r>
              <a:rPr lang="en-US" sz="2400" dirty="0" smtClean="0">
                <a:solidFill>
                  <a:srgbClr val="99FF99"/>
                </a:solidFill>
                <a:latin typeface="Times New Roman" pitchFamily="18" charset="0"/>
                <a:cs typeface="Times New Roman" pitchFamily="18" charset="0"/>
              </a:rPr>
              <a:t>Dry </a:t>
            </a:r>
            <a:r>
              <a:rPr lang="en-US" sz="2400" dirty="0">
                <a:solidFill>
                  <a:srgbClr val="99FF99"/>
                </a:solidFill>
                <a:latin typeface="Times New Roman" pitchFamily="18" charset="0"/>
                <a:cs typeface="Times New Roman" pitchFamily="18" charset="0"/>
              </a:rPr>
              <a:t>Salting</a:t>
            </a:r>
          </a:p>
          <a:p>
            <a:pPr algn="ctr"/>
            <a:r>
              <a:rPr lang="en-US" sz="2400" dirty="0" smtClean="0">
                <a:solidFill>
                  <a:srgbClr val="99FF99"/>
                </a:solidFill>
                <a:latin typeface="Times New Roman" pitchFamily="18" charset="0"/>
                <a:cs typeface="Times New Roman" pitchFamily="18" charset="0"/>
              </a:rPr>
              <a:t>                       Wet </a:t>
            </a:r>
            <a:r>
              <a:rPr lang="en-US" sz="2400" dirty="0">
                <a:solidFill>
                  <a:srgbClr val="99FF99"/>
                </a:solidFill>
                <a:latin typeface="Times New Roman" pitchFamily="18" charset="0"/>
                <a:cs typeface="Times New Roman" pitchFamily="18" charset="0"/>
              </a:rPr>
              <a:t>Salting</a:t>
            </a:r>
          </a:p>
          <a:p>
            <a:endParaRPr lang="en-US" sz="24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981200" y="5562600"/>
            <a:ext cx="228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981200" y="5562600"/>
            <a:ext cx="2286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228735" y="18288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248400" y="27432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6248400" y="36957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6248400" y="44958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6248400" y="5417574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765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315200" cy="817485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Important Points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1"/>
            <a:ext cx="7772400" cy="509016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During dry salting hides kept </a:t>
            </a:r>
            <a:r>
              <a:rPr lang="en-US" sz="2400" dirty="0">
                <a:solidFill>
                  <a:srgbClr val="99FF33"/>
                </a:solidFill>
                <a:latin typeface="Times New Roman" pitchFamily="18" charset="0"/>
                <a:cs typeface="Times New Roman" pitchFamily="18" charset="0"/>
              </a:rPr>
              <a:t>flesh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99FF33"/>
                </a:solidFill>
                <a:latin typeface="Times New Roman" pitchFamily="18" charset="0"/>
                <a:cs typeface="Times New Roman" pitchFamily="18" charset="0"/>
              </a:rPr>
              <a:t>side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99FF33"/>
                </a:solidFill>
                <a:latin typeface="Times New Roman" pitchFamily="18" charset="0"/>
                <a:cs typeface="Times New Roman" pitchFamily="18" charset="0"/>
              </a:rPr>
              <a:t>up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smtClean="0">
                <a:solidFill>
                  <a:srgbClr val="99FF33"/>
                </a:solidFill>
                <a:latin typeface="Times New Roman" pitchFamily="18" charset="0"/>
                <a:cs typeface="Times New Roman" pitchFamily="18" charset="0"/>
              </a:rPr>
              <a:t>2-3 </a:t>
            </a:r>
            <a:r>
              <a:rPr lang="en-US" sz="2400" dirty="0">
                <a:solidFill>
                  <a:srgbClr val="99FF33"/>
                </a:solidFill>
                <a:latin typeface="Times New Roman" pitchFamily="18" charset="0"/>
                <a:cs typeface="Times New Roman" pitchFamily="18" charset="0"/>
              </a:rPr>
              <a:t>mm thick layer of fine salt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applied. The weight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salt equal to weight of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hide. These salted </a:t>
            </a:r>
            <a:r>
              <a:rPr lang="en-US" sz="2400" dirty="0" smtClean="0">
                <a:solidFill>
                  <a:srgbClr val="99FF33"/>
                </a:solidFill>
                <a:latin typeface="Times New Roman" pitchFamily="18" charset="0"/>
                <a:cs typeface="Times New Roman" pitchFamily="18" charset="0"/>
              </a:rPr>
              <a:t>hides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are then </a:t>
            </a:r>
            <a:r>
              <a:rPr lang="en-US" sz="2400" dirty="0">
                <a:solidFill>
                  <a:srgbClr val="99FF33"/>
                </a:solidFill>
                <a:latin typeface="Times New Roman" pitchFamily="18" charset="0"/>
                <a:cs typeface="Times New Roman" pitchFamily="18" charset="0"/>
              </a:rPr>
              <a:t>stacked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on one another, to a </a:t>
            </a:r>
            <a:r>
              <a:rPr lang="en-US" sz="2400" dirty="0">
                <a:solidFill>
                  <a:srgbClr val="99FF33"/>
                </a:solidFill>
                <a:latin typeface="Times New Roman" pitchFamily="18" charset="0"/>
                <a:cs typeface="Times New Roman" pitchFamily="18" charset="0"/>
              </a:rPr>
              <a:t>max. height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stack </a:t>
            </a:r>
            <a:r>
              <a:rPr lang="en-US" sz="2400" dirty="0" smtClean="0">
                <a:solidFill>
                  <a:srgbClr val="99FF33"/>
                </a:solidFill>
                <a:latin typeface="Times New Roman" pitchFamily="18" charset="0"/>
                <a:cs typeface="Times New Roman" pitchFamily="18" charset="0"/>
              </a:rPr>
              <a:t>1m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Dry salting is practiced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rooms maintained at </a:t>
            </a:r>
            <a:r>
              <a:rPr lang="en-US" sz="2400" dirty="0">
                <a:solidFill>
                  <a:srgbClr val="99FF33"/>
                </a:solidFill>
                <a:latin typeface="Times New Roman" pitchFamily="18" charset="0"/>
                <a:cs typeface="Times New Roman" pitchFamily="18" charset="0"/>
              </a:rPr>
              <a:t>15°C and 85-90% relative humidity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During wet salting a curing solution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prepared (</a:t>
            </a:r>
            <a:r>
              <a:rPr lang="en-US" sz="2400" dirty="0">
                <a:solidFill>
                  <a:srgbClr val="99FF33"/>
                </a:solidFill>
                <a:latin typeface="Times New Roman" pitchFamily="18" charset="0"/>
                <a:cs typeface="Times New Roman" pitchFamily="18" charset="0"/>
              </a:rPr>
              <a:t>23 kg salt+ 62 kg water for 100 kg of </a:t>
            </a:r>
            <a:r>
              <a:rPr lang="en-US" sz="2400" dirty="0" smtClean="0">
                <a:solidFill>
                  <a:srgbClr val="99FF33"/>
                </a:solidFill>
                <a:latin typeface="Times New Roman" pitchFamily="18" charset="0"/>
                <a:cs typeface="Times New Roman" pitchFamily="18" charset="0"/>
              </a:rPr>
              <a:t>hides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). The hides are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soaked in pits, 1.25m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deep. </a:t>
            </a:r>
            <a:r>
              <a:rPr lang="en-US" sz="2400" dirty="0" smtClean="0">
                <a:solidFill>
                  <a:srgbClr val="99FF33"/>
                </a:solidFill>
                <a:latin typeface="Times New Roman" pitchFamily="18" charset="0"/>
                <a:cs typeface="Times New Roman" pitchFamily="18" charset="0"/>
              </a:rPr>
              <a:t>Soaking </a:t>
            </a:r>
            <a:r>
              <a:rPr lang="en-US" sz="2400" dirty="0">
                <a:solidFill>
                  <a:srgbClr val="99FF33"/>
                </a:solidFill>
                <a:latin typeface="Times New Roman" pitchFamily="18" charset="0"/>
                <a:cs typeface="Times New Roman" pitchFamily="18" charset="0"/>
              </a:rPr>
              <a:t>times varies from 2 days for fleshed hides to 2 weeks for un-fleshed </a:t>
            </a:r>
            <a:r>
              <a:rPr lang="en-US" sz="2400" dirty="0" smtClean="0">
                <a:solidFill>
                  <a:srgbClr val="99FF33"/>
                </a:solidFill>
                <a:latin typeface="Times New Roman" pitchFamily="18" charset="0"/>
                <a:cs typeface="Times New Roman" pitchFamily="18" charset="0"/>
              </a:rPr>
              <a:t>hides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The Brining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liquid maintained at room temperature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Such </a:t>
            </a:r>
            <a:r>
              <a:rPr lang="en-US" sz="2400" dirty="0" smtClean="0">
                <a:solidFill>
                  <a:srgbClr val="99FF33"/>
                </a:solidFill>
                <a:latin typeface="Times New Roman" pitchFamily="18" charset="0"/>
                <a:cs typeface="Times New Roman" pitchFamily="18" charset="0"/>
              </a:rPr>
              <a:t>hides retain 35% moisture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9123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315200" cy="817485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Important Points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1"/>
            <a:ext cx="7772400" cy="509016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Hides are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soaked in 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zinc chloride+ soda ash+ borax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solution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All proteins of blood and lymph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removed and it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rehydrates and restores its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shape.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During the liming process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Hides soaked in 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saturated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lime solution 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with 0.1% sodium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sulphide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his is applied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 loosen hair and epidermal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cells.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Hides washed with 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mild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acid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neutralize the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lime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During batting hides are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treated with 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proteolytic enzymes at pH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8.5.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Results in soft and pliable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pelt.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Such 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pelts tanned by vegetable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tanning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During pickling pelts are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pickled in bath of 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1%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Sulphuric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acid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10% salt in water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maintained at a 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pH of 2-2.5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2-3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hrs. Such 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pelts are tanned by chrome tanning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process.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3374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3152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Tanning </a:t>
            </a:r>
            <a:b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700" b="1" u="sng" dirty="0" smtClean="0">
                <a:latin typeface="Times New Roman" pitchFamily="18" charset="0"/>
                <a:cs typeface="Times New Roman" pitchFamily="18" charset="0"/>
              </a:rPr>
              <a:t>(5-6 </a:t>
            </a:r>
            <a:r>
              <a:rPr lang="en-US" sz="2700" b="1" u="sng" dirty="0" err="1" smtClean="0">
                <a:latin typeface="Times New Roman" pitchFamily="18" charset="0"/>
                <a:cs typeface="Times New Roman" pitchFamily="18" charset="0"/>
              </a:rPr>
              <a:t>hrs</a:t>
            </a:r>
            <a:r>
              <a:rPr lang="en-US" sz="2700" b="1" u="sng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1000" y="1143000"/>
            <a:ext cx="4099560" cy="5193792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en-US" sz="22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Vegetable Tanning</a:t>
            </a:r>
          </a:p>
          <a:p>
            <a:pPr>
              <a:buFont typeface="Wingdings" pitchFamily="2" charset="2"/>
              <a:buChar char="Ø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Delimed pelts are immersed in </a:t>
            </a:r>
            <a:r>
              <a:rPr lang="en-US" sz="2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natural tanning liquor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of progressively stronger concentration. The tannin diffuses and imparts uniform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colour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Used for </a:t>
            </a:r>
            <a:r>
              <a:rPr lang="en-US" sz="2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heavy leather articles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like belts, saddle, harness etc.</a:t>
            </a:r>
          </a:p>
          <a:p>
            <a:pPr>
              <a:buFont typeface="Wingdings" pitchFamily="2" charset="2"/>
              <a:buChar char="Ø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Tanning producing plants are </a:t>
            </a:r>
          </a:p>
          <a:p>
            <a:pPr marL="0" indent="0" algn="ctr">
              <a:buNone/>
            </a:pP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Avaran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Cassia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auriculata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), </a:t>
            </a:r>
          </a:p>
          <a:p>
            <a:pPr marL="0" indent="0" algn="ctr"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Babul (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Acacia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arabia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), </a:t>
            </a:r>
          </a:p>
          <a:p>
            <a:pPr marL="0" indent="0" algn="ctr">
              <a:buNone/>
            </a:pP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Myrabalan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Terminalia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chebula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marL="0" indent="0" algn="ctr">
              <a:buNone/>
            </a:pP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Konnan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Cassia fistula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81728" y="1219200"/>
            <a:ext cx="4081272" cy="5119687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en-US" sz="2200" b="1" u="sng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Chrome </a:t>
            </a:r>
            <a:r>
              <a:rPr lang="en-US" sz="2200" b="1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Tanning</a:t>
            </a:r>
          </a:p>
          <a:p>
            <a:pPr marL="45720" indent="0"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 more modern, quicker and popular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technique. Yields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softer, stronger and supple leather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200" u="sng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Types</a:t>
            </a:r>
          </a:p>
          <a:p>
            <a:pPr marL="0" indent="0">
              <a:buNone/>
            </a:pPr>
            <a:r>
              <a:rPr lang="en-US" sz="2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Single Bath Process-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Chrome salts prepared in a solution and then applied on skin. The strength of the solution is then gradually increased</a:t>
            </a:r>
          </a:p>
          <a:p>
            <a:pPr marL="0" indent="0">
              <a:buNone/>
            </a:pPr>
            <a:r>
              <a:rPr lang="en-US" sz="2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Double Bath Process-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Chemical interaction forming the chrome solution is practiced on skin itself. </a:t>
            </a:r>
          </a:p>
          <a:p>
            <a:pPr marL="0" indent="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48578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0" y="3886200"/>
            <a:ext cx="3581400" cy="2630215"/>
          </a:xfrm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>
            <a:normAutofit fontScale="90000"/>
          </a:bodyPr>
          <a:lstStyle/>
          <a:p>
            <a:pPr marL="0" indent="0"/>
            <a:r>
              <a:rPr lang="en-US" sz="2400" dirty="0" smtClean="0">
                <a:solidFill>
                  <a:srgbClr val="99FF33"/>
                </a:solidFill>
                <a:latin typeface="Times New Roman" pitchFamily="18" charset="0"/>
                <a:cs typeface="Times New Roman" pitchFamily="18" charset="0"/>
              </a:rPr>
              <a:t>**During double bath process sodium-</a:t>
            </a:r>
            <a:r>
              <a:rPr lang="en-US" sz="2400" dirty="0" err="1" smtClean="0">
                <a:solidFill>
                  <a:srgbClr val="99FF33"/>
                </a:solidFill>
                <a:latin typeface="Times New Roman" pitchFamily="18" charset="0"/>
                <a:cs typeface="Times New Roman" pitchFamily="18" charset="0"/>
              </a:rPr>
              <a:t>bichromate</a:t>
            </a:r>
            <a:r>
              <a:rPr lang="en-US" sz="2400" dirty="0" smtClean="0">
                <a:solidFill>
                  <a:srgbClr val="99FF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99FF33"/>
                </a:solidFill>
                <a:latin typeface="Times New Roman" pitchFamily="18" charset="0"/>
                <a:cs typeface="Times New Roman" pitchFamily="18" charset="0"/>
              </a:rPr>
              <a:t>is reacted with maltose  and </a:t>
            </a:r>
            <a:r>
              <a:rPr lang="en-US" sz="2400" dirty="0" err="1" smtClean="0">
                <a:solidFill>
                  <a:srgbClr val="99FF33"/>
                </a:solidFill>
                <a:latin typeface="Times New Roman" pitchFamily="18" charset="0"/>
                <a:cs typeface="Times New Roman" pitchFamily="18" charset="0"/>
              </a:rPr>
              <a:t>sulphuric</a:t>
            </a:r>
            <a:r>
              <a:rPr lang="en-US" sz="2400" dirty="0" smtClean="0">
                <a:solidFill>
                  <a:srgbClr val="99FF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99FF33"/>
                </a:solidFill>
                <a:latin typeface="Times New Roman" pitchFamily="18" charset="0"/>
                <a:cs typeface="Times New Roman" pitchFamily="18" charset="0"/>
              </a:rPr>
              <a:t>acid to get chromic </a:t>
            </a:r>
            <a:r>
              <a:rPr lang="en-US" sz="2400" dirty="0" err="1" smtClean="0">
                <a:solidFill>
                  <a:srgbClr val="99FF33"/>
                </a:solidFill>
                <a:latin typeface="Times New Roman" pitchFamily="18" charset="0"/>
                <a:cs typeface="Times New Roman" pitchFamily="18" charset="0"/>
              </a:rPr>
              <a:t>sulphates</a:t>
            </a:r>
            <a:r>
              <a:rPr lang="en-US" sz="2400" dirty="0" smtClean="0">
                <a:solidFill>
                  <a:srgbClr val="99FF33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2400" dirty="0" smtClean="0">
                <a:solidFill>
                  <a:srgbClr val="99FF3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solidFill>
                  <a:srgbClr val="99FF33"/>
                </a:solidFill>
                <a:latin typeface="Times New Roman" pitchFamily="18" charset="0"/>
                <a:cs typeface="Times New Roman" pitchFamily="18" charset="0"/>
              </a:rPr>
              <a:t>Chromic </a:t>
            </a:r>
            <a:r>
              <a:rPr lang="en-US" sz="2400" dirty="0" err="1">
                <a:solidFill>
                  <a:srgbClr val="99FF33"/>
                </a:solidFill>
                <a:latin typeface="Times New Roman" pitchFamily="18" charset="0"/>
                <a:cs typeface="Times New Roman" pitchFamily="18" charset="0"/>
              </a:rPr>
              <a:t>sulphates</a:t>
            </a:r>
            <a:r>
              <a:rPr lang="en-US" sz="2400" dirty="0">
                <a:solidFill>
                  <a:srgbClr val="99FF33"/>
                </a:solidFill>
                <a:latin typeface="Times New Roman" pitchFamily="18" charset="0"/>
                <a:cs typeface="Times New Roman" pitchFamily="18" charset="0"/>
              </a:rPr>
              <a:t> are applied @ 1.5-2.0% at a pH  of 2.5 , </a:t>
            </a:r>
            <a:r>
              <a:rPr lang="en-US" sz="2400" dirty="0" smtClean="0">
                <a:solidFill>
                  <a:srgbClr val="99FF33"/>
                </a:solidFill>
                <a:latin typeface="Times New Roman" pitchFamily="18" charset="0"/>
                <a:cs typeface="Times New Roman" pitchFamily="18" charset="0"/>
              </a:rPr>
              <a:t>then </a:t>
            </a:r>
            <a:r>
              <a:rPr lang="en-US" sz="2400" dirty="0">
                <a:solidFill>
                  <a:srgbClr val="99FF33"/>
                </a:solidFill>
                <a:latin typeface="Times New Roman" pitchFamily="18" charset="0"/>
                <a:cs typeface="Times New Roman" pitchFamily="18" charset="0"/>
              </a:rPr>
              <a:t>increased to pH of </a:t>
            </a:r>
            <a:r>
              <a:rPr lang="en-US" sz="2400" dirty="0" smtClean="0">
                <a:solidFill>
                  <a:srgbClr val="99FF33"/>
                </a:solidFill>
                <a:latin typeface="Times New Roman" pitchFamily="18" charset="0"/>
                <a:cs typeface="Times New Roman" pitchFamily="18" charset="0"/>
              </a:rPr>
              <a:t>3.5.</a:t>
            </a:r>
            <a:endParaRPr lang="en-US" sz="2400" dirty="0">
              <a:solidFill>
                <a:srgbClr val="99FF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4419600" cy="6019800"/>
          </a:xfrm>
        </p:spPr>
        <p:txBody>
          <a:bodyPr>
            <a:normAutofit fontScale="92500" lnSpcReduction="10000"/>
          </a:bodyPr>
          <a:lstStyle/>
          <a:p>
            <a:pPr marL="45720" indent="0" algn="ctr">
              <a:buNone/>
            </a:pPr>
            <a:r>
              <a:rPr lang="en-US" sz="2600" b="1" u="sng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Post tanning </a:t>
            </a:r>
            <a:r>
              <a:rPr lang="en-US" sz="2600" b="1" u="sng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Operations</a:t>
            </a:r>
          </a:p>
          <a:p>
            <a:pPr marL="0" indent="0" algn="ctr">
              <a:buNone/>
            </a:pPr>
            <a:endParaRPr lang="en-US" b="1" u="sng" dirty="0">
              <a:solidFill>
                <a:srgbClr val="990033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Setting </a:t>
            </a:r>
            <a:r>
              <a:rPr lang="en-US" sz="24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out and </a:t>
            </a:r>
            <a:r>
              <a:rPr lang="en-US" sz="24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Wiring-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Hide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passed between 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large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rollers. Removes excess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tanning liquor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moisture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Splitting </a:t>
            </a:r>
            <a:r>
              <a:rPr lang="en-US" sz="24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4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Shaving-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Practiced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 adjust leather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thickness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Dyeing-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produce desired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color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Fat Liquoring-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Lubrication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with oil to adjust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firmness.</a:t>
            </a:r>
            <a:endParaRPr lang="en-US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Staking-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Makes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leather more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pliable.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Buffing-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Smooth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grain surface of leather for better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appearance. (</a:t>
            </a:r>
            <a:r>
              <a:rPr lang="en-US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Buffed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Leather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5400" y="457200"/>
            <a:ext cx="3331936" cy="3048000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 startAt="7"/>
            </a:pPr>
            <a:r>
              <a:rPr lang="en-US" sz="22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Glazing-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Done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in case of chrome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tanning. Glass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cylinders are rolled on the surface of the buffed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leather. This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process produces high luster on the grain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surface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475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315200" cy="838200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Wool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(Medulla is absent)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7924800" cy="5181599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  Outer layer- Cuticle/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Cuticular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cells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Wool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fibre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  Inner layer- Cortex/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Corticullar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cells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Basically it is protein called </a:t>
            </a:r>
            <a:r>
              <a:rPr lang="en-US" sz="24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keratin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which is rich in sulphur.</a:t>
            </a:r>
          </a:p>
          <a:p>
            <a:r>
              <a:rPr lang="en-US" sz="24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Wool sweat- Yolk/ </a:t>
            </a:r>
            <a:r>
              <a:rPr lang="en-US" sz="2400" dirty="0" err="1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Suint</a:t>
            </a:r>
            <a:r>
              <a:rPr lang="en-US" sz="24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Water Soluble</a:t>
            </a:r>
          </a:p>
          <a:p>
            <a:r>
              <a:rPr lang="en-US" sz="24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Wool wax- Lanolin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– Washed by detergents</a:t>
            </a:r>
          </a:p>
          <a:p>
            <a:r>
              <a:rPr lang="en-US" sz="24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Wool- Medulla absent </a:t>
            </a:r>
          </a:p>
          <a:p>
            <a:r>
              <a:rPr lang="en-US" sz="24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Hair – Medulla present</a:t>
            </a:r>
          </a:p>
          <a:p>
            <a:r>
              <a:rPr lang="en-US" sz="24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Kemp- Medulla irregularly present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Indian Breeds- Coarse wool- Carpet Quality- Annual yield 1-1.5 kg of greasy wool.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Indian wool- Canary colored- Bacterial action at high pH and low  grease ( Ideal color- white/ creamy white).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438400" y="1600200"/>
            <a:ext cx="6858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438400" y="1981200"/>
            <a:ext cx="7620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227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315200" cy="741285"/>
          </a:xfrm>
        </p:spPr>
        <p:txBody>
          <a:bodyPr>
            <a:normAutofit/>
          </a:bodyPr>
          <a:lstStyle/>
          <a:p>
            <a:pPr algn="r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Contd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1"/>
            <a:ext cx="7772400" cy="516636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Shearing- Twice a year (Spring &amp; Autumn), 1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shearing at 8 months age.</a:t>
            </a:r>
          </a:p>
          <a:p>
            <a:r>
              <a:rPr lang="en-US" sz="2400" dirty="0" err="1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Dagging</a:t>
            </a:r>
            <a:r>
              <a:rPr lang="en-US" sz="24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Shearing of soiled wool.</a:t>
            </a:r>
          </a:p>
          <a:p>
            <a:r>
              <a:rPr lang="en-US" sz="24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Lox-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Wool contaminated with feaces and urine.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Animal washed 10-15 days before shearing.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Animal off-feed 10 hours before shearing.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Sampling size of fleece- 200 fibres are chosen randomly.</a:t>
            </a:r>
          </a:p>
          <a:p>
            <a:r>
              <a:rPr lang="en-US" sz="24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Fine wool &lt;6cm in length; Coarse wool &gt;10cm in length.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Impurities in wool: Max 20%</a:t>
            </a:r>
          </a:p>
          <a:p>
            <a:r>
              <a:rPr lang="en-US" sz="24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Vegetable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content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in wool known as </a:t>
            </a:r>
            <a:r>
              <a:rPr lang="en-US" sz="24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Burr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Low burr (3%) Medium burr (5%) and High Burr content (&gt;5%)</a:t>
            </a:r>
          </a:p>
          <a:p>
            <a:r>
              <a:rPr lang="en-US" sz="24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Burr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en-US" sz="24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removed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by </a:t>
            </a:r>
            <a:r>
              <a:rPr lang="en-US" sz="24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acid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treatment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known as </a:t>
            </a:r>
            <a:r>
              <a:rPr lang="en-US" sz="24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Carbonization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943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315200" cy="741285"/>
          </a:xfrm>
        </p:spPr>
        <p:txBody>
          <a:bodyPr>
            <a:normAutofit/>
          </a:bodyPr>
          <a:lstStyle/>
          <a:p>
            <a:pPr algn="r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Contd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43001"/>
            <a:ext cx="7467600" cy="516636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Neck area- Coarse and broader wool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Shoulder area- Choice wool.</a:t>
            </a:r>
          </a:p>
          <a:p>
            <a:r>
              <a:rPr lang="en-US" sz="24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Flank area- Very good wool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Leg area- Hair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Pole-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Kempy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Belly area- Soiled poor quality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kempy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fibre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Skirting practiced to remove it.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Thigh area-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Kempy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Back bone line- Poor quality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fibre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1 inch below back bone line till flank- Good quality wool.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1538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315200" cy="1046085"/>
          </a:xfrm>
        </p:spPr>
        <p:txBody>
          <a:bodyPr/>
          <a:lstStyle/>
          <a:p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Pulled Wool</a:t>
            </a:r>
            <a:endParaRPr lang="en-US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1"/>
            <a:ext cx="7315200" cy="486156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Wool obtained from slaughtered animal</a:t>
            </a:r>
          </a:p>
          <a:p>
            <a:pPr marL="45720" indent="0" algn="ctr">
              <a:buNone/>
            </a:pPr>
            <a:r>
              <a:rPr lang="en-US" sz="2400" dirty="0" smtClean="0">
                <a:solidFill>
                  <a:srgbClr val="00FFFF"/>
                </a:solidFill>
                <a:latin typeface="Times New Roman" pitchFamily="18" charset="0"/>
                <a:cs typeface="Times New Roman" pitchFamily="18" charset="0"/>
              </a:rPr>
              <a:t>METHODS</a:t>
            </a:r>
          </a:p>
          <a:p>
            <a:pPr marL="45720" indent="0">
              <a:buNone/>
            </a:pPr>
            <a:r>
              <a:rPr lang="en-US" sz="2400" b="1" dirty="0" smtClean="0">
                <a:solidFill>
                  <a:srgbClr val="00FFFF"/>
                </a:solidFill>
                <a:latin typeface="Times New Roman" pitchFamily="18" charset="0"/>
                <a:cs typeface="Times New Roman" pitchFamily="18" charset="0"/>
              </a:rPr>
              <a:t>Sweating-</a:t>
            </a:r>
            <a:r>
              <a:rPr lang="en-US" sz="2400" dirty="0" smtClean="0">
                <a:solidFill>
                  <a:srgbClr val="00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Controlled putrefaction of skin in damp chambers (20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 x 48 hrs.); follicles loosen up and wool is pulled out.</a:t>
            </a:r>
          </a:p>
          <a:p>
            <a:pPr marL="45720" indent="0">
              <a:buNone/>
            </a:pPr>
            <a:endParaRPr lang="en-US" sz="2400" dirty="0">
              <a:solidFill>
                <a:srgbClr val="00FF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US" sz="2400" b="1" dirty="0" smtClean="0">
                <a:solidFill>
                  <a:srgbClr val="00FFFF"/>
                </a:solidFill>
                <a:latin typeface="Times New Roman" pitchFamily="18" charset="0"/>
                <a:cs typeface="Times New Roman" pitchFamily="18" charset="0"/>
              </a:rPr>
              <a:t>Painting-</a:t>
            </a:r>
            <a:r>
              <a:rPr lang="en-US" sz="2400" dirty="0" smtClean="0">
                <a:solidFill>
                  <a:srgbClr val="00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Hair loosening agent (</a:t>
            </a:r>
            <a:r>
              <a:rPr lang="en-US" sz="2400" dirty="0" smtClean="0">
                <a:solidFill>
                  <a:srgbClr val="00FFFF"/>
                </a:solidFill>
                <a:latin typeface="Times New Roman" pitchFamily="18" charset="0"/>
                <a:cs typeface="Times New Roman" pitchFamily="18" charset="0"/>
              </a:rPr>
              <a:t>sodium </a:t>
            </a:r>
            <a:r>
              <a:rPr lang="en-US" sz="2400" dirty="0" err="1" smtClean="0">
                <a:solidFill>
                  <a:srgbClr val="00FFFF"/>
                </a:solidFill>
                <a:latin typeface="Times New Roman" pitchFamily="18" charset="0"/>
                <a:cs typeface="Times New Roman" pitchFamily="18" charset="0"/>
              </a:rPr>
              <a:t>sulphite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painted on pelt. Best technique.</a:t>
            </a:r>
          </a:p>
          <a:p>
            <a:pPr marL="45720" indent="0">
              <a:buNone/>
            </a:pPr>
            <a:endParaRPr lang="en-US" sz="2400" dirty="0">
              <a:solidFill>
                <a:srgbClr val="00FF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US" sz="2400" b="1" dirty="0" smtClean="0">
                <a:solidFill>
                  <a:srgbClr val="00FFFF"/>
                </a:solidFill>
                <a:latin typeface="Times New Roman" pitchFamily="18" charset="0"/>
                <a:cs typeface="Times New Roman" pitchFamily="18" charset="0"/>
              </a:rPr>
              <a:t>Liming-</a:t>
            </a:r>
            <a:r>
              <a:rPr lang="en-US" sz="2400" dirty="0" smtClean="0">
                <a:solidFill>
                  <a:srgbClr val="00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Immersion of pelt into lime water.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26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1"/>
            <a:ext cx="7315200" cy="838200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Utilization of Glands</a:t>
            </a:r>
            <a:endParaRPr lang="en-US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534400" cy="5257800"/>
          </a:xfrm>
        </p:spPr>
        <p:txBody>
          <a:bodyPr>
            <a:normAutofit lnSpcReduction="10000"/>
          </a:bodyPr>
          <a:lstStyle/>
          <a:p>
            <a:pPr marL="574675" indent="-117475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Glands should be </a:t>
            </a:r>
            <a:r>
              <a:rPr lang="en-US" sz="2400" dirty="0" smtClean="0">
                <a:solidFill>
                  <a:srgbClr val="00FFFF"/>
                </a:solidFill>
                <a:latin typeface="Times New Roman" pitchFamily="18" charset="0"/>
                <a:cs typeface="Times New Roman" pitchFamily="18" charset="0"/>
              </a:rPr>
              <a:t>excised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from slaughtered animals with in </a:t>
            </a:r>
          </a:p>
          <a:p>
            <a:pPr marL="457200" indent="0">
              <a:buNone/>
            </a:pPr>
            <a:r>
              <a:rPr lang="en-US" sz="2400" dirty="0">
                <a:solidFill>
                  <a:srgbClr val="00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FFFF"/>
                </a:solidFill>
                <a:latin typeface="Times New Roman" pitchFamily="18" charset="0"/>
                <a:cs typeface="Times New Roman" pitchFamily="18" charset="0"/>
              </a:rPr>
              <a:t>  15-20 min.</a:t>
            </a:r>
          </a:p>
          <a:p>
            <a:pPr marL="574675" indent="-117475"/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Glands are </a:t>
            </a:r>
            <a:r>
              <a:rPr lang="en-US" sz="2400" dirty="0" smtClean="0">
                <a:solidFill>
                  <a:srgbClr val="00FFFF"/>
                </a:solidFill>
                <a:latin typeface="Times New Roman" pitchFamily="18" charset="0"/>
                <a:cs typeface="Times New Roman" pitchFamily="18" charset="0"/>
              </a:rPr>
              <a:t>chilled in metal containers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direct contact with      ice but avoid contact with water as principal agent may wash away.</a:t>
            </a:r>
          </a:p>
          <a:p>
            <a:pPr marL="574675" indent="-117475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Clean glands quickly frozen to </a:t>
            </a:r>
            <a:r>
              <a:rPr lang="en-US" sz="2400" dirty="0" smtClean="0">
                <a:solidFill>
                  <a:srgbClr val="00FFFF"/>
                </a:solidFill>
                <a:latin typeface="Times New Roman" pitchFamily="18" charset="0"/>
                <a:cs typeface="Times New Roman" pitchFamily="18" charset="0"/>
              </a:rPr>
              <a:t>-20 to -18 </a:t>
            </a:r>
            <a:r>
              <a:rPr lang="en-US" sz="2400" dirty="0">
                <a:solidFill>
                  <a:srgbClr val="00FFFF"/>
                </a:solidFill>
                <a:latin typeface="Times New Roman" pitchFamily="18" charset="0"/>
                <a:cs typeface="Times New Roman" pitchFamily="18" charset="0"/>
              </a:rPr>
              <a:t>°</a:t>
            </a:r>
            <a:r>
              <a:rPr lang="en-US" sz="2400" dirty="0" smtClean="0">
                <a:solidFill>
                  <a:srgbClr val="00FFFF"/>
                </a:solidFill>
                <a:latin typeface="Times New Roman" pitchFamily="18" charset="0"/>
                <a:cs typeface="Times New Roman" pitchFamily="18" charset="0"/>
              </a:rPr>
              <a:t>C.</a:t>
            </a:r>
          </a:p>
          <a:p>
            <a:pPr marL="574675" indent="-117475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Glands are </a:t>
            </a:r>
            <a:r>
              <a:rPr lang="en-US" sz="2400" dirty="0" smtClean="0">
                <a:solidFill>
                  <a:srgbClr val="00FFFF"/>
                </a:solidFill>
                <a:latin typeface="Times New Roman" pitchFamily="18" charset="0"/>
                <a:cs typeface="Times New Roman" pitchFamily="18" charset="0"/>
              </a:rPr>
              <a:t>packed individually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and processed to </a:t>
            </a:r>
            <a:r>
              <a:rPr lang="en-US" sz="2400" dirty="0">
                <a:solidFill>
                  <a:srgbClr val="00FFFF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 smtClean="0">
                <a:solidFill>
                  <a:srgbClr val="00FFFF"/>
                </a:solidFill>
                <a:latin typeface="Times New Roman" pitchFamily="18" charset="0"/>
                <a:cs typeface="Times New Roman" pitchFamily="18" charset="0"/>
              </a:rPr>
              <a:t>cetone dried powder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(A.D.P.), longer method of preservation</a:t>
            </a:r>
            <a:r>
              <a:rPr lang="en-US" sz="2400" dirty="0" smtClean="0">
                <a:solidFill>
                  <a:srgbClr val="00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Organ       </a:t>
            </a:r>
            <a:r>
              <a:rPr lang="en-US" sz="24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Remove Con. Tissue/          </a:t>
            </a:r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Immerse in 4 vol.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chilled</a:t>
            </a:r>
          </a:p>
          <a:p>
            <a:pPr marL="4572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sz="24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Blood Vessel/Fat etc.           </a:t>
            </a:r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Acetone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for 3 </a:t>
            </a:r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hr.</a:t>
            </a:r>
          </a:p>
          <a:p>
            <a:pPr marL="45720" indent="0">
              <a:buNone/>
            </a:pPr>
            <a:r>
              <a:rPr lang="en-US" sz="2400" dirty="0" smtClean="0">
                <a:solidFill>
                  <a:srgbClr val="00FFFF"/>
                </a:solidFill>
                <a:latin typeface="Times New Roman" pitchFamily="18" charset="0"/>
                <a:cs typeface="Times New Roman" pitchFamily="18" charset="0"/>
              </a:rPr>
              <a:t>Ground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Mince Tissue             </a:t>
            </a:r>
          </a:p>
          <a:p>
            <a:pPr marL="45720" indent="0">
              <a:buNone/>
            </a:pPr>
            <a:r>
              <a:rPr lang="en-US" sz="2400" dirty="0" smtClean="0">
                <a:solidFill>
                  <a:srgbClr val="00FFFF"/>
                </a:solidFill>
                <a:latin typeface="Times New Roman" pitchFamily="18" charset="0"/>
                <a:cs typeface="Times New Roman" pitchFamily="18" charset="0"/>
              </a:rPr>
              <a:t>to fine                 </a:t>
            </a:r>
            <a:r>
              <a:rPr lang="en-US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treat with 3 vol.           </a:t>
            </a:r>
            <a:r>
              <a:rPr lang="en-US" sz="2400" dirty="0" smtClean="0">
                <a:solidFill>
                  <a:srgbClr val="FFCC99"/>
                </a:solidFill>
                <a:latin typeface="Times New Roman" pitchFamily="18" charset="0"/>
                <a:cs typeface="Times New Roman" pitchFamily="18" charset="0"/>
              </a:rPr>
              <a:t>Cut into small pieces, 3 vol.</a:t>
            </a:r>
          </a:p>
          <a:p>
            <a:pPr marL="45720" indent="0">
              <a:buNone/>
            </a:pPr>
            <a:r>
              <a:rPr lang="en-US" sz="2400" dirty="0">
                <a:solidFill>
                  <a:srgbClr val="00FFFF"/>
                </a:solidFill>
                <a:latin typeface="Times New Roman" pitchFamily="18" charset="0"/>
                <a:cs typeface="Times New Roman" pitchFamily="18" charset="0"/>
              </a:rPr>
              <a:t>powder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chilled acetone             </a:t>
            </a:r>
            <a:r>
              <a:rPr lang="en-US" sz="2400" dirty="0" smtClean="0">
                <a:solidFill>
                  <a:srgbClr val="FFCC99"/>
                </a:solidFill>
                <a:latin typeface="Times New Roman" pitchFamily="18" charset="0"/>
                <a:cs typeface="Times New Roman" pitchFamily="18" charset="0"/>
              </a:rPr>
              <a:t>of chilled acetone, 2-3 hr.</a:t>
            </a:r>
            <a:endParaRPr lang="en-US" sz="2400" dirty="0">
              <a:solidFill>
                <a:srgbClr val="FFCC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401098" y="4660490"/>
            <a:ext cx="304800" cy="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477979" y="4724400"/>
            <a:ext cx="685800" cy="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6324600" y="5105400"/>
            <a:ext cx="0" cy="45720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4572000" y="5715000"/>
            <a:ext cx="497758" cy="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1553498" y="5562600"/>
            <a:ext cx="884902" cy="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02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315200" cy="66508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Important Points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990599"/>
            <a:ext cx="7315200" cy="5318761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Crimps- Number of waves in a fiber. Approx. </a:t>
            </a:r>
            <a:r>
              <a:rPr lang="en-US" sz="24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2-12/cm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; the more the better.</a:t>
            </a:r>
          </a:p>
          <a:p>
            <a:r>
              <a:rPr lang="en-US" sz="24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Staple length-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Length of fiber </a:t>
            </a:r>
            <a:r>
              <a:rPr lang="en-US" sz="24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crimps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Fiber Length-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Length of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stretched fiber without crimps. It is </a:t>
            </a:r>
            <a:r>
              <a:rPr lang="en-US" sz="24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measured in hanks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which is </a:t>
            </a:r>
            <a:r>
              <a:rPr lang="en-US" sz="24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1/12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of an </a:t>
            </a:r>
            <a:r>
              <a:rPr lang="en-US" sz="24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inch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Fiber diameter measured in microns.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Medullation percentage is measured by Projection microscope,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Lanometre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or Dichlorobenzene.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Carpet wool has about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%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by count and 35% by wt. of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medullated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fibres.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Wool is hygroscopic in nature: can absorb water which is 18-50% of its own wt.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Wool can extend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upto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70% of its original length before breaking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849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315200" cy="66508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Important Points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990599"/>
            <a:ext cx="7315200" cy="5318761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Basal layer of epidermis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crucial for wool development.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Wool </a:t>
            </a:r>
            <a:r>
              <a:rPr lang="en-US" sz="24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follicles appear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en-US" sz="24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second month of gestation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Primary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follicles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produce </a:t>
            </a:r>
            <a:r>
              <a:rPr lang="en-US" sz="24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coarse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wool whereas </a:t>
            </a:r>
            <a:r>
              <a:rPr lang="en-US" sz="24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secondary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follicles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produce </a:t>
            </a:r>
            <a:r>
              <a:rPr lang="en-US" sz="24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fine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quality wool. The S:P ration dictates the fleece quality. </a:t>
            </a:r>
            <a:r>
              <a:rPr lang="en-US" sz="24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Fine wool producing breeds S:P= 20:1 whereas coarse wool producing breeds S:P= 3:1 to 1:1.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4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Mohair-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Obtained from </a:t>
            </a:r>
            <a:r>
              <a:rPr lang="en-US" sz="2400" dirty="0" err="1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Angoora</a:t>
            </a:r>
            <a:r>
              <a:rPr lang="en-US" sz="24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Goat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No medulla.</a:t>
            </a:r>
          </a:p>
          <a:p>
            <a:r>
              <a:rPr lang="en-US" sz="24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Fur-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 synonym of </a:t>
            </a:r>
            <a:r>
              <a:rPr lang="en-US" sz="24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hair-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Has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medulla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Wool: Specific gravity 1.304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Wool: refractive index 1.553- 5.00.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Detergent washing of greasy wool is known as </a:t>
            </a:r>
            <a:r>
              <a:rPr lang="en-US" sz="24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scouring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This process </a:t>
            </a:r>
            <a:r>
              <a:rPr lang="en-US" sz="24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removes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wax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529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7315200" cy="817485"/>
          </a:xfrm>
        </p:spPr>
        <p:txBody>
          <a:bodyPr/>
          <a:lstStyle/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Bristles</a:t>
            </a:r>
            <a:endParaRPr lang="en-US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95400"/>
            <a:ext cx="7620000" cy="5013961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Stiff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hair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sz="24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pigs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hog and boar. Area- </a:t>
            </a:r>
            <a:r>
              <a:rPr lang="en-US" sz="24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Back, Neck &amp; Tail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Production- </a:t>
            </a:r>
            <a:r>
              <a:rPr lang="en-US" sz="24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China &gt; India &gt; Russia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Live animals, bristles plucked. Superior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lusture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&amp; resilience. Plucked twice a year.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Dead/ Slaughtered animal- Pulled or Shaved after scalding.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Colour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White bristles (only UP &amp; Punjab); </a:t>
            </a:r>
            <a:r>
              <a:rPr lang="en-US" sz="24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Black/ Darjeeling bristles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(Darjeeling/ W.B.) and Grey bristles. </a:t>
            </a:r>
            <a:r>
              <a:rPr lang="en-US" sz="24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White bristles more expensive than dark bristles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Wild boars- bristles of better length.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Length of bristles: 44-159 mm (India 57-159 mm). Bristles over 121 mm length fetch good price.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Short bristles </a:t>
            </a:r>
            <a:r>
              <a:rPr lang="en-US" sz="24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&lt; 44mm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known as </a:t>
            </a:r>
            <a:r>
              <a:rPr lang="en-US" sz="2400" dirty="0" err="1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rifflings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667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315200" cy="817485"/>
          </a:xfrm>
        </p:spPr>
        <p:txBody>
          <a:bodyPr/>
          <a:lstStyle/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Bristles contd..</a:t>
            </a:r>
            <a:endParaRPr lang="en-US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43000"/>
            <a:ext cx="7620000" cy="5013961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Thickness of bristles increases with length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Based on thickness bristles categorized to extra stiff bristles, stiff bristles and soft bristles.</a:t>
            </a:r>
          </a:p>
          <a:p>
            <a:r>
              <a:rPr lang="en-US" sz="24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Dragging-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Process of sorting bristles into grades of specific length.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Bristles </a:t>
            </a:r>
            <a:r>
              <a:rPr lang="en-US" sz="24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stacked butt side up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Each size tied up into 100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bundle of 2 inch diameter</a:t>
            </a:r>
          </a:p>
          <a:p>
            <a:r>
              <a:rPr lang="en-US" sz="24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Kanpur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the biggest dressing center for bristles.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Bristles </a:t>
            </a:r>
            <a:r>
              <a:rPr lang="en-US" sz="24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sterilized by autoclave at 25-40 </a:t>
            </a:r>
            <a:r>
              <a:rPr lang="en-US" sz="2400" dirty="0" err="1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lbs</a:t>
            </a:r>
            <a:r>
              <a:rPr lang="en-US" sz="24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X 1.5 hrs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The wet bristles are then </a:t>
            </a:r>
            <a:r>
              <a:rPr lang="en-US" sz="24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dried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in hot air oven at </a:t>
            </a:r>
            <a:r>
              <a:rPr lang="en-US" sz="24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60</a:t>
            </a:r>
            <a:r>
              <a:rPr lang="en-US" sz="2400" dirty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°</a:t>
            </a:r>
            <a:r>
              <a:rPr lang="en-US" sz="24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Bristles quality, 19 grades and 11 Schedules based on </a:t>
            </a:r>
          </a:p>
          <a:p>
            <a:pPr marL="45720" indent="0" algn="ctr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Bristle Grading and Marketing Rules -1969  &amp;</a:t>
            </a:r>
          </a:p>
          <a:p>
            <a:pPr marL="45720" indent="0" algn="ctr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Bristle Grading and Marketing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Rules (Amendment)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1973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02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315200" cy="893685"/>
          </a:xfrm>
        </p:spPr>
        <p:txBody>
          <a:bodyPr/>
          <a:lstStyle/>
          <a:p>
            <a:pPr algn="ctr"/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Organic Wastes</a:t>
            </a:r>
            <a:endParaRPr lang="en-US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1"/>
            <a:ext cx="8153400" cy="493776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Biogas-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Anaerobic fermentation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of feaces, urine and slaughter house waste products. </a:t>
            </a:r>
            <a:r>
              <a:rPr lang="en-US" sz="24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Contains 60%  CH4, 30% CO2 and traces of H, CO etc.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(Impure CH4- 93% air and 7% CH4)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Compost-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Aerobic fermentation</a:t>
            </a:r>
            <a:r>
              <a:rPr lang="en-US" sz="2400" dirty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feaces, urine and slaughter house waste products. </a:t>
            </a:r>
            <a:r>
              <a:rPr lang="en-US" sz="24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Made in 90 days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Used as </a:t>
            </a:r>
            <a:r>
              <a:rPr lang="en-US" sz="24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manure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for soil.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Paunch-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Liquid and solid fractions separated by pressing. </a:t>
            </a:r>
            <a:r>
              <a:rPr lang="en-US" sz="24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Liquid fraction concentrated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be </a:t>
            </a:r>
            <a:r>
              <a:rPr lang="en-US" sz="24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used in pig feed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whereas </a:t>
            </a:r>
            <a:r>
              <a:rPr lang="en-US" sz="24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fibrous fraction used as fuel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45720" indent="0">
              <a:buNone/>
            </a:pPr>
            <a:r>
              <a:rPr lang="en-US" sz="2400" dirty="0" smtClean="0">
                <a:solidFill>
                  <a:srgbClr val="99FF33"/>
                </a:solidFill>
                <a:latin typeface="Times New Roman" pitchFamily="18" charset="0"/>
                <a:cs typeface="Times New Roman" pitchFamily="18" charset="0"/>
              </a:rPr>
              <a:t>Paunch Production- 27 kg Cattle; 2.7 kg Sheep and 1.7 kg lamb.</a:t>
            </a:r>
            <a:endParaRPr lang="en-US" sz="2400" dirty="0">
              <a:solidFill>
                <a:srgbClr val="99FF3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276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5105400" cy="2176272"/>
          </a:xfrm>
        </p:spPr>
        <p:txBody>
          <a:bodyPr>
            <a:noAutofit/>
          </a:bodyPr>
          <a:lstStyle/>
          <a:p>
            <a:r>
              <a:rPr lang="en-US" sz="7200" dirty="0" smtClean="0">
                <a:latin typeface="Algerian" pitchFamily="82" charset="0"/>
              </a:rPr>
              <a:t>Thank you</a:t>
            </a:r>
            <a:endParaRPr lang="en-US" sz="7200" dirty="0">
              <a:latin typeface="Algerian" pitchFamily="82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64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Placeholder 1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228600" y="1295400"/>
                <a:ext cx="4343400" cy="2438400"/>
              </a:xfrm>
            </p:spPr>
            <p:txBody>
              <a:bodyPr/>
              <a:lstStyle/>
              <a:p>
                <a:pPr algn="ctr"/>
                <a:r>
                  <a:rPr lang="en-US" sz="2400" u="sng" dirty="0" smtClean="0">
                    <a:solidFill>
                      <a:srgbClr val="99FF33"/>
                    </a:solidFill>
                    <a:latin typeface="Times New Roman" pitchFamily="18" charset="0"/>
                    <a:cs typeface="Times New Roman" pitchFamily="18" charset="0"/>
                  </a:rPr>
                  <a:t>Pancreas</a:t>
                </a:r>
              </a:p>
              <a:p>
                <a:pPr marL="342900" indent="-342900">
                  <a:buFont typeface="Arial" pitchFamily="34" charset="0"/>
                  <a:buChar char="•"/>
                </a:pPr>
                <a:r>
                  <a:rPr lang="en-US" dirty="0" smtClean="0">
                    <a:solidFill>
                      <a:srgbClr val="99FF99"/>
                    </a:solidFill>
                    <a:latin typeface="Times New Roman" pitchFamily="18" charset="0"/>
                    <a:cs typeface="Times New Roman" pitchFamily="18" charset="0"/>
                  </a:rPr>
                  <a:t>Mainly Insulin (ß cells) 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in addition  Glucagon (</a:t>
                </a:r>
                <a14:m>
                  <m:oMath xmlns:m="http://schemas.openxmlformats.org/officeDocument/2006/math">
                    <m:r>
                      <a:rPr lang="el-GR" i="1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𝛼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cells),  trypsin, </a:t>
                </a:r>
                <a:r>
                  <a:rPr lang="en-US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chymotripsin</a:t>
                </a:r>
                <a:r>
                  <a:rPr lang="en-US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&amp; amylase.</a:t>
                </a:r>
              </a:p>
              <a:p>
                <a:pPr marL="342900" indent="-342900">
                  <a:buFont typeface="Arial" pitchFamily="34" charset="0"/>
                  <a:buChar char="•"/>
                </a:pPr>
                <a:r>
                  <a:rPr lang="en-US" dirty="0" smtClean="0">
                    <a:solidFill>
                      <a:srgbClr val="99FF99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dirty="0" smtClean="0">
                    <a:solidFill>
                      <a:schemeClr val="tx2">
                        <a:lumMod val="40000"/>
                        <a:lumOff val="6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smtClean="0">
                    <a:solidFill>
                      <a:srgbClr val="99FF99"/>
                    </a:solidFill>
                    <a:latin typeface="Times New Roman" pitchFamily="18" charset="0"/>
                    <a:cs typeface="Times New Roman" pitchFamily="18" charset="0"/>
                  </a:rPr>
                  <a:t>kg 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fresh bovine/pig  pancreas yields </a:t>
                </a:r>
                <a:r>
                  <a:rPr lang="en-US" dirty="0" smtClean="0">
                    <a:solidFill>
                      <a:srgbClr val="99FF99"/>
                    </a:solidFill>
                    <a:latin typeface="Times New Roman" pitchFamily="18" charset="0"/>
                    <a:cs typeface="Times New Roman" pitchFamily="18" charset="0"/>
                  </a:rPr>
                  <a:t>150 mg of crystalline insulin 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with </a:t>
                </a:r>
                <a:r>
                  <a:rPr lang="en-US" dirty="0" smtClean="0">
                    <a:solidFill>
                      <a:srgbClr val="99FF99"/>
                    </a:solidFill>
                    <a:latin typeface="Times New Roman" pitchFamily="18" charset="0"/>
                    <a:cs typeface="Times New Roman" pitchFamily="18" charset="0"/>
                  </a:rPr>
                  <a:t>activity 25 IU/mg of insulin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" name="Tex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228600" y="1295400"/>
                <a:ext cx="4343400" cy="2438400"/>
              </a:xfrm>
              <a:blipFill rotWithShape="1">
                <a:blip r:embed="rId2"/>
                <a:stretch>
                  <a:fillRect l="-1264" t="-750" r="-2528" b="-4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>
          <a:xfrm>
            <a:off x="4800600" y="1295400"/>
            <a:ext cx="3505200" cy="2145792"/>
          </a:xfrm>
        </p:spPr>
        <p:txBody>
          <a:bodyPr/>
          <a:lstStyle/>
          <a:p>
            <a:pPr algn="ctr"/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Thyroid Gland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Acetone dried powder of this organ is used to extract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Thyroxine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using Barium Hydroxide.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Yeild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thyroxine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0.08%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7848600" cy="914400"/>
          </a:xfrm>
        </p:spPr>
        <p:txBody>
          <a:bodyPr>
            <a:noAutofit/>
          </a:bodyPr>
          <a:lstStyle/>
          <a:p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Glands &amp; their Bio-chemicals</a:t>
            </a:r>
            <a:endParaRPr lang="en-US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533400" y="4075471"/>
            <a:ext cx="3581400" cy="2209800"/>
          </a:xfrm>
        </p:spPr>
        <p:txBody>
          <a:bodyPr>
            <a:normAutofit lnSpcReduction="10000"/>
          </a:bodyPr>
          <a:lstStyle/>
          <a:p>
            <a:pPr marL="45720" indent="0" algn="ctr">
              <a:buNone/>
            </a:pPr>
            <a:r>
              <a:rPr lang="en-US" sz="2400" b="1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Parathyroid Gland</a:t>
            </a:r>
          </a:p>
          <a:p>
            <a:pPr marL="45720" indent="0" algn="ctr">
              <a:buNone/>
            </a:pPr>
            <a:endParaRPr lang="en-US" sz="2400" b="1" u="sng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Extraction of </a:t>
            </a:r>
            <a:r>
              <a:rPr lang="en-US" b="1" dirty="0" err="1" smtClean="0">
                <a:solidFill>
                  <a:srgbClr val="66CCFF"/>
                </a:solidFill>
                <a:latin typeface="Times New Roman" pitchFamily="18" charset="0"/>
                <a:cs typeface="Times New Roman" pitchFamily="18" charset="0"/>
              </a:rPr>
              <a:t>Parathormone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Used in the </a:t>
            </a:r>
            <a:r>
              <a:rPr lang="en-US" b="1" dirty="0" smtClean="0">
                <a:solidFill>
                  <a:srgbClr val="66CCFF"/>
                </a:solidFill>
                <a:latin typeface="Times New Roman" pitchFamily="18" charset="0"/>
                <a:cs typeface="Times New Roman" pitchFamily="18" charset="0"/>
              </a:rPr>
              <a:t>prevention of </a:t>
            </a:r>
            <a:r>
              <a:rPr lang="en-US" b="1" dirty="0" err="1" smtClean="0">
                <a:solidFill>
                  <a:srgbClr val="66CCFF"/>
                </a:solidFill>
                <a:latin typeface="Times New Roman" pitchFamily="18" charset="0"/>
                <a:cs typeface="Times New Roman" pitchFamily="18" charset="0"/>
              </a:rPr>
              <a:t>tetany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b="1" dirty="0" smtClean="0">
                <a:solidFill>
                  <a:srgbClr val="66CCFF"/>
                </a:solidFill>
                <a:latin typeface="Times New Roman" pitchFamily="18" charset="0"/>
                <a:cs typeface="Times New Roman" pitchFamily="18" charset="0"/>
              </a:rPr>
              <a:t>increase the rate of calcium </a:t>
            </a:r>
            <a:r>
              <a:rPr lang="en-US" b="1" dirty="0" err="1" smtClean="0">
                <a:solidFill>
                  <a:srgbClr val="66CCFF"/>
                </a:solidFill>
                <a:latin typeface="Times New Roman" pitchFamily="18" charset="0"/>
                <a:cs typeface="Times New Roman" pitchFamily="18" charset="0"/>
              </a:rPr>
              <a:t>excreation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4267200" y="3505200"/>
            <a:ext cx="4724400" cy="3124200"/>
          </a:xfrm>
          <a:ln>
            <a:noFill/>
          </a:ln>
        </p:spPr>
        <p:txBody>
          <a:bodyPr>
            <a:normAutofit lnSpcReduction="10000"/>
          </a:bodyPr>
          <a:lstStyle/>
          <a:p>
            <a:pPr marL="45720" indent="0" algn="ctr">
              <a:buNone/>
            </a:pPr>
            <a:r>
              <a:rPr lang="en-US" sz="2400" b="1" u="sng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Adrenal Glands</a:t>
            </a:r>
          </a:p>
          <a:p>
            <a:pPr marL="45720" indent="0">
              <a:buNone/>
            </a:pPr>
            <a:r>
              <a:rPr lang="en-US" b="1" dirty="0" smtClean="0">
                <a:solidFill>
                  <a:srgbClr val="99FF99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Outer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cortex      &amp;        </a:t>
            </a:r>
            <a:r>
              <a:rPr lang="en-US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Inner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Medulla</a:t>
            </a:r>
          </a:p>
          <a:p>
            <a:pPr marL="45720" indent="0">
              <a:buNone/>
            </a:pPr>
            <a:endParaRPr lang="en-US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US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Corticosteroids           Adrenaline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and </a:t>
            </a:r>
          </a:p>
          <a:p>
            <a:pPr marL="45720" indent="0">
              <a:buNone/>
            </a:pP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r>
              <a:rPr lang="en-US" sz="18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Nor-adrenaline</a:t>
            </a:r>
            <a:r>
              <a:rPr lang="en-US" sz="1800" b="1" dirty="0" smtClean="0">
                <a:solidFill>
                  <a:srgbClr val="99FF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hormone</a:t>
            </a:r>
          </a:p>
          <a:p>
            <a:pPr marL="4572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b="1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Edision’s</a:t>
            </a:r>
            <a:r>
              <a:rPr lang="en-US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 Dis.</a:t>
            </a:r>
          </a:p>
          <a:p>
            <a:pPr marL="45720" indent="0">
              <a:buNone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(Hypo-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coticosteroid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Syn.)   </a:t>
            </a:r>
            <a:r>
              <a:rPr lang="en-US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0.2%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Adrenaline</a:t>
            </a:r>
          </a:p>
          <a:p>
            <a:pPr marL="4572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                                Fresh Wt. </a:t>
            </a:r>
            <a:r>
              <a:rPr lang="en-US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or</a:t>
            </a:r>
          </a:p>
          <a:p>
            <a:pPr marL="45720" indent="0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                               </a:t>
            </a:r>
            <a:r>
              <a:rPr lang="en-US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1.0%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Dry wt. 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334000" y="4232787"/>
            <a:ext cx="0" cy="30480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7693742" y="4191000"/>
            <a:ext cx="0" cy="30480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6019800" y="3886200"/>
            <a:ext cx="609600" cy="7620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629400" y="3898490"/>
            <a:ext cx="685800" cy="11430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334000" y="4953000"/>
            <a:ext cx="0" cy="30480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7693742" y="5180371"/>
            <a:ext cx="0" cy="38100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622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3408136" cy="3505200"/>
          </a:xfrm>
        </p:spPr>
        <p:txBody>
          <a:bodyPr/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Stomach</a:t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1" dirty="0" smtClean="0">
                <a:solidFill>
                  <a:srgbClr val="FFCC99"/>
                </a:solidFill>
                <a:latin typeface="Times New Roman" pitchFamily="18" charset="0"/>
                <a:cs typeface="Times New Roman" pitchFamily="18" charset="0"/>
              </a:rPr>
              <a:t>Rennet/Rennin     Pepsin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Unwashed           </a:t>
            </a:r>
            <a:r>
              <a:rPr lang="en-US" sz="2000" b="1" dirty="0" smtClean="0">
                <a:solidFill>
                  <a:srgbClr val="FFCC99"/>
                </a:solidFill>
                <a:latin typeface="Times New Roman" pitchFamily="18" charset="0"/>
                <a:cs typeface="Times New Roman" pitchFamily="18" charset="0"/>
              </a:rPr>
              <a:t>Mucosal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>
                <a:solidFill>
                  <a:srgbClr val="FFCC99"/>
                </a:solidFill>
                <a:latin typeface="Times New Roman" pitchFamily="18" charset="0"/>
                <a:cs typeface="Times New Roman" pitchFamily="18" charset="0"/>
              </a:rPr>
              <a:t>Abomasum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000" b="1" dirty="0" smtClean="0">
                <a:solidFill>
                  <a:srgbClr val="FFCC99"/>
                </a:solidFill>
                <a:latin typeface="Times New Roman" pitchFamily="18" charset="0"/>
                <a:cs typeface="Times New Roman" pitchFamily="18" charset="0"/>
              </a:rPr>
              <a:t>lining of hog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>
                <a:solidFill>
                  <a:srgbClr val="FFCC99"/>
                </a:solidFill>
                <a:latin typeface="Times New Roman" pitchFamily="18" charset="0"/>
                <a:cs typeface="Times New Roman" pitchFamily="18" charset="0"/>
              </a:rPr>
              <a:t>milk fed </a:t>
            </a:r>
            <a:r>
              <a:rPr lang="en-US" sz="2000" b="1" dirty="0" smtClean="0">
                <a:solidFill>
                  <a:srgbClr val="FFCC99"/>
                </a:solidFill>
                <a:latin typeface="Times New Roman" pitchFamily="18" charset="0"/>
                <a:cs typeface="Times New Roman" pitchFamily="18" charset="0"/>
              </a:rPr>
              <a:t>calf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000" b="1" dirty="0" smtClean="0">
                <a:solidFill>
                  <a:srgbClr val="FFCC99"/>
                </a:solidFill>
                <a:latin typeface="Times New Roman" pitchFamily="18" charset="0"/>
                <a:cs typeface="Times New Roman" pitchFamily="18" charset="0"/>
              </a:rPr>
              <a:t>stomach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preserved in</a:t>
            </a:r>
            <a:b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1% H2SO4</a:t>
            </a:r>
            <a:b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or as A.D.P</a:t>
            </a:r>
            <a:endParaRPr lang="en-US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457200"/>
            <a:ext cx="4817448" cy="5846123"/>
          </a:xfrm>
          <a:ln>
            <a:noFill/>
          </a:ln>
        </p:spPr>
        <p:txBody>
          <a:bodyPr/>
          <a:lstStyle/>
          <a:p>
            <a:pPr marL="45720" indent="0" algn="ctr">
              <a:buNone/>
            </a:pPr>
            <a:r>
              <a:rPr lang="en-US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Pituitary Gland</a:t>
            </a:r>
          </a:p>
          <a:p>
            <a:pPr marL="45720" indent="0" algn="ctr">
              <a:buNone/>
            </a:pPr>
            <a:endParaRPr lang="en-US" sz="2400" b="1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US" sz="2200" b="1" dirty="0" smtClean="0">
                <a:solidFill>
                  <a:srgbClr val="66CCFF"/>
                </a:solidFill>
                <a:latin typeface="Times New Roman" pitchFamily="18" charset="0"/>
                <a:cs typeface="Times New Roman" pitchFamily="18" charset="0"/>
              </a:rPr>
              <a:t>Anterior Lobe            Posterior Lobe</a:t>
            </a:r>
          </a:p>
          <a:p>
            <a:pPr marL="45720" indent="0">
              <a:buNone/>
            </a:pPr>
            <a:endParaRPr lang="en-US" sz="2200" b="1" dirty="0" smtClean="0">
              <a:solidFill>
                <a:srgbClr val="66CC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US" b="1" dirty="0" smtClean="0">
                <a:solidFill>
                  <a:srgbClr val="66CCFF"/>
                </a:solidFill>
                <a:latin typeface="Times New Roman" pitchFamily="18" charset="0"/>
                <a:cs typeface="Times New Roman" pitchFamily="18" charset="0"/>
              </a:rPr>
              <a:t>Growth hormone               Oxytocin</a:t>
            </a:r>
          </a:p>
          <a:p>
            <a:pPr marL="45720" indent="0">
              <a:buNone/>
            </a:pPr>
            <a:r>
              <a:rPr lang="en-US" b="1" dirty="0" smtClean="0">
                <a:solidFill>
                  <a:srgbClr val="66CCFF"/>
                </a:solidFill>
                <a:latin typeface="Times New Roman" pitchFamily="18" charset="0"/>
                <a:cs typeface="Times New Roman" pitchFamily="18" charset="0"/>
              </a:rPr>
              <a:t>     L.H.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              (Extracted in 2%</a:t>
            </a:r>
          </a:p>
          <a:p>
            <a:pPr marL="45720" indent="0">
              <a:buNone/>
            </a:pPr>
            <a:r>
              <a:rPr lang="en-US" b="1" dirty="0" smtClean="0">
                <a:solidFill>
                  <a:srgbClr val="66CCFF"/>
                </a:solidFill>
                <a:latin typeface="Times New Roman" pitchFamily="18" charset="0"/>
                <a:cs typeface="Times New Roman" pitchFamily="18" charset="0"/>
              </a:rPr>
              <a:t>     F.S.H.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            Acetic acid; Milk </a:t>
            </a:r>
          </a:p>
          <a:p>
            <a:pPr marL="45720" indent="0">
              <a:buNone/>
            </a:pPr>
            <a:r>
              <a:rPr lang="en-US" b="1" dirty="0" smtClean="0">
                <a:solidFill>
                  <a:srgbClr val="66CCFF"/>
                </a:solidFill>
                <a:latin typeface="Times New Roman" pitchFamily="18" charset="0"/>
                <a:cs typeface="Times New Roman" pitchFamily="18" charset="0"/>
              </a:rPr>
              <a:t>     A.C.T.H.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       ejection factor; </a:t>
            </a:r>
          </a:p>
          <a:p>
            <a:pPr marL="45720" indent="0">
              <a:buNone/>
            </a:pPr>
            <a:r>
              <a:rPr lang="en-US" b="1" dirty="0" smtClean="0">
                <a:solidFill>
                  <a:srgbClr val="66CCFF"/>
                </a:solidFill>
                <a:latin typeface="Times New Roman" pitchFamily="18" charset="0"/>
                <a:cs typeface="Times New Roman" pitchFamily="18" charset="0"/>
              </a:rPr>
              <a:t>     M.S.H.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          Uterine contraction)</a:t>
            </a:r>
          </a:p>
          <a:p>
            <a:pPr marL="4572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  <a:r>
              <a:rPr lang="en-US" b="1" dirty="0" smtClean="0">
                <a:solidFill>
                  <a:srgbClr val="66CCFF"/>
                </a:solidFill>
                <a:latin typeface="Times New Roman" pitchFamily="18" charset="0"/>
                <a:cs typeface="Times New Roman" pitchFamily="18" charset="0"/>
              </a:rPr>
              <a:t>Vasopressin</a:t>
            </a:r>
          </a:p>
          <a:p>
            <a:pPr marL="4572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                             (Vasoconstrictor;</a:t>
            </a:r>
          </a:p>
          <a:p>
            <a:pPr marL="4572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                              Anti-diuretic</a:t>
            </a:r>
          </a:p>
          <a:p>
            <a:pPr marL="4572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                              Hormone)</a:t>
            </a:r>
          </a:p>
          <a:p>
            <a:pPr marL="45720" indent="0">
              <a:buNone/>
            </a:pPr>
            <a:endParaRPr lang="en-US" sz="1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061095"/>
            <a:ext cx="2895600" cy="2415905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Gall Bladder</a:t>
            </a:r>
          </a:p>
          <a:p>
            <a:r>
              <a:rPr lang="en-US" sz="2000" b="1" dirty="0" smtClean="0">
                <a:solidFill>
                  <a:srgbClr val="99FF33"/>
                </a:solidFill>
                <a:latin typeface="Times New Roman" pitchFamily="18" charset="0"/>
                <a:cs typeface="Times New Roman" pitchFamily="18" charset="0"/>
              </a:rPr>
              <a:t>1kg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Bile- </a:t>
            </a:r>
            <a:r>
              <a:rPr lang="en-US" sz="2000" b="1" dirty="0" smtClean="0">
                <a:solidFill>
                  <a:srgbClr val="99FF33"/>
                </a:solidFill>
                <a:latin typeface="Times New Roman" pitchFamily="18" charset="0"/>
                <a:cs typeface="Times New Roman" pitchFamily="18" charset="0"/>
              </a:rPr>
              <a:t>6 Buffalo or 5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	</a:t>
            </a:r>
            <a:r>
              <a:rPr lang="en-US" sz="2000" b="1" dirty="0" smtClean="0">
                <a:solidFill>
                  <a:srgbClr val="99FF33"/>
                </a:solidFill>
                <a:latin typeface="Times New Roman" pitchFamily="18" charset="0"/>
                <a:cs typeface="Times New Roman" pitchFamily="18" charset="0"/>
              </a:rPr>
              <a:t>S/G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gall bladder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Golden greenish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colour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en-US" sz="2000" b="1" dirty="0" smtClean="0">
                <a:solidFill>
                  <a:srgbClr val="99FF33"/>
                </a:solidFill>
                <a:latin typeface="Times New Roman" pitchFamily="18" charset="0"/>
                <a:cs typeface="Times New Roman" pitchFamily="18" charset="0"/>
              </a:rPr>
              <a:t>pH 7.1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; Sp.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Grav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- 1.025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Bile Powder - </a:t>
            </a:r>
            <a:r>
              <a:rPr lang="en-US" sz="2000" b="1" dirty="0" smtClean="0">
                <a:solidFill>
                  <a:srgbClr val="99FF33"/>
                </a:solidFill>
                <a:latin typeface="Times New Roman" pitchFamily="18" charset="0"/>
                <a:cs typeface="Times New Roman" pitchFamily="18" charset="0"/>
              </a:rPr>
              <a:t>6% Moist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066800" y="914400"/>
            <a:ext cx="0" cy="45720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066800" y="914400"/>
            <a:ext cx="1371600" cy="38100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066800" y="1676400"/>
            <a:ext cx="0" cy="30480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667000" y="1676400"/>
            <a:ext cx="0" cy="30480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5334000" y="1104900"/>
            <a:ext cx="1066800" cy="45720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6400800" y="1104900"/>
            <a:ext cx="1143000" cy="45720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181600" y="1981200"/>
            <a:ext cx="0" cy="45720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7543800" y="1981200"/>
            <a:ext cx="0" cy="45720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603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1000"/>
            <a:ext cx="7315200" cy="838200"/>
          </a:xfrm>
        </p:spPr>
        <p:txBody>
          <a:bodyPr>
            <a:normAutofit/>
          </a:bodyPr>
          <a:lstStyle/>
          <a:p>
            <a:pPr algn="r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Contd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….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153400" cy="5029200"/>
          </a:xfrm>
        </p:spPr>
        <p:txBody>
          <a:bodyPr>
            <a:normAutofit fontScale="92500" lnSpcReduction="10000"/>
          </a:bodyPr>
          <a:lstStyle/>
          <a:p>
            <a:pPr marL="515938" indent="-176213">
              <a:buFont typeface="Wingdings" pitchFamily="2" charset="2"/>
              <a:buChar char="v"/>
            </a:pPr>
            <a:r>
              <a:rPr lang="en-US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Ovaries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6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Mature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ovaries with </a:t>
            </a:r>
            <a:r>
              <a:rPr lang="en-US" sz="26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corpus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luteum</a:t>
            </a:r>
            <a:r>
              <a:rPr lang="en-US" sz="26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but </a:t>
            </a:r>
            <a:r>
              <a:rPr lang="en-US" sz="26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no cysts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5938" indent="-176213">
              <a:buNone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               Extraction of </a:t>
            </a:r>
            <a:r>
              <a:rPr lang="en-US" sz="26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estrogen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6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progesterone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5938" indent="-176213">
              <a:buFont typeface="Wingdings" pitchFamily="2" charset="2"/>
              <a:buChar char="v"/>
            </a:pPr>
            <a:r>
              <a:rPr lang="en-US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Testes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:   </a:t>
            </a:r>
            <a:r>
              <a:rPr lang="en-US" sz="26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Testosterone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extracted.</a:t>
            </a:r>
          </a:p>
          <a:p>
            <a:pPr marL="515938" indent="-176213"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en-US" sz="2600" dirty="0" err="1" smtClean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Hyaluronidase</a:t>
            </a:r>
            <a:r>
              <a:rPr lang="en-US" sz="26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enzyme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(Bull/Ram Testes)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marL="515938" indent="-176213">
              <a:buFont typeface="Wingdings" pitchFamily="2" charset="2"/>
              <a:buChar char="v"/>
            </a:pPr>
            <a:r>
              <a:rPr lang="en-US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Lungs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:   </a:t>
            </a:r>
            <a:r>
              <a:rPr lang="en-US" sz="26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Heparin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extracted from lungs of  cattle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	  	           (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commonly)</a:t>
            </a:r>
          </a:p>
          <a:p>
            <a:pPr marL="515938" indent="-176213">
              <a:buFont typeface="Wingdings" pitchFamily="2" charset="2"/>
              <a:buChar char="v"/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marL="515938" indent="-176213">
              <a:buFont typeface="Wingdings" pitchFamily="2" charset="2"/>
              <a:buChar char="v"/>
            </a:pPr>
            <a:r>
              <a:rPr lang="en-US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Liver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26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Liver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extracts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6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Yield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15%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of raw wt.</a:t>
            </a:r>
          </a:p>
          <a:p>
            <a:pPr marL="515938" indent="-176213">
              <a:buNone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         Indicative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in case of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anaemia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" indent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*Crude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insulin purified by crystallization using zinc salts or picric acid.</a:t>
            </a:r>
          </a:p>
          <a:p>
            <a:pPr marL="4572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*Insulin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recovered by insulin picrate by gel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filtration.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20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315200" cy="838200"/>
          </a:xfrm>
        </p:spPr>
        <p:txBody>
          <a:bodyPr>
            <a:normAutofit/>
          </a:bodyPr>
          <a:lstStyle/>
          <a:p>
            <a:pPr algn="ctr"/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Hides/Skin Utilization</a:t>
            </a:r>
            <a:endParaRPr lang="en-US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1"/>
            <a:ext cx="7924800" cy="501396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        Hides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Skin</a:t>
            </a:r>
          </a:p>
          <a:p>
            <a:pPr marL="4572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Large Animal                      Small Animals / Young Calves</a:t>
            </a:r>
          </a:p>
          <a:p>
            <a:pPr marL="4572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Yield- 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7%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of live wt.                   Yield- 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11%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of live wt.</a:t>
            </a:r>
          </a:p>
          <a:p>
            <a:pPr marL="4572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Wt. &gt; 30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lbs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/ 13.62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kg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Wt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&lt; 20lbs/9.1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kg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Slaughtered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20-25 %           Slaughtered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Ani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80%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Fallen Animals    75-80%            Fallen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Animals    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0%</a:t>
            </a:r>
          </a:p>
          <a:p>
            <a:pPr marL="0" indent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Skin of 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pig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known as 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rind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Fresh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hides/skin a.k.a. 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green hides/skin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Flaying-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Process of removal of skin.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Destination of hide- Leather or Gelatin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7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315200" cy="817485"/>
          </a:xfrm>
        </p:spPr>
        <p:txBody>
          <a:bodyPr/>
          <a:lstStyle/>
          <a:p>
            <a:r>
              <a:rPr lang="en-US" u="sng" dirty="0">
                <a:latin typeface="Times New Roman" pitchFamily="18" charset="0"/>
                <a:cs typeface="Times New Roman" pitchFamily="18" charset="0"/>
              </a:rPr>
              <a:t>Classification of Hides and Skin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1"/>
            <a:ext cx="7315200" cy="501396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Hides branded 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butt - 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Texas/Colorado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Hide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Unbranded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Hides - 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Native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Hides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Flaying of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Slaughtered Animals - 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Slaughtered Hides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Flaying of Fallen 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nimals - 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Fallen/ Rendered/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Murrian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				Hides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Flaying by highly skilled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workers - 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Big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Packers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Hide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Flaying by less skilled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workers - 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Small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Packers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Hide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Unborn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Calf- 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Slunk Skin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Immature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Calf - 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Calf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Skin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9-15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lbs. wt.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Calf –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Kip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Skin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- 15-25 lbs. wt.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Heifer- 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Heifer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Skin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- 25-30 lbs. wt.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713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315200" cy="914400"/>
          </a:xfrm>
        </p:spPr>
        <p:txBody>
          <a:bodyPr>
            <a:normAutofit/>
          </a:bodyPr>
          <a:lstStyle/>
          <a:p>
            <a:pPr algn="r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Contd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1"/>
            <a:ext cx="7620000" cy="493776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Light Cow Hide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(30-53 lbs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Cow  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Cow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Hide (&gt;30lbs.)   </a:t>
            </a:r>
          </a:p>
          <a:p>
            <a:pPr marL="4572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Heavy Cow Hide (&gt;53  lbs.) </a:t>
            </a:r>
          </a:p>
          <a:p>
            <a:pPr marL="45720" indent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Extreme Light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Hide (32-48 lbs.)</a:t>
            </a:r>
          </a:p>
          <a:p>
            <a:pPr marL="4572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Steer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Light Steer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Hide (48-58 lbs.)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Heavy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Steer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Hide (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&gt;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58 lbs.)</a:t>
            </a:r>
          </a:p>
          <a:p>
            <a:pPr marL="45720" indent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Bull     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Bull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Hide (60-100 lbs.)         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371600" y="2057400"/>
            <a:ext cx="457200" cy="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4419600" y="1828800"/>
            <a:ext cx="685800" cy="22860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419600" y="2057400"/>
            <a:ext cx="685800" cy="22860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1381432" y="3352800"/>
            <a:ext cx="990600" cy="45720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381432" y="3810000"/>
            <a:ext cx="990600" cy="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381432" y="3810000"/>
            <a:ext cx="990600" cy="45720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381432" y="5105400"/>
            <a:ext cx="1133168" cy="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926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990600" y="1600200"/>
            <a:ext cx="3364992" cy="621792"/>
          </a:xfrm>
        </p:spPr>
        <p:txBody>
          <a:bodyPr/>
          <a:lstStyle/>
          <a:p>
            <a:pPr algn="ctr"/>
            <a:r>
              <a:rPr lang="en-US" sz="2800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Ante-mortem </a:t>
            </a:r>
            <a:r>
              <a:rPr lang="en-US" sz="28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Defects</a:t>
            </a:r>
            <a:endParaRPr lang="en-US" sz="2800" dirty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>
          <a:xfrm>
            <a:off x="4876800" y="1524000"/>
            <a:ext cx="3362062" cy="621792"/>
          </a:xfrm>
        </p:spPr>
        <p:txBody>
          <a:bodyPr/>
          <a:lstStyle/>
          <a:p>
            <a:pPr algn="ctr"/>
            <a:r>
              <a:rPr lang="en-US" sz="28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Post -mortem 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Defects</a:t>
            </a:r>
            <a:endParaRPr lang="en-US" sz="28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381000"/>
            <a:ext cx="7315200" cy="741285"/>
          </a:xfrm>
        </p:spPr>
        <p:txBody>
          <a:bodyPr/>
          <a:lstStyle/>
          <a:p>
            <a:pPr algn="ctr"/>
            <a:r>
              <a:rPr lang="en-US" u="sng" dirty="0">
                <a:latin typeface="Times New Roman" pitchFamily="18" charset="0"/>
                <a:cs typeface="Times New Roman" pitchFamily="18" charset="0"/>
              </a:rPr>
              <a:t>Defects in Hide/Skin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533400" y="2514600"/>
            <a:ext cx="3947160" cy="3822192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Poor</a:t>
            </a: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substance-</a:t>
            </a: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Genetic Factor/ Species variation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Defects</a:t>
            </a: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due</a:t>
            </a: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Disease</a:t>
            </a: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-Pox, Mange, Dermatitis etc.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Grain</a:t>
            </a: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Damage</a:t>
            </a: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Thorns or wire fence scratches, branding, abscess abrasion, tick damage, bacterial action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4681726" y="2438400"/>
            <a:ext cx="3852673" cy="3898392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Bad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Shape/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Pattern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Ground drying, Fallen hides etc.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Bad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Flaying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Knife Cut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Curing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Defect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Salt burns, improper application of salt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Smoke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damage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Excessive exposure to smoke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223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5660683</TotalTime>
  <Words>2012</Words>
  <Application>Microsoft Office PowerPoint</Application>
  <PresentationFormat>On-screen Show (4:3)</PresentationFormat>
  <Paragraphs>263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Perspective</vt:lpstr>
      <vt:lpstr>Meat Science (JRF) Part 3</vt:lpstr>
      <vt:lpstr>Utilization of Glands</vt:lpstr>
      <vt:lpstr>Glands &amp; their Bio-chemicals</vt:lpstr>
      <vt:lpstr>Stomach  Rennet/Rennin     Pepsin  Unwashed           Mucosal  Abomasum of     lining of hog milk fed calf        stomach                              preserved in                              1% H2SO4                               or as A.D.P</vt:lpstr>
      <vt:lpstr>Contd….</vt:lpstr>
      <vt:lpstr>Hides/Skin Utilization</vt:lpstr>
      <vt:lpstr>Classification of Hides and Skin</vt:lpstr>
      <vt:lpstr>Contd…</vt:lpstr>
      <vt:lpstr>Defects in Hide/Skin</vt:lpstr>
      <vt:lpstr>Processing of Hides</vt:lpstr>
      <vt:lpstr>Drying Techniques (7 days min.)  Ground Drying  Suspension Drying (Frame Drying, Line Drying  &amp; Tent Drying)</vt:lpstr>
      <vt:lpstr>Important Points</vt:lpstr>
      <vt:lpstr>Important Points</vt:lpstr>
      <vt:lpstr>Tanning  (5-6 hrs)</vt:lpstr>
      <vt:lpstr>**During double bath process sodium-bichromate is reacted with maltose  and sulphuric acid to get chromic sulphates. Chromic sulphates are applied @ 1.5-2.0% at a pH  of 2.5 , then increased to pH of 3.5.</vt:lpstr>
      <vt:lpstr>Wool (Medulla is absent)</vt:lpstr>
      <vt:lpstr>Contd…</vt:lpstr>
      <vt:lpstr>Contd…</vt:lpstr>
      <vt:lpstr>Pulled Wool</vt:lpstr>
      <vt:lpstr>Important Points</vt:lpstr>
      <vt:lpstr>Important Points</vt:lpstr>
      <vt:lpstr>Bristles</vt:lpstr>
      <vt:lpstr>Bristles contd..</vt:lpstr>
      <vt:lpstr>Organic Wastes</vt:lpstr>
      <vt:lpstr>Thank you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Meat Science (JRF) Part 3</dc:title>
  <dc:creator>Dr. A K Singh</dc:creator>
  <cp:lastModifiedBy>Dr. A K Singh</cp:lastModifiedBy>
  <cp:revision>117</cp:revision>
  <dcterms:created xsi:type="dcterms:W3CDTF">2006-08-16T00:00:00Z</dcterms:created>
  <dcterms:modified xsi:type="dcterms:W3CDTF">2020-05-24T21:14:33Z</dcterms:modified>
</cp:coreProperties>
</file>