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68" r:id="rId4"/>
    <p:sldId id="263" r:id="rId5"/>
    <p:sldId id="264" r:id="rId6"/>
    <p:sldId id="267" r:id="rId7"/>
    <p:sldId id="257" r:id="rId8"/>
    <p:sldId id="260" r:id="rId9"/>
    <p:sldId id="258" r:id="rId10"/>
    <p:sldId id="259" r:id="rId11"/>
    <p:sldId id="261" r:id="rId12"/>
    <p:sldId id="270" r:id="rId13"/>
    <p:sldId id="26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5/20/2020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5/20/2020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5/20/2020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5/20/2020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5/20/2020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5/20/2020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5/20/2020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5/20/2020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5/20/2020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5/20/2020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5/20/2020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8E49B-F711-47D9-9EA0-4CDE450C73C5}"/>
              </a:ext>
            </a:extLst>
          </p:cNvPr>
          <p:cNvSpPr>
            <a:spLocks noGrp="1"/>
          </p:cNvSpPr>
          <p:nvPr>
            <p:ph type="ctrTitle"/>
          </p:nvPr>
        </p:nvSpPr>
        <p:spPr>
          <a:xfrm>
            <a:off x="1154955" y="818707"/>
            <a:ext cx="8999138" cy="744279"/>
          </a:xfrm>
        </p:spPr>
        <p:txBody>
          <a:bodyPr/>
          <a:lstStyle/>
          <a:p>
            <a:pPr algn="ctr"/>
            <a:r>
              <a:rPr lang="en-US" sz="2800" dirty="0"/>
              <a:t>Judging and grading of milk</a:t>
            </a:r>
            <a:endParaRPr lang="en-IN" sz="2800" dirty="0"/>
          </a:p>
        </p:txBody>
      </p:sp>
      <p:sp>
        <p:nvSpPr>
          <p:cNvPr id="3" name="Subtitle 2">
            <a:extLst>
              <a:ext uri="{FF2B5EF4-FFF2-40B4-BE49-F238E27FC236}">
                <a16:creationId xmlns:a16="http://schemas.microsoft.com/office/drawing/2014/main" id="{DAB06C2F-34E9-45FF-B6E8-4D33EEEA42E5}"/>
              </a:ext>
            </a:extLst>
          </p:cNvPr>
          <p:cNvSpPr>
            <a:spLocks noGrp="1"/>
          </p:cNvSpPr>
          <p:nvPr>
            <p:ph type="subTitle" idx="1"/>
          </p:nvPr>
        </p:nvSpPr>
        <p:spPr>
          <a:xfrm>
            <a:off x="1154955" y="4348716"/>
            <a:ext cx="4767380" cy="1290084"/>
          </a:xfrm>
        </p:spPr>
        <p:txBody>
          <a:bodyPr>
            <a:normAutofit fontScale="70000" lnSpcReduction="20000"/>
          </a:bodyPr>
          <a:lstStyle/>
          <a:p>
            <a:pPr algn="just"/>
            <a:r>
              <a:rPr lang="en-US" dirty="0"/>
              <a:t>Department : Dairy Technology</a:t>
            </a:r>
          </a:p>
          <a:p>
            <a:pPr algn="just"/>
            <a:r>
              <a:rPr lang="en-US" dirty="0"/>
              <a:t> Course Title : Sensory Evaluation of Dairy Products</a:t>
            </a:r>
          </a:p>
          <a:p>
            <a:pPr algn="just"/>
            <a:r>
              <a:rPr lang="en-US" dirty="0"/>
              <a:t>  Course No. : DTT -321</a:t>
            </a:r>
          </a:p>
          <a:p>
            <a:pPr algn="just"/>
            <a:r>
              <a:rPr lang="en-US" dirty="0"/>
              <a:t>  Course Teacher:  Bipin Kumar Singh</a:t>
            </a:r>
          </a:p>
          <a:p>
            <a:endParaRPr lang="en-IN" dirty="0"/>
          </a:p>
        </p:txBody>
      </p:sp>
      <p:pic>
        <p:nvPicPr>
          <p:cNvPr id="4" name="Picture 3">
            <a:extLst>
              <a:ext uri="{FF2B5EF4-FFF2-40B4-BE49-F238E27FC236}">
                <a16:creationId xmlns:a16="http://schemas.microsoft.com/office/drawing/2014/main" id="{ABA165D7-FCB8-4B9F-ACE3-ED3D07B10916}"/>
              </a:ext>
            </a:extLst>
          </p:cNvPr>
          <p:cNvPicPr>
            <a:picLocks/>
          </p:cNvPicPr>
          <p:nvPr/>
        </p:nvPicPr>
        <p:blipFill>
          <a:blip r:embed="rId2"/>
          <a:stretch>
            <a:fillRect/>
          </a:stretch>
        </p:blipFill>
        <p:spPr>
          <a:xfrm>
            <a:off x="6379536" y="2041451"/>
            <a:ext cx="5326912" cy="3806193"/>
          </a:xfrm>
          <a:prstGeom prst="rect">
            <a:avLst/>
          </a:prstGeom>
        </p:spPr>
      </p:pic>
      <p:pic>
        <p:nvPicPr>
          <p:cNvPr id="1026" name="Picture 2" descr="https://kj1bcdn.b-cdn.net/media/21461/milk-grading.jpg">
            <a:extLst>
              <a:ext uri="{FF2B5EF4-FFF2-40B4-BE49-F238E27FC236}">
                <a16:creationId xmlns:a16="http://schemas.microsoft.com/office/drawing/2014/main" id="{7A0B9684-28DD-4AE3-A679-382F48B266C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4956" y="1724025"/>
            <a:ext cx="5043826" cy="25183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1174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3DC42-1A6F-4AEE-BDD4-0AEF74A3B361}"/>
              </a:ext>
            </a:extLst>
          </p:cNvPr>
          <p:cNvSpPr>
            <a:spLocks noGrp="1"/>
          </p:cNvSpPr>
          <p:nvPr>
            <p:ph type="title"/>
          </p:nvPr>
        </p:nvSpPr>
        <p:spPr/>
        <p:txBody>
          <a:bodyPr/>
          <a:lstStyle/>
          <a:p>
            <a:pPr algn="ctr"/>
            <a:r>
              <a:rPr lang="en-US" dirty="0"/>
              <a:t> </a:t>
            </a:r>
            <a:r>
              <a:rPr lang="en-US" sz="2800" dirty="0"/>
              <a:t>Undesirable </a:t>
            </a:r>
            <a:r>
              <a:rPr lang="en-US" sz="2800" dirty="0" err="1"/>
              <a:t>flavours</a:t>
            </a:r>
            <a:endParaRPr lang="en-IN" sz="2800" dirty="0"/>
          </a:p>
        </p:txBody>
      </p:sp>
      <p:sp>
        <p:nvSpPr>
          <p:cNvPr id="3" name="Content Placeholder 2">
            <a:extLst>
              <a:ext uri="{FF2B5EF4-FFF2-40B4-BE49-F238E27FC236}">
                <a16:creationId xmlns:a16="http://schemas.microsoft.com/office/drawing/2014/main" id="{A21BA933-2864-4055-BE06-9957B15DFCE1}"/>
              </a:ext>
            </a:extLst>
          </p:cNvPr>
          <p:cNvSpPr>
            <a:spLocks noGrp="1"/>
          </p:cNvSpPr>
          <p:nvPr>
            <p:ph idx="1"/>
          </p:nvPr>
        </p:nvSpPr>
        <p:spPr/>
        <p:txBody>
          <a:bodyPr>
            <a:normAutofit fontScale="62500" lnSpcReduction="20000"/>
          </a:bodyPr>
          <a:lstStyle/>
          <a:p>
            <a:pPr algn="just"/>
            <a:r>
              <a:rPr lang="en-US" dirty="0"/>
              <a:t>(f) </a:t>
            </a:r>
            <a:r>
              <a:rPr lang="en-US" dirty="0" err="1"/>
              <a:t>Cowy</a:t>
            </a:r>
            <a:r>
              <a:rPr lang="en-US" dirty="0"/>
              <a:t> (acetone) :- Distinct, persistent unpleasant, medicinal chemical aftertaste with acetone bodies in milk </a:t>
            </a:r>
            <a:r>
              <a:rPr lang="en-US" dirty="0" err="1"/>
              <a:t>i</a:t>
            </a:r>
            <a:r>
              <a:rPr lang="en-US" dirty="0"/>
              <a:t>. e ketosis in cows. </a:t>
            </a:r>
          </a:p>
          <a:p>
            <a:pPr algn="just"/>
            <a:r>
              <a:rPr lang="en-US" dirty="0"/>
              <a:t>(G) Feed:- The feed a cow eats may impart certain flavors to milk. Some stronger feeds will carry through more noticeably than others. Green grass, silage, turnips, and alfalfa hay are outstanding examples. Feed flavor can be minimized or eliminated by taking the cows off offending feeds at least 4 hours before milking. Certain feeds can be detected in milk if fed to the cow even 15 to 30 minutes before milking</a:t>
            </a:r>
          </a:p>
          <a:p>
            <a:pPr algn="just"/>
            <a:r>
              <a:rPr lang="en-US" dirty="0"/>
              <a:t>(h) Fermented /fruity :- Resembles vinegar, pineapple and apple. Found in old pasteurized milk, due to growth of pseudomonas spp. (p. </a:t>
            </a:r>
            <a:r>
              <a:rPr lang="en-US" dirty="0" err="1"/>
              <a:t>Fragii</a:t>
            </a:r>
            <a:r>
              <a:rPr lang="en-US" dirty="0"/>
              <a:t>). </a:t>
            </a:r>
          </a:p>
          <a:p>
            <a:pPr algn="just"/>
            <a:r>
              <a:rPr lang="en-US" dirty="0"/>
              <a:t>(I) Flat:- The source of this uncommon flavor is difficult to determine. The flavor may be described as tasteless. The characteristic flavor or normal milk is lacking, but the milk has no off-flavor. Flat-flavored milk resembles normal milk that has been partially diluted with water, even though this may not have been done.. </a:t>
            </a:r>
          </a:p>
          <a:p>
            <a:pPr algn="just"/>
            <a:r>
              <a:rPr lang="en-US" dirty="0"/>
              <a:t>(j) Foreign :- Any seriously objectionable flavor foreign to milk, such as fly spray, paint, oil, kerosene, creosote, or a medicinal substance, will render the milk unpalatable or unfit for use. Such a flavor may either directly contaminate the milk or be absorbed. Sanitizes are included in this flavor category. The residue of the sanitizes, such as hypochlorite and iodophor, if left on dairy equipment, may be absorbed by milk and import a foreign flavor. Phenolic compounds used in udder ointments may combine with iodophor or hypochlorite to form a highly objectionable foreign flavor which is detectable in a very low concentration.</a:t>
            </a:r>
            <a:endParaRPr lang="en-IN" dirty="0"/>
          </a:p>
        </p:txBody>
      </p:sp>
    </p:spTree>
    <p:extLst>
      <p:ext uri="{BB962C8B-B14F-4D97-AF65-F5344CB8AC3E}">
        <p14:creationId xmlns:p14="http://schemas.microsoft.com/office/powerpoint/2010/main" val="3418620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4D525-2398-4A7F-87F4-A51CFDD08884}"/>
              </a:ext>
            </a:extLst>
          </p:cNvPr>
          <p:cNvSpPr>
            <a:spLocks noGrp="1"/>
          </p:cNvSpPr>
          <p:nvPr>
            <p:ph type="title"/>
          </p:nvPr>
        </p:nvSpPr>
        <p:spPr/>
        <p:txBody>
          <a:bodyPr/>
          <a:lstStyle/>
          <a:p>
            <a:r>
              <a:rPr lang="en-US" dirty="0"/>
              <a:t> </a:t>
            </a:r>
            <a:r>
              <a:rPr lang="en-US" sz="2800" dirty="0" err="1"/>
              <a:t>Contd</a:t>
            </a:r>
            <a:r>
              <a:rPr lang="en-US" sz="2800" dirty="0"/>
              <a:t>…</a:t>
            </a:r>
            <a:endParaRPr lang="en-IN" sz="2800" dirty="0"/>
          </a:p>
        </p:txBody>
      </p:sp>
      <p:sp>
        <p:nvSpPr>
          <p:cNvPr id="3" name="Content Placeholder 2">
            <a:extLst>
              <a:ext uri="{FF2B5EF4-FFF2-40B4-BE49-F238E27FC236}">
                <a16:creationId xmlns:a16="http://schemas.microsoft.com/office/drawing/2014/main" id="{E704871F-05FB-472D-9F87-14FEB07FBC99}"/>
              </a:ext>
            </a:extLst>
          </p:cNvPr>
          <p:cNvSpPr>
            <a:spLocks noGrp="1"/>
          </p:cNvSpPr>
          <p:nvPr>
            <p:ph idx="1"/>
          </p:nvPr>
        </p:nvSpPr>
        <p:spPr/>
        <p:txBody>
          <a:bodyPr>
            <a:normAutofit fontScale="77500" lnSpcReduction="20000"/>
          </a:bodyPr>
          <a:lstStyle/>
          <a:p>
            <a:pPr algn="just"/>
            <a:r>
              <a:rPr lang="en-US" dirty="0"/>
              <a:t>(k) Garlic /onion (weedy) :- The obnoxious weed flavor, imparted to milk when the cow eats garlic, onions, or leeks, is not classified as one of the usual feed flavors described above. The garlic/onion flavor is recognized by the distinctive taste and odor suggestive of its name. It may actually be so objectionable as to render the milk undesirable for use . </a:t>
            </a:r>
          </a:p>
          <a:p>
            <a:pPr algn="just"/>
            <a:r>
              <a:rPr lang="en-US" dirty="0"/>
              <a:t>(l) lacks freshness (stale) : Taste reaction indicates loss of fine pleasing taste, slightly chalky. May be 'forerunner' of either </a:t>
            </a:r>
            <a:r>
              <a:rPr lang="en-US" dirty="0" err="1"/>
              <a:t>oxidised</a:t>
            </a:r>
            <a:r>
              <a:rPr lang="en-US" dirty="0"/>
              <a:t> or Rancid off-</a:t>
            </a:r>
            <a:r>
              <a:rPr lang="en-US" dirty="0" err="1"/>
              <a:t>flavour</a:t>
            </a:r>
            <a:r>
              <a:rPr lang="en-US" dirty="0"/>
              <a:t> or off-</a:t>
            </a:r>
            <a:r>
              <a:rPr lang="en-US" dirty="0" err="1"/>
              <a:t>flavour</a:t>
            </a:r>
            <a:r>
              <a:rPr lang="en-US" dirty="0"/>
              <a:t> caused by </a:t>
            </a:r>
            <a:r>
              <a:rPr lang="en-US" dirty="0" err="1"/>
              <a:t>psychrotrophs</a:t>
            </a:r>
            <a:r>
              <a:rPr lang="en-US" dirty="0"/>
              <a:t>. </a:t>
            </a:r>
          </a:p>
          <a:p>
            <a:pPr algn="just"/>
            <a:r>
              <a:rPr lang="en-US" dirty="0"/>
              <a:t>(m) Malty:- </a:t>
            </a:r>
            <a:r>
              <a:rPr lang="en-US" dirty="0" err="1"/>
              <a:t>Flavour</a:t>
            </a:r>
            <a:r>
              <a:rPr lang="en-US" dirty="0"/>
              <a:t> definite or pronounced, suggestive of malt caused by the growth of s. Lactis var </a:t>
            </a:r>
            <a:r>
              <a:rPr lang="en-US" dirty="0" err="1"/>
              <a:t>maltigenes</a:t>
            </a:r>
            <a:r>
              <a:rPr lang="en-US" dirty="0"/>
              <a:t> at &gt;18.2°C for 2-3 h can be smelled or tasted. Bacterial population in millions, followed by acid/sour taste. </a:t>
            </a:r>
          </a:p>
          <a:p>
            <a:pPr algn="just"/>
            <a:r>
              <a:rPr lang="en-US" dirty="0"/>
              <a:t>(n) Metal - induced </a:t>
            </a:r>
            <a:r>
              <a:rPr lang="en-US" dirty="0" err="1"/>
              <a:t>oxidised</a:t>
            </a:r>
            <a:r>
              <a:rPr lang="en-US" dirty="0"/>
              <a:t> off-</a:t>
            </a:r>
            <a:r>
              <a:rPr lang="en-US" dirty="0" err="1"/>
              <a:t>flavour</a:t>
            </a:r>
            <a:r>
              <a:rPr lang="en-US" dirty="0"/>
              <a:t> :- due to rapid oxidation - metal catalyzed. Metallic, oily, cardboardy, happy, stale, tallow, </a:t>
            </a:r>
            <a:r>
              <a:rPr lang="en-US" dirty="0" err="1"/>
              <a:t>painty</a:t>
            </a:r>
            <a:r>
              <a:rPr lang="en-US" dirty="0"/>
              <a:t> and fishy are used to describe this off - </a:t>
            </a:r>
            <a:r>
              <a:rPr lang="en-US" dirty="0" err="1"/>
              <a:t>flavour</a:t>
            </a:r>
            <a:r>
              <a:rPr lang="en-US" dirty="0"/>
              <a:t>. </a:t>
            </a:r>
          </a:p>
          <a:p>
            <a:pPr algn="just"/>
            <a:r>
              <a:rPr lang="en-US" dirty="0"/>
              <a:t>(o) Light - induced oxidized off - </a:t>
            </a:r>
            <a:r>
              <a:rPr lang="en-US" dirty="0" err="1"/>
              <a:t>flavour</a:t>
            </a:r>
            <a:r>
              <a:rPr lang="en-US" dirty="0"/>
              <a:t> :- </a:t>
            </a:r>
            <a:r>
              <a:rPr lang="en-US" dirty="0" err="1"/>
              <a:t>Discribed</a:t>
            </a:r>
            <a:r>
              <a:rPr lang="en-US" dirty="0"/>
              <a:t> as burnt, burnt protein, burnt feathers, </a:t>
            </a:r>
            <a:r>
              <a:rPr lang="en-US" dirty="0" err="1"/>
              <a:t>cabbagy</a:t>
            </a:r>
            <a:r>
              <a:rPr lang="en-US" dirty="0"/>
              <a:t>, medicinal or chemical like, light - activated or sunlight </a:t>
            </a:r>
            <a:r>
              <a:rPr lang="en-US" dirty="0" err="1"/>
              <a:t>flavour</a:t>
            </a:r>
            <a:r>
              <a:rPr lang="en-US" dirty="0"/>
              <a:t> or sunshine </a:t>
            </a:r>
            <a:r>
              <a:rPr lang="en-US" dirty="0" err="1"/>
              <a:t>flavour</a:t>
            </a:r>
            <a:r>
              <a:rPr lang="en-US" dirty="0"/>
              <a:t>, light catalyzed lipid oxidation as well as protein degradation both are involved. It requires riboflavin which is naturally present in milk.</a:t>
            </a:r>
            <a:endParaRPr lang="en-IN" dirty="0"/>
          </a:p>
        </p:txBody>
      </p:sp>
    </p:spTree>
    <p:extLst>
      <p:ext uri="{BB962C8B-B14F-4D97-AF65-F5344CB8AC3E}">
        <p14:creationId xmlns:p14="http://schemas.microsoft.com/office/powerpoint/2010/main" val="519767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24DAF-1750-4821-B2A8-68A8D65CFCE5}"/>
              </a:ext>
            </a:extLst>
          </p:cNvPr>
          <p:cNvSpPr>
            <a:spLocks noGrp="1"/>
          </p:cNvSpPr>
          <p:nvPr>
            <p:ph type="title"/>
          </p:nvPr>
        </p:nvSpPr>
        <p:spPr/>
        <p:txBody>
          <a:bodyPr/>
          <a:lstStyle/>
          <a:p>
            <a:r>
              <a:rPr lang="en-IN" sz="2800" dirty="0" err="1"/>
              <a:t>Contd</a:t>
            </a:r>
            <a:r>
              <a:rPr lang="en-IN" sz="2800" dirty="0"/>
              <a:t>…</a:t>
            </a:r>
          </a:p>
        </p:txBody>
      </p:sp>
      <p:sp>
        <p:nvSpPr>
          <p:cNvPr id="3" name="Content Placeholder 2">
            <a:extLst>
              <a:ext uri="{FF2B5EF4-FFF2-40B4-BE49-F238E27FC236}">
                <a16:creationId xmlns:a16="http://schemas.microsoft.com/office/drawing/2014/main" id="{FFA90534-0979-48E0-BB86-FF20D83737B1}"/>
              </a:ext>
            </a:extLst>
          </p:cNvPr>
          <p:cNvSpPr>
            <a:spLocks noGrp="1"/>
          </p:cNvSpPr>
          <p:nvPr>
            <p:ph idx="1"/>
          </p:nvPr>
        </p:nvSpPr>
        <p:spPr/>
        <p:txBody>
          <a:bodyPr/>
          <a:lstStyle/>
          <a:p>
            <a:pPr algn="just"/>
            <a:r>
              <a:rPr lang="en-IN" dirty="0"/>
              <a:t>Salty:</a:t>
            </a:r>
            <a:r>
              <a:rPr lang="en-US" dirty="0"/>
              <a:t> Salty taste, which may be present in milk from cows in the late stages of lactation, is often characteristic of milk from cows infected with mastitis. It is not commonly found in herd milk or mixed milk received at a dairy plant. This defect cannot be detected by odor.</a:t>
            </a:r>
          </a:p>
          <a:p>
            <a:pPr algn="just"/>
            <a:r>
              <a:rPr lang="en-US" dirty="0"/>
              <a:t>Weedy: The weedy flavor is not included among the usual feed flavors. It generally has a bitter characteristic, varying with specific weeds of certain localities. It may include obnoxious flavors caused by such plants as ragweed, bitterweed, or peppergrass, and may become a very troublesome flavor defect. It can be eliminated or minimized by keeping cows away from weed-infested pastures or by not offering feeds containing such weeds until after the cow is milked.</a:t>
            </a:r>
            <a:endParaRPr lang="en-IN" dirty="0"/>
          </a:p>
        </p:txBody>
      </p:sp>
    </p:spTree>
    <p:extLst>
      <p:ext uri="{BB962C8B-B14F-4D97-AF65-F5344CB8AC3E}">
        <p14:creationId xmlns:p14="http://schemas.microsoft.com/office/powerpoint/2010/main" val="34683965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ee the source image">
            <a:extLst>
              <a:ext uri="{FF2B5EF4-FFF2-40B4-BE49-F238E27FC236}">
                <a16:creationId xmlns:a16="http://schemas.microsoft.com/office/drawing/2014/main" id="{D780D870-8D9E-4AB3-A79E-4CA16C1D4D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41451" y="1148316"/>
            <a:ext cx="8006315" cy="46145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2347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F76DF-DC94-4FDA-B6AD-7A8C5A007510}"/>
              </a:ext>
            </a:extLst>
          </p:cNvPr>
          <p:cNvSpPr>
            <a:spLocks noGrp="1"/>
          </p:cNvSpPr>
          <p:nvPr>
            <p:ph type="title"/>
          </p:nvPr>
        </p:nvSpPr>
        <p:spPr/>
        <p:txBody>
          <a:bodyPr/>
          <a:lstStyle/>
          <a:p>
            <a:pPr algn="ctr"/>
            <a:r>
              <a:rPr lang="en-IN" sz="2800" dirty="0"/>
              <a:t>Judging of Milk</a:t>
            </a:r>
          </a:p>
        </p:txBody>
      </p:sp>
      <p:sp>
        <p:nvSpPr>
          <p:cNvPr id="3" name="Content Placeholder 2">
            <a:extLst>
              <a:ext uri="{FF2B5EF4-FFF2-40B4-BE49-F238E27FC236}">
                <a16:creationId xmlns:a16="http://schemas.microsoft.com/office/drawing/2014/main" id="{3548D8A8-CA9D-4E9D-B4A0-C0213CC4DE62}"/>
              </a:ext>
            </a:extLst>
          </p:cNvPr>
          <p:cNvSpPr>
            <a:spLocks noGrp="1"/>
          </p:cNvSpPr>
          <p:nvPr>
            <p:ph idx="1"/>
          </p:nvPr>
        </p:nvSpPr>
        <p:spPr/>
        <p:txBody>
          <a:bodyPr>
            <a:normAutofit lnSpcReduction="10000"/>
          </a:bodyPr>
          <a:lstStyle/>
          <a:p>
            <a:pPr algn="just"/>
            <a:r>
              <a:rPr lang="en-US" dirty="0"/>
              <a:t>Judging of milk refers to the evaluation of its "quality" on the basis of various attributes. Grading refers to the classification of </a:t>
            </a:r>
            <a:r>
              <a:rPr lang="en-US" b="1" dirty="0"/>
              <a:t>milk</a:t>
            </a:r>
            <a:r>
              <a:rPr lang="en-US" dirty="0"/>
              <a:t> into different grades. The ‘ quality' of any </a:t>
            </a:r>
            <a:r>
              <a:rPr lang="en-US" b="1" dirty="0"/>
              <a:t>dairy</a:t>
            </a:r>
            <a:r>
              <a:rPr lang="en-US" dirty="0"/>
              <a:t> product is determined by organoleptic/sensory tests, smell taste, touch and sound. Of these, taste and smell are the most important in judging and grading. Based on the quality as determined by the evaluation of the milk, samples could be broadly classified into two categories: acceptable and rejected.</a:t>
            </a:r>
          </a:p>
          <a:p>
            <a:pPr algn="just"/>
            <a:r>
              <a:rPr lang="en-US" dirty="0"/>
              <a:t>The samples which are grouped under "acceptable category" can further be differentiated in grades. This classification is based on physical characteristics such as color, smell, taste, and presence of visible foreign material in milk. The evaluator makes use of the most sensitive organs viz. eyes, nose, tongue, and hands.</a:t>
            </a:r>
            <a:endParaRPr lang="en-IN" dirty="0"/>
          </a:p>
        </p:txBody>
      </p:sp>
    </p:spTree>
    <p:extLst>
      <p:ext uri="{BB962C8B-B14F-4D97-AF65-F5344CB8AC3E}">
        <p14:creationId xmlns:p14="http://schemas.microsoft.com/office/powerpoint/2010/main" val="3071339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FC215-2135-4418-91B0-8E0C9BF157F7}"/>
              </a:ext>
            </a:extLst>
          </p:cNvPr>
          <p:cNvSpPr>
            <a:spLocks noGrp="1"/>
          </p:cNvSpPr>
          <p:nvPr>
            <p:ph type="title"/>
          </p:nvPr>
        </p:nvSpPr>
        <p:spPr/>
        <p:txBody>
          <a:bodyPr/>
          <a:lstStyle/>
          <a:p>
            <a:pPr algn="ctr"/>
            <a:r>
              <a:rPr lang="en-US" sz="2800" dirty="0"/>
              <a:t>Sensory Evaluation</a:t>
            </a:r>
            <a:endParaRPr lang="en-IN" sz="2800" dirty="0"/>
          </a:p>
        </p:txBody>
      </p:sp>
      <p:sp>
        <p:nvSpPr>
          <p:cNvPr id="3" name="Content Placeholder 2">
            <a:extLst>
              <a:ext uri="{FF2B5EF4-FFF2-40B4-BE49-F238E27FC236}">
                <a16:creationId xmlns:a16="http://schemas.microsoft.com/office/drawing/2014/main" id="{1DB68969-324E-423C-B941-F58E63B70DBF}"/>
              </a:ext>
            </a:extLst>
          </p:cNvPr>
          <p:cNvSpPr>
            <a:spLocks noGrp="1"/>
          </p:cNvSpPr>
          <p:nvPr>
            <p:ph idx="1"/>
          </p:nvPr>
        </p:nvSpPr>
        <p:spPr/>
        <p:txBody>
          <a:bodyPr>
            <a:normAutofit lnSpcReduction="10000"/>
          </a:bodyPr>
          <a:lstStyle/>
          <a:p>
            <a:r>
              <a:rPr lang="en-US" dirty="0"/>
              <a:t>Sensory Evaluation is... The use of all 5 senses </a:t>
            </a:r>
          </a:p>
          <a:p>
            <a:r>
              <a:rPr lang="en-US" dirty="0"/>
              <a:t>• Taste </a:t>
            </a:r>
          </a:p>
          <a:p>
            <a:r>
              <a:rPr lang="en-US" dirty="0"/>
              <a:t>• Smell </a:t>
            </a:r>
          </a:p>
          <a:p>
            <a:r>
              <a:rPr lang="en-US" dirty="0"/>
              <a:t>• Sight</a:t>
            </a:r>
          </a:p>
          <a:p>
            <a:r>
              <a:rPr lang="en-US" dirty="0"/>
              <a:t> • Touch </a:t>
            </a:r>
          </a:p>
          <a:p>
            <a:r>
              <a:rPr lang="en-US" dirty="0"/>
              <a:t>• Hearing to gather information </a:t>
            </a:r>
          </a:p>
          <a:p>
            <a:pPr marL="0" indent="0">
              <a:buNone/>
            </a:pPr>
            <a:r>
              <a:rPr lang="en-US" dirty="0"/>
              <a:t>• conscious or unconscious </a:t>
            </a:r>
          </a:p>
          <a:p>
            <a:pPr marL="0" indent="0">
              <a:buNone/>
            </a:pPr>
            <a:r>
              <a:rPr lang="en-US" dirty="0"/>
              <a:t>• informal or formal </a:t>
            </a:r>
          </a:p>
          <a:p>
            <a:pPr marL="0" indent="0">
              <a:buNone/>
            </a:pPr>
            <a:r>
              <a:rPr lang="en-US" dirty="0"/>
              <a:t>• subjective or objective</a:t>
            </a:r>
            <a:endParaRPr lang="en-IN" dirty="0"/>
          </a:p>
        </p:txBody>
      </p:sp>
    </p:spTree>
    <p:extLst>
      <p:ext uri="{BB962C8B-B14F-4D97-AF65-F5344CB8AC3E}">
        <p14:creationId xmlns:p14="http://schemas.microsoft.com/office/powerpoint/2010/main" val="4134501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D6D6E-27E3-43CA-9F4E-1D1417F4B5C3}"/>
              </a:ext>
            </a:extLst>
          </p:cNvPr>
          <p:cNvSpPr>
            <a:spLocks noGrp="1"/>
          </p:cNvSpPr>
          <p:nvPr>
            <p:ph type="title"/>
          </p:nvPr>
        </p:nvSpPr>
        <p:spPr/>
        <p:txBody>
          <a:bodyPr/>
          <a:lstStyle/>
          <a:p>
            <a:pPr algn="ctr"/>
            <a:r>
              <a:rPr lang="en-IN" sz="2800" b="1" dirty="0"/>
              <a:t>Milk Grades</a:t>
            </a:r>
            <a:endParaRPr lang="en-IN" sz="2800" dirty="0"/>
          </a:p>
        </p:txBody>
      </p:sp>
      <p:sp>
        <p:nvSpPr>
          <p:cNvPr id="3" name="Content Placeholder 2">
            <a:extLst>
              <a:ext uri="{FF2B5EF4-FFF2-40B4-BE49-F238E27FC236}">
                <a16:creationId xmlns:a16="http://schemas.microsoft.com/office/drawing/2014/main" id="{5295D38D-6985-4FB6-9FB3-F5F9609B3CFA}"/>
              </a:ext>
            </a:extLst>
          </p:cNvPr>
          <p:cNvSpPr>
            <a:spLocks noGrp="1"/>
          </p:cNvSpPr>
          <p:nvPr>
            <p:ph idx="1"/>
          </p:nvPr>
        </p:nvSpPr>
        <p:spPr/>
        <p:txBody>
          <a:bodyPr>
            <a:normAutofit fontScale="92500" lnSpcReduction="20000"/>
          </a:bodyPr>
          <a:lstStyle/>
          <a:p>
            <a:pPr algn="just"/>
            <a:r>
              <a:rPr lang="en-IN" b="1" dirty="0"/>
              <a:t>Grade I:</a:t>
            </a:r>
            <a:r>
              <a:rPr lang="en-US" dirty="0"/>
              <a:t>This includes the fresh milk completely free from off-flavors, abnormal colors and visible foreign materials, such milk when tested should give over five and half Methyl Blue Reduction (MBR) time.</a:t>
            </a:r>
            <a:endParaRPr lang="en-IN" b="1" dirty="0"/>
          </a:p>
          <a:p>
            <a:pPr algn="just"/>
            <a:r>
              <a:rPr lang="en-IN" b="1" dirty="0"/>
              <a:t>Grade II:</a:t>
            </a:r>
            <a:r>
              <a:rPr lang="en-US" dirty="0"/>
              <a:t>Milk having off-flavors such as </a:t>
            </a:r>
            <a:r>
              <a:rPr lang="en-US" dirty="0" err="1"/>
              <a:t>cowy</a:t>
            </a:r>
            <a:r>
              <a:rPr lang="en-US" dirty="0"/>
              <a:t>/</a:t>
            </a:r>
            <a:r>
              <a:rPr lang="en-US" dirty="0" err="1"/>
              <a:t>barny</a:t>
            </a:r>
            <a:r>
              <a:rPr lang="en-US" dirty="0"/>
              <a:t>, flat, foreign, metallic, or rancid to a moderate degree and MBR time between two and half hours to five and a half hours. Presence of small amounts of foreign material placed under this category. The off- flavors present in grade II milk could be easily removed by suitable processing techniques.</a:t>
            </a:r>
            <a:endParaRPr lang="en-IN" b="1" dirty="0"/>
          </a:p>
          <a:p>
            <a:pPr algn="just"/>
            <a:r>
              <a:rPr lang="en-IN" b="1" dirty="0"/>
              <a:t>Grade III:</a:t>
            </a:r>
            <a:r>
              <a:rPr lang="en-US" dirty="0"/>
              <a:t>Milk having off-flavors such as acidic, bitter, weedy, oxidized, metallic and extraneous material distinctly visible in great amount is classified as grade III milk. This milk has less than two and a half hours MBR time. It is difficult to remove completely the off-flavors by easy processing techniques. Such milk is not considered suitable for market milk operations. It is generally separated and cream is used for making ghee and skim milk for casein manufacture.</a:t>
            </a:r>
            <a:endParaRPr lang="en-IN" dirty="0"/>
          </a:p>
        </p:txBody>
      </p:sp>
    </p:spTree>
    <p:extLst>
      <p:ext uri="{BB962C8B-B14F-4D97-AF65-F5344CB8AC3E}">
        <p14:creationId xmlns:p14="http://schemas.microsoft.com/office/powerpoint/2010/main" val="3397449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74064-C8E3-46FF-A2C3-1DE624E14671}"/>
              </a:ext>
            </a:extLst>
          </p:cNvPr>
          <p:cNvSpPr>
            <a:spLocks noGrp="1"/>
          </p:cNvSpPr>
          <p:nvPr>
            <p:ph type="title"/>
          </p:nvPr>
        </p:nvSpPr>
        <p:spPr/>
        <p:txBody>
          <a:bodyPr/>
          <a:lstStyle/>
          <a:p>
            <a:pPr algn="ctr"/>
            <a:r>
              <a:rPr lang="en-US" sz="2800" b="1" dirty="0"/>
              <a:t>Fundamental Rules for Judging Milk</a:t>
            </a:r>
            <a:endParaRPr lang="en-IN" sz="2800" dirty="0"/>
          </a:p>
        </p:txBody>
      </p:sp>
      <p:sp>
        <p:nvSpPr>
          <p:cNvPr id="3" name="Content Placeholder 2">
            <a:extLst>
              <a:ext uri="{FF2B5EF4-FFF2-40B4-BE49-F238E27FC236}">
                <a16:creationId xmlns:a16="http://schemas.microsoft.com/office/drawing/2014/main" id="{66753FFD-E1FC-48B3-B847-1A65C34A311B}"/>
              </a:ext>
            </a:extLst>
          </p:cNvPr>
          <p:cNvSpPr>
            <a:spLocks noGrp="1"/>
          </p:cNvSpPr>
          <p:nvPr>
            <p:ph idx="1"/>
          </p:nvPr>
        </p:nvSpPr>
        <p:spPr/>
        <p:txBody>
          <a:bodyPr>
            <a:normAutofit fontScale="92500" lnSpcReduction="20000"/>
          </a:bodyPr>
          <a:lstStyle/>
          <a:p>
            <a:pPr algn="just"/>
            <a:r>
              <a:rPr lang="en-US" dirty="0"/>
              <a:t>While judging 'the quality of milk, the evaluator must keep following points in mind.  The person should :</a:t>
            </a:r>
          </a:p>
          <a:p>
            <a:pPr algn="just"/>
            <a:r>
              <a:rPr lang="en-US" dirty="0"/>
              <a:t>-be in physically and mentally in sound condition before scoring.</a:t>
            </a:r>
          </a:p>
          <a:p>
            <a:pPr algn="just"/>
            <a:r>
              <a:rPr lang="en-US" dirty="0"/>
              <a:t>-know the score card or ideal set up for each product.</a:t>
            </a:r>
          </a:p>
          <a:p>
            <a:pPr algn="just"/>
            <a:r>
              <a:rPr lang="en-US" dirty="0"/>
              <a:t>-learn the grades of each product and defect intensities allowed in each grade.</a:t>
            </a:r>
          </a:p>
          <a:p>
            <a:pPr algn="just"/>
            <a:r>
              <a:rPr lang="en-US" dirty="0"/>
              <a:t>-have the samples at proper temperature e.g. ice-cream at 20.6 to 23.3°C, butter, cheese and milk at l5</a:t>
            </a:r>
            <a:r>
              <a:rPr lang="en-US" baseline="30000" dirty="0"/>
              <a:t>o</a:t>
            </a:r>
            <a:r>
              <a:rPr lang="en-US" dirty="0"/>
              <a:t> Centigrade.</a:t>
            </a:r>
          </a:p>
          <a:p>
            <a:pPr algn="just"/>
            <a:r>
              <a:rPr lang="en-US" dirty="0"/>
              <a:t>-observe the aroma immediately after removal of the sample and introduce into the mouth a sufficiently large volume for tasting.</a:t>
            </a:r>
          </a:p>
          <a:p>
            <a:pPr algn="just"/>
            <a:r>
              <a:rPr lang="en-US" dirty="0"/>
              <a:t>-observe the sequence of </a:t>
            </a:r>
            <a:r>
              <a:rPr lang="en-US" dirty="0" err="1"/>
              <a:t>flavours</a:t>
            </a:r>
            <a:r>
              <a:rPr lang="en-US" dirty="0"/>
              <a:t> and make a mental picture of the taste and smell reactions and concentrate upon the sample being examined.</a:t>
            </a:r>
          </a:p>
          <a:p>
            <a:endParaRPr lang="en-IN" dirty="0"/>
          </a:p>
        </p:txBody>
      </p:sp>
    </p:spTree>
    <p:extLst>
      <p:ext uri="{BB962C8B-B14F-4D97-AF65-F5344CB8AC3E}">
        <p14:creationId xmlns:p14="http://schemas.microsoft.com/office/powerpoint/2010/main" val="58307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7A6C0-7646-4528-A72B-AFCA5446E02E}"/>
              </a:ext>
            </a:extLst>
          </p:cNvPr>
          <p:cNvSpPr>
            <a:spLocks noGrp="1"/>
          </p:cNvSpPr>
          <p:nvPr>
            <p:ph type="title"/>
          </p:nvPr>
        </p:nvSpPr>
        <p:spPr/>
        <p:txBody>
          <a:bodyPr/>
          <a:lstStyle/>
          <a:p>
            <a:pPr algn="ctr"/>
            <a:r>
              <a:rPr lang="en-IN" sz="2800" dirty="0"/>
              <a:t>Score card</a:t>
            </a:r>
          </a:p>
        </p:txBody>
      </p:sp>
      <p:pic>
        <p:nvPicPr>
          <p:cNvPr id="4" name="Picture 2" descr="See the source image">
            <a:extLst>
              <a:ext uri="{FF2B5EF4-FFF2-40B4-BE49-F238E27FC236}">
                <a16:creationId xmlns:a16="http://schemas.microsoft.com/office/drawing/2014/main" id="{4E775543-CB35-4271-87F2-88F80B3DE6C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528391" y="2488019"/>
            <a:ext cx="4114985" cy="3476846"/>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See the source image">
            <a:extLst>
              <a:ext uri="{FF2B5EF4-FFF2-40B4-BE49-F238E27FC236}">
                <a16:creationId xmlns:a16="http://schemas.microsoft.com/office/drawing/2014/main" id="{D0E56DEF-B02C-47D3-88B3-DAE7A21F1A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7415" y="2488019"/>
            <a:ext cx="4890976" cy="33889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2639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4F375-A3B5-4FC7-BA89-9F80960417EF}"/>
              </a:ext>
            </a:extLst>
          </p:cNvPr>
          <p:cNvSpPr>
            <a:spLocks noGrp="1"/>
          </p:cNvSpPr>
          <p:nvPr>
            <p:ph type="title"/>
          </p:nvPr>
        </p:nvSpPr>
        <p:spPr/>
        <p:txBody>
          <a:bodyPr/>
          <a:lstStyle/>
          <a:p>
            <a:pPr algn="ctr"/>
            <a:r>
              <a:rPr lang="en-IN" sz="2800" dirty="0"/>
              <a:t>Milk scoring techniques </a:t>
            </a:r>
            <a:endParaRPr lang="en-IN" dirty="0"/>
          </a:p>
        </p:txBody>
      </p:sp>
      <p:sp>
        <p:nvSpPr>
          <p:cNvPr id="3" name="Content Placeholder 2">
            <a:extLst>
              <a:ext uri="{FF2B5EF4-FFF2-40B4-BE49-F238E27FC236}">
                <a16:creationId xmlns:a16="http://schemas.microsoft.com/office/drawing/2014/main" id="{B76C0503-EF43-4408-972F-873C2D667D19}"/>
              </a:ext>
            </a:extLst>
          </p:cNvPr>
          <p:cNvSpPr>
            <a:spLocks noGrp="1"/>
          </p:cNvSpPr>
          <p:nvPr>
            <p:ph idx="1"/>
          </p:nvPr>
        </p:nvSpPr>
        <p:spPr>
          <a:xfrm>
            <a:off x="1154954" y="2603500"/>
            <a:ext cx="4661055" cy="3416300"/>
          </a:xfrm>
        </p:spPr>
        <p:txBody>
          <a:bodyPr>
            <a:normAutofit/>
          </a:bodyPr>
          <a:lstStyle/>
          <a:p>
            <a:pPr algn="just"/>
            <a:r>
              <a:rPr lang="en-US" dirty="0"/>
              <a:t> Preparation of samples for evaluation: This depends on the purpose of objective of evaluation, number of participants and the quality criteria to be assessed. If several persons are to judge the milk samples for </a:t>
            </a:r>
            <a:r>
              <a:rPr lang="en-US" dirty="0" err="1"/>
              <a:t>flavour</a:t>
            </a:r>
            <a:r>
              <a:rPr lang="en-US" dirty="0"/>
              <a:t>, container and closure and other criteria then several containers of each individual lot of milk must be provided. </a:t>
            </a:r>
          </a:p>
        </p:txBody>
      </p:sp>
      <p:pic>
        <p:nvPicPr>
          <p:cNvPr id="4098" name="Picture 2" descr="Image result for judging of milk">
            <a:extLst>
              <a:ext uri="{FF2B5EF4-FFF2-40B4-BE49-F238E27FC236}">
                <a16:creationId xmlns:a16="http://schemas.microsoft.com/office/drawing/2014/main" id="{A4D9F459-7E34-47B3-AD6F-98D38B942D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2566988"/>
            <a:ext cx="5248940" cy="3132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8913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7D5F4-94D3-475C-8EDF-A39255A47621}"/>
              </a:ext>
            </a:extLst>
          </p:cNvPr>
          <p:cNvSpPr>
            <a:spLocks noGrp="1"/>
          </p:cNvSpPr>
          <p:nvPr>
            <p:ph type="title"/>
          </p:nvPr>
        </p:nvSpPr>
        <p:spPr/>
        <p:txBody>
          <a:bodyPr/>
          <a:lstStyle/>
          <a:p>
            <a:pPr algn="ctr"/>
            <a:r>
              <a:rPr lang="en-US" sz="2800" dirty="0"/>
              <a:t>Order of examination and scoring</a:t>
            </a:r>
            <a:endParaRPr lang="en-IN" sz="2800" dirty="0"/>
          </a:p>
        </p:txBody>
      </p:sp>
      <p:sp>
        <p:nvSpPr>
          <p:cNvPr id="3" name="Content Placeholder 2">
            <a:extLst>
              <a:ext uri="{FF2B5EF4-FFF2-40B4-BE49-F238E27FC236}">
                <a16:creationId xmlns:a16="http://schemas.microsoft.com/office/drawing/2014/main" id="{C543AF45-9C3D-4363-95A3-6E2020358EC7}"/>
              </a:ext>
            </a:extLst>
          </p:cNvPr>
          <p:cNvSpPr>
            <a:spLocks noGrp="1"/>
          </p:cNvSpPr>
          <p:nvPr>
            <p:ph idx="1"/>
          </p:nvPr>
        </p:nvSpPr>
        <p:spPr/>
        <p:txBody>
          <a:bodyPr>
            <a:normAutofit fontScale="92500" lnSpcReduction="10000"/>
          </a:bodyPr>
          <a:lstStyle/>
          <a:p>
            <a:pPr algn="just"/>
            <a:r>
              <a:rPr lang="en-US" dirty="0"/>
              <a:t>Order of examination and scoring:(a) Closure :- closure should be carefully observed. Nowadays bottles or cartons (not used in India) are not the usual packaging material. The milk is being packaged in polyethylene sachets. (b) Container :- container as stated above, since plastic bags are now in vogue ;there should be examined for extent of fullness, cleanliness and freedom from cuts/nicks/pinholes from leakage. Add your title Add your title Add your title (C) Evaluation of milk </a:t>
            </a:r>
            <a:r>
              <a:rPr lang="en-US" dirty="0" err="1"/>
              <a:t>flavour</a:t>
            </a:r>
            <a:r>
              <a:rPr lang="en-US" dirty="0"/>
              <a:t>:- The milk should be properly tempered between 13 to 18°C preferably 15.5°C. Milk samples should be poured and a sip taken, rolled around the mouth and </a:t>
            </a:r>
            <a:r>
              <a:rPr lang="en-US" dirty="0" err="1"/>
              <a:t>flavour</a:t>
            </a:r>
            <a:r>
              <a:rPr lang="en-US" dirty="0"/>
              <a:t> sensation noted and then expectorated. Typically the </a:t>
            </a:r>
            <a:r>
              <a:rPr lang="en-US" dirty="0" err="1"/>
              <a:t>flavour</a:t>
            </a:r>
            <a:r>
              <a:rPr lang="en-US" dirty="0"/>
              <a:t> of milk should be " PLEASANTLY SWEET AND POSSESS NEITHER A FORETASTE NOR AN AFTERTASTE" other then that imparted by the natural richness due to milk fat and milk solids the scoring guide lists most frequently observed off - </a:t>
            </a:r>
            <a:r>
              <a:rPr lang="en-US" dirty="0" err="1"/>
              <a:t>flavours</a:t>
            </a:r>
            <a:r>
              <a:rPr lang="en-US" dirty="0"/>
              <a:t>. The defects should be described while scoring.</a:t>
            </a:r>
          </a:p>
          <a:p>
            <a:endParaRPr lang="en-IN" dirty="0"/>
          </a:p>
        </p:txBody>
      </p:sp>
    </p:spTree>
    <p:extLst>
      <p:ext uri="{BB962C8B-B14F-4D97-AF65-F5344CB8AC3E}">
        <p14:creationId xmlns:p14="http://schemas.microsoft.com/office/powerpoint/2010/main" val="1190551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71A29-D1F5-431F-A497-A9C17B1A36F3}"/>
              </a:ext>
            </a:extLst>
          </p:cNvPr>
          <p:cNvSpPr>
            <a:spLocks noGrp="1"/>
          </p:cNvSpPr>
          <p:nvPr>
            <p:ph type="title"/>
          </p:nvPr>
        </p:nvSpPr>
        <p:spPr/>
        <p:txBody>
          <a:bodyPr/>
          <a:lstStyle/>
          <a:p>
            <a:pPr algn="ctr"/>
            <a:r>
              <a:rPr lang="en-US" dirty="0"/>
              <a:t> </a:t>
            </a:r>
            <a:r>
              <a:rPr lang="en-US" sz="2800" dirty="0"/>
              <a:t>Undesirable </a:t>
            </a:r>
            <a:r>
              <a:rPr lang="en-US" sz="2800" dirty="0" err="1"/>
              <a:t>flavours</a:t>
            </a:r>
            <a:endParaRPr lang="en-IN" sz="2800" dirty="0"/>
          </a:p>
        </p:txBody>
      </p:sp>
      <p:sp>
        <p:nvSpPr>
          <p:cNvPr id="3" name="Content Placeholder 2">
            <a:extLst>
              <a:ext uri="{FF2B5EF4-FFF2-40B4-BE49-F238E27FC236}">
                <a16:creationId xmlns:a16="http://schemas.microsoft.com/office/drawing/2014/main" id="{1793A157-9D26-4294-A6E2-507D167B2D90}"/>
              </a:ext>
            </a:extLst>
          </p:cNvPr>
          <p:cNvSpPr>
            <a:spLocks noGrp="1"/>
          </p:cNvSpPr>
          <p:nvPr>
            <p:ph idx="1"/>
          </p:nvPr>
        </p:nvSpPr>
        <p:spPr/>
        <p:txBody>
          <a:bodyPr>
            <a:normAutofit fontScale="85000" lnSpcReduction="20000"/>
          </a:bodyPr>
          <a:lstStyle/>
          <a:p>
            <a:pPr algn="just"/>
            <a:r>
              <a:rPr lang="en-US" dirty="0"/>
              <a:t>(a) Acid :- Milk that has developed some acidity as a result of bacterial growth (generally Streptococcus lactis) will have a detectable acid flavor long before it may be classified as sour. Milk may have an acid flavor when only a small part of high acid milk is mixed with milk of lower acidity; yet the total acidity on the entire lot may be within normal range. </a:t>
            </a:r>
          </a:p>
          <a:p>
            <a:pPr algn="just"/>
            <a:r>
              <a:rPr lang="en-US" dirty="0"/>
              <a:t>(b) Astringent :- Not common in milk. </a:t>
            </a:r>
          </a:p>
          <a:p>
            <a:pPr algn="just"/>
            <a:r>
              <a:rPr lang="en-US" dirty="0"/>
              <a:t>(C) Barny) :- Transmitted off - </a:t>
            </a:r>
            <a:r>
              <a:rPr lang="en-US" dirty="0" err="1"/>
              <a:t>flavour</a:t>
            </a:r>
            <a:r>
              <a:rPr lang="en-US" dirty="0"/>
              <a:t> due to poor ventilation, foul smelling environment, perceived by sniffing and tasting, </a:t>
            </a:r>
            <a:r>
              <a:rPr lang="en-US" dirty="0" err="1"/>
              <a:t>charecteristic</a:t>
            </a:r>
            <a:r>
              <a:rPr lang="en-US" dirty="0"/>
              <a:t> aftertaste.</a:t>
            </a:r>
            <a:endParaRPr lang="en-IN" dirty="0"/>
          </a:p>
          <a:p>
            <a:pPr algn="just"/>
            <a:r>
              <a:rPr lang="en-US" dirty="0"/>
              <a:t>(d) Bitter :- A bitter taste in fresh milk may be caused by (1) strong feeds or weeds which may carry through into the milk, or (2) conditions present in milk from cows in late lactation, e.g., stripper cows just before the drying-up period. </a:t>
            </a:r>
          </a:p>
          <a:p>
            <a:pPr algn="just"/>
            <a:r>
              <a:rPr lang="en-US" dirty="0"/>
              <a:t>(e) Cooked :- This flavor results from heating milk. It may appear when all or part of the milk has been heated too high or too long. Normally, the higher the heating temperature, the more intense the cooked flavor.</a:t>
            </a:r>
          </a:p>
        </p:txBody>
      </p:sp>
    </p:spTree>
    <p:extLst>
      <p:ext uri="{BB962C8B-B14F-4D97-AF65-F5344CB8AC3E}">
        <p14:creationId xmlns:p14="http://schemas.microsoft.com/office/powerpoint/2010/main" val="12170812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TM02900722[[fn=Ion Boardroom]]</Template>
  <TotalTime>56</TotalTime>
  <Words>1785</Words>
  <Application>Microsoft Office PowerPoint</Application>
  <PresentationFormat>Widescreen</PresentationFormat>
  <Paragraphs>56</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Century Gothic</vt:lpstr>
      <vt:lpstr>Wingdings 3</vt:lpstr>
      <vt:lpstr>Ion Boardroom</vt:lpstr>
      <vt:lpstr>Judging and grading of milk</vt:lpstr>
      <vt:lpstr>Judging of Milk</vt:lpstr>
      <vt:lpstr>Sensory Evaluation</vt:lpstr>
      <vt:lpstr>Milk Grades</vt:lpstr>
      <vt:lpstr>Fundamental Rules for Judging Milk</vt:lpstr>
      <vt:lpstr>Score card</vt:lpstr>
      <vt:lpstr>Milk scoring techniques </vt:lpstr>
      <vt:lpstr>Order of examination and scoring</vt:lpstr>
      <vt:lpstr> Undesirable flavours</vt:lpstr>
      <vt:lpstr> Undesirable flavours</vt:lpstr>
      <vt:lpstr> Contd…</vt:lpstr>
      <vt:lpstr>Contd…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Judging and grading of milk</dc:title>
  <dc:creator>DR.VK SINGH</dc:creator>
  <cp:lastModifiedBy>DR.VK SINGH</cp:lastModifiedBy>
  <cp:revision>53</cp:revision>
  <dcterms:created xsi:type="dcterms:W3CDTF">2020-05-19T03:50:52Z</dcterms:created>
  <dcterms:modified xsi:type="dcterms:W3CDTF">2020-05-20T05:13:25Z</dcterms:modified>
</cp:coreProperties>
</file>