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98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60">
          <a:fgClr>
            <a:srgbClr val="FF0000"/>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86800" cy="6400800"/>
          </a:xfrm>
          <a:solidFill>
            <a:schemeClr val="accent6">
              <a:lumMod val="40000"/>
              <a:lumOff val="60000"/>
            </a:schemeClr>
          </a:solidFill>
          <a:ln w="38100">
            <a:solidFill>
              <a:srgbClr val="FF0000"/>
            </a:solidFill>
          </a:ln>
        </p:spPr>
        <p:txBody>
          <a:bodyPr/>
          <a:lstStyle/>
          <a:p>
            <a:r>
              <a:rPr lang="en-IN" b="1" dirty="0" smtClean="0"/>
              <a:t>KETOSIS</a:t>
            </a:r>
            <a:br>
              <a:rPr lang="en-IN" b="1" dirty="0" smtClean="0"/>
            </a:br>
            <a:r>
              <a:rPr lang="en-IN" sz="2800" b="1" i="1" dirty="0" smtClean="0"/>
              <a:t>(VCM-609)</a:t>
            </a:r>
            <a:br>
              <a:rPr lang="en-IN" sz="2800" b="1" i="1" dirty="0" smtClean="0"/>
            </a:br>
            <a:r>
              <a:rPr lang="en-IN" sz="2400" b="1" i="1" dirty="0" smtClean="0"/>
              <a:t>For PG Students</a:t>
            </a:r>
            <a:br>
              <a:rPr lang="en-IN" sz="2400" b="1" i="1" dirty="0" smtClean="0"/>
            </a:br>
            <a:r>
              <a:rPr lang="en-IN" sz="2400" b="1" i="1" dirty="0" smtClean="0"/>
              <a:t> 		</a:t>
            </a:r>
            <a:r>
              <a:rPr lang="en-IN" sz="2400" b="1" i="1" dirty="0" err="1" smtClean="0"/>
              <a:t>Dr.</a:t>
            </a:r>
            <a:r>
              <a:rPr lang="en-IN" sz="2400" b="1" i="1" dirty="0" smtClean="0"/>
              <a:t> Anil Kumar &amp; </a:t>
            </a:r>
            <a:r>
              <a:rPr lang="en-IN" sz="2400" b="1" i="1" dirty="0" err="1" smtClean="0"/>
              <a:t>Dr.</a:t>
            </a:r>
            <a:r>
              <a:rPr lang="en-IN" sz="2400" b="1" i="1" dirty="0" smtClean="0"/>
              <a:t> </a:t>
            </a:r>
            <a:r>
              <a:rPr lang="en-IN" sz="2400" b="1" i="1" dirty="0" err="1" smtClean="0"/>
              <a:t>Pallav</a:t>
            </a:r>
            <a:r>
              <a:rPr lang="en-IN" sz="2400" b="1" i="1" dirty="0" smtClean="0"/>
              <a:t> </a:t>
            </a:r>
            <a:r>
              <a:rPr lang="en-IN" sz="2400" b="1" i="1" dirty="0" err="1" smtClean="0"/>
              <a:t>Shekhar</a:t>
            </a:r>
            <a:r>
              <a:rPr lang="en-IN" sz="2400" b="1" i="1" dirty="0"/>
              <a:t> </a:t>
            </a:r>
            <a:r>
              <a:rPr lang="en-IN" sz="2400" b="1" i="1" dirty="0" smtClean="0"/>
              <a:t>(Medicine)</a:t>
            </a:r>
            <a:r>
              <a:rPr lang="en-IN" sz="2400" b="1" dirty="0" smtClean="0"/>
              <a:t/>
            </a:r>
            <a:br>
              <a:rPr lang="en-IN" sz="2400" b="1" dirty="0" smtClean="0"/>
            </a:br>
            <a:endParaRPr lang="en-IN" sz="2400" b="1" dirty="0"/>
          </a:p>
        </p:txBody>
      </p:sp>
    </p:spTree>
    <p:extLst>
      <p:ext uri="{BB962C8B-B14F-4D97-AF65-F5344CB8AC3E}">
        <p14:creationId xmlns:p14="http://schemas.microsoft.com/office/powerpoint/2010/main" val="1715903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pattFill prst="pct60">
          <a:fgClr>
            <a:srgbClr val="FF0000"/>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a:solidFill>
            <a:schemeClr val="accent6">
              <a:lumMod val="40000"/>
              <a:lumOff val="60000"/>
            </a:schemeClr>
          </a:solidFill>
          <a:ln w="38100">
            <a:solidFill>
              <a:srgbClr val="FF0000"/>
            </a:solidFill>
          </a:ln>
        </p:spPr>
        <p:txBody>
          <a:bodyPr>
            <a:normAutofit fontScale="77500" lnSpcReduction="20000"/>
          </a:bodyPr>
          <a:lstStyle/>
          <a:p>
            <a:pPr marL="0" indent="0" algn="ctr">
              <a:buNone/>
            </a:pPr>
            <a:r>
              <a:rPr lang="en-IN" b="1" i="1" dirty="0" smtClean="0">
                <a:solidFill>
                  <a:srgbClr val="FF0000"/>
                </a:solidFill>
              </a:rPr>
              <a:t>PREVENTION</a:t>
            </a:r>
          </a:p>
          <a:p>
            <a:pPr algn="just">
              <a:buFont typeface="Wingdings" panose="05000000000000000000" pitchFamily="2" charset="2"/>
              <a:buChar char="§"/>
            </a:pPr>
            <a:r>
              <a:rPr lang="en-IN" b="1" i="1" dirty="0" smtClean="0"/>
              <a:t>Propylene </a:t>
            </a:r>
            <a:r>
              <a:rPr lang="en-IN" b="1" i="1" dirty="0"/>
              <a:t>glycol </a:t>
            </a:r>
            <a:r>
              <a:rPr lang="en-IN" dirty="0"/>
              <a:t>has </a:t>
            </a:r>
            <a:r>
              <a:rPr lang="en-IN" dirty="0" smtClean="0"/>
              <a:t>been drenched </a:t>
            </a:r>
            <a:r>
              <a:rPr lang="en-IN" dirty="0"/>
              <a:t>to cattle in early lactation </a:t>
            </a:r>
            <a:r>
              <a:rPr lang="en-IN" dirty="0" smtClean="0"/>
              <a:t>at doses </a:t>
            </a:r>
            <a:r>
              <a:rPr lang="en-IN" dirty="0"/>
              <a:t>varying from 350 to 1000 mL </a:t>
            </a:r>
            <a:r>
              <a:rPr lang="en-IN" dirty="0" smtClean="0"/>
              <a:t>daily for </a:t>
            </a:r>
            <a:r>
              <a:rPr lang="en-IN" dirty="0"/>
              <a:t>10 days after </a:t>
            </a:r>
            <a:r>
              <a:rPr lang="en-IN" dirty="0" smtClean="0"/>
              <a:t>calving control </a:t>
            </a:r>
            <a:r>
              <a:rPr lang="en-IN" dirty="0"/>
              <a:t>/</a:t>
            </a:r>
            <a:r>
              <a:rPr lang="en-IN" dirty="0" smtClean="0"/>
              <a:t>prevent clinical </a:t>
            </a:r>
            <a:r>
              <a:rPr lang="en-IN" dirty="0"/>
              <a:t>and subclinical </a:t>
            </a:r>
            <a:r>
              <a:rPr lang="en-IN" dirty="0" smtClean="0"/>
              <a:t>ketosis</a:t>
            </a:r>
          </a:p>
          <a:p>
            <a:pPr algn="just">
              <a:buFont typeface="Wingdings" panose="05000000000000000000" pitchFamily="2" charset="2"/>
              <a:buChar char="§"/>
            </a:pPr>
            <a:r>
              <a:rPr lang="en-IN" dirty="0" smtClean="0"/>
              <a:t>A dose </a:t>
            </a:r>
            <a:r>
              <a:rPr lang="en-IN" dirty="0"/>
              <a:t>of 1 L per day given as an </a:t>
            </a:r>
            <a:r>
              <a:rPr lang="en-IN" dirty="0" smtClean="0"/>
              <a:t>oral drench </a:t>
            </a:r>
            <a:r>
              <a:rPr lang="en-IN" dirty="0"/>
              <a:t>for 9 days prior to parturition </a:t>
            </a:r>
            <a:r>
              <a:rPr lang="en-IN" dirty="0" smtClean="0"/>
              <a:t>has also </a:t>
            </a:r>
            <a:r>
              <a:rPr lang="en-IN" dirty="0"/>
              <a:t>been shown </a:t>
            </a:r>
            <a:r>
              <a:rPr lang="en-IN" dirty="0" smtClean="0"/>
              <a:t>efficacious.</a:t>
            </a:r>
          </a:p>
          <a:p>
            <a:pPr algn="just">
              <a:buFont typeface="Wingdings" panose="05000000000000000000" pitchFamily="2" charset="2"/>
              <a:buChar char="§"/>
            </a:pPr>
            <a:r>
              <a:rPr lang="en-IN" b="1" i="1" dirty="0"/>
              <a:t>Glycerol</a:t>
            </a:r>
            <a:r>
              <a:rPr lang="en-IN" dirty="0"/>
              <a:t> </a:t>
            </a:r>
            <a:r>
              <a:rPr lang="en-IN" dirty="0" smtClean="0"/>
              <a:t>in large volume of </a:t>
            </a:r>
            <a:r>
              <a:rPr lang="en-IN" dirty="0"/>
              <a:t>water(to </a:t>
            </a:r>
            <a:r>
              <a:rPr lang="en-IN" dirty="0" smtClean="0"/>
              <a:t>reduce staggering</a:t>
            </a:r>
            <a:r>
              <a:rPr lang="en-IN" dirty="0"/>
              <a:t>, </a:t>
            </a:r>
            <a:r>
              <a:rPr lang="en-IN" dirty="0" smtClean="0"/>
              <a:t>depression and diuresis )can </a:t>
            </a:r>
            <a:r>
              <a:rPr lang="en-IN" dirty="0"/>
              <a:t>be substituted </a:t>
            </a:r>
            <a:r>
              <a:rPr lang="en-IN" dirty="0" smtClean="0"/>
              <a:t>for propylene </a:t>
            </a:r>
            <a:r>
              <a:rPr lang="en-IN" dirty="0"/>
              <a:t>glycol at equivalent dose rates</a:t>
            </a:r>
            <a:r>
              <a:rPr lang="en-IN" dirty="0" smtClean="0"/>
              <a:t>.</a:t>
            </a:r>
          </a:p>
          <a:p>
            <a:pPr algn="just">
              <a:buFont typeface="Wingdings" panose="05000000000000000000" pitchFamily="2" charset="2"/>
              <a:buChar char="§"/>
            </a:pPr>
            <a:r>
              <a:rPr lang="en-IN" b="1" i="1" dirty="0" err="1" smtClean="0"/>
              <a:t>Ionophores</a:t>
            </a:r>
            <a:r>
              <a:rPr lang="en-IN" b="1" i="1" dirty="0"/>
              <a:t> </a:t>
            </a:r>
            <a:r>
              <a:rPr lang="en-IN" b="1" i="1" dirty="0" smtClean="0"/>
              <a:t>(</a:t>
            </a:r>
            <a:r>
              <a:rPr lang="en-IN" b="1" i="1" dirty="0" err="1"/>
              <a:t>M</a:t>
            </a:r>
            <a:r>
              <a:rPr lang="en-IN" b="1" i="1" dirty="0" err="1" smtClean="0"/>
              <a:t>onensin</a:t>
            </a:r>
            <a:r>
              <a:rPr lang="en-IN" b="1" i="1" dirty="0" smtClean="0"/>
              <a:t> </a:t>
            </a:r>
            <a:r>
              <a:rPr lang="en-IN" dirty="0" smtClean="0"/>
              <a:t>as slow releasing capsule </a:t>
            </a:r>
            <a:r>
              <a:rPr lang="en-IN" dirty="0"/>
              <a:t>contain 25g, 2-4 </a:t>
            </a:r>
            <a:r>
              <a:rPr lang="en-IN" dirty="0" smtClean="0"/>
              <a:t>weeks before calving), alter </a:t>
            </a:r>
            <a:r>
              <a:rPr lang="en-IN" dirty="0"/>
              <a:t>bacterial flora of </a:t>
            </a:r>
            <a:r>
              <a:rPr lang="en-IN" dirty="0" smtClean="0"/>
              <a:t>the rumen</a:t>
            </a:r>
            <a:r>
              <a:rPr lang="en-IN" dirty="0"/>
              <a:t>, leading to decreases in </a:t>
            </a:r>
            <a:r>
              <a:rPr lang="en-IN" dirty="0" smtClean="0"/>
              <a:t>Gram positive bacteria</a:t>
            </a:r>
            <a:r>
              <a:rPr lang="en-IN" dirty="0"/>
              <a:t>, protozoa, and fungi </a:t>
            </a:r>
            <a:r>
              <a:rPr lang="en-IN" dirty="0" smtClean="0"/>
              <a:t>and increases </a:t>
            </a:r>
            <a:r>
              <a:rPr lang="en-IN" dirty="0"/>
              <a:t>in Gram-negative bacteria. </a:t>
            </a:r>
            <a:r>
              <a:rPr lang="en-IN" dirty="0" smtClean="0"/>
              <a:t>The net </a:t>
            </a:r>
            <a:r>
              <a:rPr lang="en-IN" dirty="0"/>
              <a:t>effect of these changes in bacterial </a:t>
            </a:r>
            <a:r>
              <a:rPr lang="en-IN" dirty="0" smtClean="0"/>
              <a:t>flora is </a:t>
            </a:r>
            <a:r>
              <a:rPr lang="en-IN" dirty="0"/>
              <a:t>increased propionate production </a:t>
            </a:r>
            <a:r>
              <a:rPr lang="en-IN" dirty="0" smtClean="0"/>
              <a:t>and a </a:t>
            </a:r>
            <a:r>
              <a:rPr lang="en-IN" dirty="0"/>
              <a:t>decrease in acetate and butyrate </a:t>
            </a:r>
            <a:r>
              <a:rPr lang="en-IN" dirty="0" smtClean="0"/>
              <a:t>production.</a:t>
            </a:r>
          </a:p>
          <a:p>
            <a:pPr algn="just">
              <a:buFont typeface="Wingdings" panose="05000000000000000000" pitchFamily="2" charset="2"/>
              <a:buChar char="§"/>
            </a:pPr>
            <a:r>
              <a:rPr lang="en-IN" dirty="0" smtClean="0"/>
              <a:t>Various </a:t>
            </a:r>
            <a:r>
              <a:rPr lang="en-IN" dirty="0"/>
              <a:t>feed additives such as propylene glycol, sodium propionate, yeasts, niacin, choline, </a:t>
            </a:r>
            <a:r>
              <a:rPr lang="en-IN" dirty="0" smtClean="0"/>
              <a:t>etc. </a:t>
            </a:r>
            <a:r>
              <a:rPr lang="en-IN" dirty="0"/>
              <a:t>have been </a:t>
            </a:r>
            <a:r>
              <a:rPr lang="en-IN" dirty="0" smtClean="0"/>
              <a:t>recommended.</a:t>
            </a:r>
            <a:endParaRPr lang="en-IN" dirty="0"/>
          </a:p>
        </p:txBody>
      </p:sp>
    </p:spTree>
    <p:extLst>
      <p:ext uri="{BB962C8B-B14F-4D97-AF65-F5344CB8AC3E}">
        <p14:creationId xmlns:p14="http://schemas.microsoft.com/office/powerpoint/2010/main" val="2964204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pattFill prst="pct60">
          <a:fgClr>
            <a:srgbClr val="FF0000"/>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a:solidFill>
            <a:schemeClr val="accent6">
              <a:lumMod val="40000"/>
              <a:lumOff val="60000"/>
            </a:schemeClr>
          </a:solidFill>
          <a:ln w="38100">
            <a:solidFill>
              <a:srgbClr val="FF0000"/>
            </a:solidFill>
          </a:ln>
        </p:spPr>
        <p:txBody>
          <a:bodyPr>
            <a:normAutofit fontScale="70000" lnSpcReduction="20000"/>
          </a:bodyPr>
          <a:lstStyle/>
          <a:p>
            <a:pPr algn="just">
              <a:buFont typeface="Wingdings" panose="05000000000000000000" pitchFamily="2" charset="2"/>
              <a:buChar char="§"/>
            </a:pPr>
            <a:r>
              <a:rPr lang="en-IN" sz="3400" dirty="0" smtClean="0"/>
              <a:t>To effect a rapid and lasting recovery, any predisposing conditions must also be eliminated, and proper nursing and nutrition provided</a:t>
            </a:r>
          </a:p>
          <a:p>
            <a:pPr algn="just">
              <a:buFont typeface="Wingdings" panose="05000000000000000000" pitchFamily="2" charset="2"/>
              <a:buChar char="§"/>
            </a:pPr>
            <a:r>
              <a:rPr lang="en-IN" sz="3400" dirty="0" smtClean="0"/>
              <a:t>Cows should be properly conditioned during late lactation and the dry period. </a:t>
            </a:r>
          </a:p>
          <a:p>
            <a:pPr algn="just">
              <a:buFont typeface="Wingdings" panose="05000000000000000000" pitchFamily="2" charset="2"/>
              <a:buChar char="§"/>
            </a:pPr>
            <a:r>
              <a:rPr lang="en-IN" sz="3400" dirty="0" smtClean="0"/>
              <a:t>They </a:t>
            </a:r>
            <a:r>
              <a:rPr lang="en-IN" sz="3400" dirty="0"/>
              <a:t>should be fed so that body score at calving will be 3.5 on a 5-point scale. </a:t>
            </a:r>
          </a:p>
          <a:p>
            <a:pPr algn="just">
              <a:buFont typeface="Wingdings" panose="05000000000000000000" pitchFamily="2" charset="2"/>
              <a:buChar char="§"/>
            </a:pPr>
            <a:r>
              <a:rPr lang="en-IN" sz="3400" dirty="0" smtClean="0"/>
              <a:t>About </a:t>
            </a:r>
            <a:r>
              <a:rPr lang="en-IN" sz="3400" dirty="0"/>
              <a:t>2 </a:t>
            </a:r>
            <a:r>
              <a:rPr lang="en-IN" sz="3400" dirty="0" err="1"/>
              <a:t>wk</a:t>
            </a:r>
            <a:r>
              <a:rPr lang="en-IN" sz="3400" dirty="0"/>
              <a:t> before parturition, cows should be started on a small amount of the concentrate ration they will receive during early lactation. </a:t>
            </a:r>
          </a:p>
          <a:p>
            <a:pPr algn="just">
              <a:buFont typeface="Wingdings" panose="05000000000000000000" pitchFamily="2" charset="2"/>
              <a:buChar char="§"/>
            </a:pPr>
            <a:r>
              <a:rPr lang="en-IN" sz="3400" dirty="0" smtClean="0"/>
              <a:t>The </a:t>
            </a:r>
            <a:r>
              <a:rPr lang="en-IN" sz="3400" dirty="0"/>
              <a:t>amount of concentrate should be gradually increased so that at parturition, the cow will be consuming 1 </a:t>
            </a:r>
            <a:r>
              <a:rPr lang="en-IN" sz="3400" dirty="0" err="1"/>
              <a:t>lb</a:t>
            </a:r>
            <a:r>
              <a:rPr lang="en-IN" sz="3400" dirty="0"/>
              <a:t> per 150 </a:t>
            </a:r>
            <a:r>
              <a:rPr lang="en-IN" sz="3400" dirty="0" err="1"/>
              <a:t>lb</a:t>
            </a:r>
            <a:r>
              <a:rPr lang="en-IN" sz="3400" dirty="0"/>
              <a:t> body </a:t>
            </a:r>
            <a:r>
              <a:rPr lang="en-IN" sz="3400" dirty="0" err="1"/>
              <a:t>wt</a:t>
            </a:r>
            <a:r>
              <a:rPr lang="en-IN" sz="3400" dirty="0"/>
              <a:t> daily. </a:t>
            </a:r>
          </a:p>
          <a:p>
            <a:pPr algn="just">
              <a:buFont typeface="Wingdings" panose="05000000000000000000" pitchFamily="2" charset="2"/>
              <a:buChar char="§"/>
            </a:pPr>
            <a:r>
              <a:rPr lang="en-IN" sz="3400" dirty="0" smtClean="0"/>
              <a:t>Because </a:t>
            </a:r>
            <a:r>
              <a:rPr lang="en-IN" sz="3400" dirty="0"/>
              <a:t>feed intake is normally limited voluntarily just before and immediately after parturition, it is extremely important not to overfeed during this period, which may throw the cow off feed completely. </a:t>
            </a:r>
          </a:p>
          <a:p>
            <a:pPr algn="just">
              <a:buFont typeface="Wingdings" panose="05000000000000000000" pitchFamily="2" charset="2"/>
              <a:buChar char="§"/>
            </a:pPr>
            <a:r>
              <a:rPr lang="en-IN" sz="3400" dirty="0" smtClean="0"/>
              <a:t>The </a:t>
            </a:r>
            <a:r>
              <a:rPr lang="en-IN" sz="3400" dirty="0"/>
              <a:t>ration should contain adequate amounts of essential vitamins and minerals.</a:t>
            </a:r>
          </a:p>
          <a:p>
            <a:pPr algn="just">
              <a:buFont typeface="Wingdings" panose="05000000000000000000" pitchFamily="2" charset="2"/>
              <a:buChar char="§"/>
            </a:pPr>
            <a:endParaRPr lang="en-IN" sz="3400" dirty="0"/>
          </a:p>
        </p:txBody>
      </p:sp>
    </p:spTree>
    <p:extLst>
      <p:ext uri="{BB962C8B-B14F-4D97-AF65-F5344CB8AC3E}">
        <p14:creationId xmlns:p14="http://schemas.microsoft.com/office/powerpoint/2010/main" val="2494585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60">
          <a:fgClr>
            <a:srgbClr val="FF0000"/>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00800"/>
          </a:xfrm>
          <a:solidFill>
            <a:schemeClr val="accent6">
              <a:lumMod val="40000"/>
              <a:lumOff val="60000"/>
            </a:schemeClr>
          </a:solidFill>
          <a:ln w="28575">
            <a:solidFill>
              <a:srgbClr val="FF0000"/>
            </a:solidFill>
          </a:ln>
        </p:spPr>
        <p:txBody>
          <a:bodyPr>
            <a:normAutofit fontScale="77500" lnSpcReduction="20000"/>
          </a:bodyPr>
          <a:lstStyle/>
          <a:p>
            <a:pPr marL="0" indent="0" algn="ctr">
              <a:buNone/>
            </a:pPr>
            <a:r>
              <a:rPr lang="en-IN" sz="3600" b="1" dirty="0">
                <a:solidFill>
                  <a:srgbClr val="FF0000"/>
                </a:solidFill>
              </a:rPr>
              <a:t>BOVINE KETOSIS (</a:t>
            </a:r>
            <a:r>
              <a:rPr lang="en-IN" sz="3600" b="1" dirty="0" err="1">
                <a:solidFill>
                  <a:srgbClr val="FF0000"/>
                </a:solidFill>
              </a:rPr>
              <a:t>Acetonemia</a:t>
            </a:r>
            <a:r>
              <a:rPr lang="en-IN" sz="3600" b="1" dirty="0">
                <a:solidFill>
                  <a:srgbClr val="FF0000"/>
                </a:solidFill>
              </a:rPr>
              <a:t>, </a:t>
            </a:r>
            <a:r>
              <a:rPr lang="en-IN" sz="3600" b="1" dirty="0" err="1">
                <a:solidFill>
                  <a:srgbClr val="FF0000"/>
                </a:solidFill>
              </a:rPr>
              <a:t>Ketonemia</a:t>
            </a:r>
            <a:r>
              <a:rPr lang="en-IN" sz="3600" b="1" dirty="0" smtClean="0">
                <a:solidFill>
                  <a:srgbClr val="FF0000"/>
                </a:solidFill>
              </a:rPr>
              <a:t>)</a:t>
            </a:r>
            <a:endParaRPr lang="en-IN" sz="3600" b="1" dirty="0">
              <a:solidFill>
                <a:srgbClr val="FF0000"/>
              </a:solidFill>
            </a:endParaRPr>
          </a:p>
          <a:p>
            <a:pPr marL="0" indent="0" algn="just">
              <a:buNone/>
            </a:pPr>
            <a:r>
              <a:rPr lang="en-IN" dirty="0"/>
              <a:t>Ketosis is a metabolic disease of lactating dairy cows characterized by weight loss, pica, </a:t>
            </a:r>
            <a:r>
              <a:rPr lang="en-IN" dirty="0" err="1"/>
              <a:t>inappetance</a:t>
            </a:r>
            <a:r>
              <a:rPr lang="en-IN" dirty="0"/>
              <a:t>, decreased milk production, and neurologic abnormalities that usually occur during the first 6 </a:t>
            </a:r>
            <a:r>
              <a:rPr lang="en-IN" dirty="0" err="1"/>
              <a:t>wk</a:t>
            </a:r>
            <a:r>
              <a:rPr lang="en-IN" dirty="0"/>
              <a:t> of lactation.</a:t>
            </a:r>
          </a:p>
          <a:p>
            <a:pPr algn="just">
              <a:buFont typeface="Wingdings" panose="05000000000000000000" pitchFamily="2" charset="2"/>
              <a:buChar char="§"/>
            </a:pPr>
            <a:r>
              <a:rPr lang="en-IN" dirty="0" smtClean="0"/>
              <a:t>Ketosis </a:t>
            </a:r>
            <a:r>
              <a:rPr lang="en-IN" dirty="0"/>
              <a:t>occurs worldwide whenever dairy cows are selected and fed for high milk production. </a:t>
            </a:r>
            <a:endParaRPr lang="en-IN" dirty="0" smtClean="0"/>
          </a:p>
          <a:p>
            <a:pPr>
              <a:buFont typeface="Wingdings" panose="05000000000000000000" pitchFamily="2" charset="2"/>
              <a:buChar char="§"/>
            </a:pPr>
            <a:r>
              <a:rPr lang="en-IN" dirty="0" smtClean="0"/>
              <a:t>It </a:t>
            </a:r>
            <a:r>
              <a:rPr lang="en-IN" dirty="0"/>
              <a:t>affects both </a:t>
            </a:r>
            <a:r>
              <a:rPr lang="en-IN" dirty="0" err="1"/>
              <a:t>primiparous</a:t>
            </a:r>
            <a:r>
              <a:rPr lang="en-IN" dirty="0"/>
              <a:t> and multiparous cows. </a:t>
            </a:r>
            <a:endParaRPr lang="en-IN" dirty="0" smtClean="0"/>
          </a:p>
          <a:p>
            <a:pPr algn="just">
              <a:buFont typeface="Wingdings" panose="05000000000000000000" pitchFamily="2" charset="2"/>
              <a:buChar char="§"/>
            </a:pPr>
            <a:r>
              <a:rPr lang="en-IN" dirty="0" smtClean="0"/>
              <a:t>Incidence </a:t>
            </a:r>
            <a:r>
              <a:rPr lang="en-IN" dirty="0"/>
              <a:t>is highest during the third and fourth weeks of lactation in closely confined stabled dairy cows that are improperly fed and conditioned during the dry period and early lactation. </a:t>
            </a:r>
          </a:p>
          <a:p>
            <a:pPr algn="just">
              <a:buFont typeface="Wingdings" panose="05000000000000000000" pitchFamily="2" charset="2"/>
              <a:buChar char="§"/>
            </a:pPr>
            <a:r>
              <a:rPr lang="en-IN" dirty="0" smtClean="0"/>
              <a:t>Ketosis </a:t>
            </a:r>
            <a:r>
              <a:rPr lang="en-IN" dirty="0"/>
              <a:t>can occur whenever a cow goes off feed for any reason. </a:t>
            </a:r>
          </a:p>
          <a:p>
            <a:pPr algn="just">
              <a:buFont typeface="Wingdings" panose="05000000000000000000" pitchFamily="2" charset="2"/>
              <a:buChar char="§"/>
            </a:pPr>
            <a:r>
              <a:rPr lang="en-IN" dirty="0" smtClean="0"/>
              <a:t>Significant </a:t>
            </a:r>
            <a:r>
              <a:rPr lang="en-IN" dirty="0"/>
              <a:t>predisposing and concomitant conditions are retained </a:t>
            </a:r>
            <a:r>
              <a:rPr lang="en-IN" dirty="0" err="1"/>
              <a:t>fetal</a:t>
            </a:r>
            <a:r>
              <a:rPr lang="en-IN" dirty="0"/>
              <a:t> membranes, </a:t>
            </a:r>
            <a:r>
              <a:rPr lang="en-IN" dirty="0" err="1"/>
              <a:t>metritis</a:t>
            </a:r>
            <a:r>
              <a:rPr lang="en-IN" dirty="0"/>
              <a:t>, mastitis, displaced abomasum, fatty livers, environmental stresses, faulty nutrition, and mismanagement.</a:t>
            </a:r>
          </a:p>
          <a:p>
            <a:pPr marL="0" indent="0">
              <a:buNone/>
            </a:pPr>
            <a:endParaRPr lang="en-IN" dirty="0"/>
          </a:p>
        </p:txBody>
      </p:sp>
    </p:spTree>
    <p:extLst>
      <p:ext uri="{BB962C8B-B14F-4D97-AF65-F5344CB8AC3E}">
        <p14:creationId xmlns:p14="http://schemas.microsoft.com/office/powerpoint/2010/main" val="113903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60">
          <a:fgClr>
            <a:srgbClr val="FF0000"/>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553200"/>
          </a:xfrm>
          <a:solidFill>
            <a:schemeClr val="accent6">
              <a:lumMod val="40000"/>
              <a:lumOff val="60000"/>
            </a:schemeClr>
          </a:solidFill>
          <a:ln w="28575">
            <a:solidFill>
              <a:srgbClr val="FF0000"/>
            </a:solidFill>
          </a:ln>
        </p:spPr>
        <p:txBody>
          <a:bodyPr>
            <a:normAutofit fontScale="70000" lnSpcReduction="20000"/>
          </a:bodyPr>
          <a:lstStyle/>
          <a:p>
            <a:pPr marL="0" indent="0" algn="ctr">
              <a:buNone/>
            </a:pPr>
            <a:r>
              <a:rPr lang="en-IN" sz="4000" b="1" dirty="0" err="1" smtClean="0">
                <a:solidFill>
                  <a:srgbClr val="FF0000"/>
                </a:solidFill>
              </a:rPr>
              <a:t>Etiology</a:t>
            </a:r>
            <a:r>
              <a:rPr lang="en-IN" sz="4000" b="1" dirty="0" smtClean="0">
                <a:solidFill>
                  <a:srgbClr val="FF0000"/>
                </a:solidFill>
              </a:rPr>
              <a:t> </a:t>
            </a:r>
            <a:r>
              <a:rPr lang="en-IN" sz="4000" b="1" dirty="0">
                <a:solidFill>
                  <a:srgbClr val="FF0000"/>
                </a:solidFill>
              </a:rPr>
              <a:t>and </a:t>
            </a:r>
            <a:r>
              <a:rPr lang="en-IN" sz="4000" b="1" dirty="0" smtClean="0">
                <a:solidFill>
                  <a:srgbClr val="FF0000"/>
                </a:solidFill>
              </a:rPr>
              <a:t>Pathogenesis</a:t>
            </a:r>
            <a:endParaRPr lang="en-IN" sz="4000" b="1" dirty="0">
              <a:solidFill>
                <a:srgbClr val="FF0000"/>
              </a:solidFill>
            </a:endParaRPr>
          </a:p>
          <a:p>
            <a:pPr>
              <a:buFont typeface="Wingdings" panose="05000000000000000000" pitchFamily="2" charset="2"/>
              <a:buChar char="§"/>
            </a:pPr>
            <a:r>
              <a:rPr lang="en-IN" dirty="0" smtClean="0"/>
              <a:t>Ketosis </a:t>
            </a:r>
            <a:r>
              <a:rPr lang="en-IN" dirty="0"/>
              <a:t>is basically the result of a negative energy balance in the 6 </a:t>
            </a:r>
            <a:r>
              <a:rPr lang="en-IN" dirty="0" err="1"/>
              <a:t>wk</a:t>
            </a:r>
            <a:r>
              <a:rPr lang="en-IN" dirty="0"/>
              <a:t> after parturition. </a:t>
            </a:r>
          </a:p>
          <a:p>
            <a:pPr algn="just">
              <a:buFont typeface="Wingdings" panose="05000000000000000000" pitchFamily="2" charset="2"/>
              <a:buChar char="§"/>
            </a:pPr>
            <a:r>
              <a:rPr lang="en-IN" dirty="0" smtClean="0"/>
              <a:t>The </a:t>
            </a:r>
            <a:r>
              <a:rPr lang="en-IN" dirty="0"/>
              <a:t>cow is unable to eat or assimilate enough nutrients to meet her energy needs for maintenance and milk production during this period. Therefore, blood glucose levels drop and </a:t>
            </a:r>
            <a:r>
              <a:rPr lang="en-IN" dirty="0" err="1"/>
              <a:t>hypoglycemia</a:t>
            </a:r>
            <a:r>
              <a:rPr lang="en-IN" dirty="0"/>
              <a:t> results. </a:t>
            </a:r>
          </a:p>
          <a:p>
            <a:pPr>
              <a:buFont typeface="Wingdings" panose="05000000000000000000" pitchFamily="2" charset="2"/>
              <a:buChar char="§"/>
            </a:pPr>
            <a:r>
              <a:rPr lang="en-IN" dirty="0" smtClean="0"/>
              <a:t>In </a:t>
            </a:r>
            <a:r>
              <a:rPr lang="en-IN" dirty="0"/>
              <a:t>an effort to correct this condition, body fat and limited protein stores are mobilized in the form of triglycerides and amino acids for gluconeogenesis. </a:t>
            </a:r>
          </a:p>
          <a:p>
            <a:pPr algn="just">
              <a:buFont typeface="Wingdings" panose="05000000000000000000" pitchFamily="2" charset="2"/>
              <a:buChar char="§"/>
            </a:pPr>
            <a:r>
              <a:rPr lang="en-IN" dirty="0" smtClean="0"/>
              <a:t>Ketone </a:t>
            </a:r>
            <a:r>
              <a:rPr lang="en-IN" dirty="0"/>
              <a:t>bodies (</a:t>
            </a:r>
            <a:r>
              <a:rPr lang="en-IN" dirty="0" err="1"/>
              <a:t>acetoacetic</a:t>
            </a:r>
            <a:r>
              <a:rPr lang="en-IN" dirty="0"/>
              <a:t> acid, acetone, and α-</a:t>
            </a:r>
            <a:r>
              <a:rPr lang="en-IN" dirty="0" err="1"/>
              <a:t>hydroxybutyric</a:t>
            </a:r>
            <a:r>
              <a:rPr lang="en-IN" dirty="0"/>
              <a:t>) are produced during the mobilization process. </a:t>
            </a:r>
          </a:p>
          <a:p>
            <a:pPr algn="just">
              <a:buFont typeface="Wingdings" panose="05000000000000000000" pitchFamily="2" charset="2"/>
              <a:buChar char="§"/>
            </a:pPr>
            <a:r>
              <a:rPr lang="en-IN" dirty="0" smtClean="0"/>
              <a:t>This </a:t>
            </a:r>
            <a:r>
              <a:rPr lang="en-IN" dirty="0"/>
              <a:t>occurs to a limited degree in practically all high-producing cows in early lactation, and only a subclinical ketosis develops if the herd is properly fed and conditioned and free of predisposing factors. </a:t>
            </a:r>
          </a:p>
          <a:p>
            <a:pPr algn="just">
              <a:buFont typeface="Wingdings" panose="05000000000000000000" pitchFamily="2" charset="2"/>
              <a:buChar char="§"/>
            </a:pPr>
            <a:r>
              <a:rPr lang="en-IN" dirty="0" smtClean="0"/>
              <a:t>However</a:t>
            </a:r>
            <a:r>
              <a:rPr lang="en-IN" dirty="0"/>
              <a:t>, if this is not the case, clinical ketosis develops when the production and absorption of ketone bodies exceeds their use as an energy source. This results in increased blood ketones, free or </a:t>
            </a:r>
            <a:r>
              <a:rPr lang="en-IN" dirty="0" err="1"/>
              <a:t>nonesterified</a:t>
            </a:r>
            <a:r>
              <a:rPr lang="en-IN" dirty="0"/>
              <a:t> fatty acids, and decreased blood glucose. </a:t>
            </a:r>
          </a:p>
          <a:p>
            <a:pPr>
              <a:buFont typeface="Wingdings" panose="05000000000000000000" pitchFamily="2" charset="2"/>
              <a:buChar char="§"/>
            </a:pPr>
            <a:r>
              <a:rPr lang="en-IN" dirty="0" smtClean="0"/>
              <a:t>Ketone </a:t>
            </a:r>
            <a:r>
              <a:rPr lang="en-IN" dirty="0"/>
              <a:t>bodies are produced primarily in the liver but also in smaller quantities in the mammary gland and rumen wall</a:t>
            </a:r>
          </a:p>
          <a:p>
            <a:pPr marL="0" indent="0">
              <a:buNone/>
            </a:pPr>
            <a:endParaRPr lang="en-IN" dirty="0"/>
          </a:p>
        </p:txBody>
      </p:sp>
    </p:spTree>
    <p:extLst>
      <p:ext uri="{BB962C8B-B14F-4D97-AF65-F5344CB8AC3E}">
        <p14:creationId xmlns:p14="http://schemas.microsoft.com/office/powerpoint/2010/main" val="483839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50">
          <a:fgClr>
            <a:srgbClr val="FF0000"/>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477000"/>
          </a:xfrm>
          <a:solidFill>
            <a:schemeClr val="accent6">
              <a:lumMod val="60000"/>
              <a:lumOff val="40000"/>
            </a:schemeClr>
          </a:solidFill>
          <a:ln w="38100">
            <a:solidFill>
              <a:srgbClr val="FF0000"/>
            </a:solidFill>
          </a:ln>
        </p:spPr>
        <p:txBody>
          <a:bodyPr>
            <a:normAutofit fontScale="70000" lnSpcReduction="20000"/>
          </a:bodyPr>
          <a:lstStyle/>
          <a:p>
            <a:pPr marL="0" indent="0" algn="ctr">
              <a:buNone/>
            </a:pPr>
            <a:r>
              <a:rPr lang="en-IN" sz="4000" b="1" dirty="0">
                <a:solidFill>
                  <a:srgbClr val="FF0000"/>
                </a:solidFill>
              </a:rPr>
              <a:t>Clinical </a:t>
            </a:r>
            <a:r>
              <a:rPr lang="en-IN" sz="4000" b="1" dirty="0" smtClean="0">
                <a:solidFill>
                  <a:srgbClr val="FF0000"/>
                </a:solidFill>
              </a:rPr>
              <a:t>Findings</a:t>
            </a:r>
            <a:endParaRPr lang="en-IN" sz="4000" b="1" dirty="0">
              <a:solidFill>
                <a:srgbClr val="FF0000"/>
              </a:solidFill>
            </a:endParaRPr>
          </a:p>
          <a:p>
            <a:pPr algn="just">
              <a:buFont typeface="Wingdings" panose="05000000000000000000" pitchFamily="2" charset="2"/>
              <a:buChar char="§"/>
            </a:pPr>
            <a:r>
              <a:rPr lang="en-IN" sz="3400" dirty="0" smtClean="0"/>
              <a:t>Onset </a:t>
            </a:r>
            <a:r>
              <a:rPr lang="en-IN" sz="3400" dirty="0"/>
              <a:t>of signs is usually gradual, and close observation is required to determine their presence. </a:t>
            </a:r>
          </a:p>
          <a:p>
            <a:pPr algn="just">
              <a:buFont typeface="Wingdings" panose="05000000000000000000" pitchFamily="2" charset="2"/>
              <a:buChar char="§"/>
            </a:pPr>
            <a:r>
              <a:rPr lang="en-IN" sz="3400" dirty="0" smtClean="0"/>
              <a:t>Initial </a:t>
            </a:r>
            <a:r>
              <a:rPr lang="en-IN" sz="3400" dirty="0"/>
              <a:t>signs include a slight decrease in feed intake, drop in milk production, lethargy, and firm mucus-covered stools. </a:t>
            </a:r>
          </a:p>
          <a:p>
            <a:pPr algn="just">
              <a:buFont typeface="Wingdings" panose="05000000000000000000" pitchFamily="2" charset="2"/>
              <a:buChar char="§"/>
            </a:pPr>
            <a:r>
              <a:rPr lang="en-IN" sz="3400" dirty="0" smtClean="0"/>
              <a:t>As </a:t>
            </a:r>
            <a:r>
              <a:rPr lang="en-IN" sz="3400" dirty="0"/>
              <a:t>the disease progresses, a marked weight loss occurs that may approach several hundred pounds in a few days. </a:t>
            </a:r>
          </a:p>
          <a:p>
            <a:pPr algn="just">
              <a:buFont typeface="Wingdings" panose="05000000000000000000" pitchFamily="2" charset="2"/>
              <a:buChar char="§"/>
            </a:pPr>
            <a:r>
              <a:rPr lang="en-IN" sz="3400" dirty="0" smtClean="0"/>
              <a:t>Pica </a:t>
            </a:r>
            <a:r>
              <a:rPr lang="en-IN" sz="3400" dirty="0"/>
              <a:t>is often seen in which affected cows refuse grain and seek coarse materials such as coarse hay, straw, ground, and even tree twigs (selective feeding). </a:t>
            </a:r>
          </a:p>
          <a:p>
            <a:pPr algn="just">
              <a:buFont typeface="Wingdings" panose="05000000000000000000" pitchFamily="2" charset="2"/>
              <a:buChar char="§"/>
            </a:pPr>
            <a:r>
              <a:rPr lang="en-IN" sz="3400" dirty="0" smtClean="0"/>
              <a:t>As </a:t>
            </a:r>
            <a:r>
              <a:rPr lang="en-IN" sz="3400" dirty="0"/>
              <a:t>the disease progresses, depression deepen, movement is limited, and cows stand with a humpbacked posture. </a:t>
            </a:r>
          </a:p>
          <a:p>
            <a:pPr>
              <a:buFont typeface="Wingdings" panose="05000000000000000000" pitchFamily="2" charset="2"/>
              <a:buChar char="§"/>
            </a:pPr>
            <a:r>
              <a:rPr lang="en-IN" sz="3400" dirty="0" smtClean="0"/>
              <a:t>There </a:t>
            </a:r>
            <a:r>
              <a:rPr lang="en-IN" sz="3400" dirty="0"/>
              <a:t>may be an acetone </a:t>
            </a:r>
            <a:r>
              <a:rPr lang="en-IN" sz="3400" dirty="0" smtClean="0"/>
              <a:t>odour </a:t>
            </a:r>
            <a:r>
              <a:rPr lang="en-IN" sz="3400" dirty="0"/>
              <a:t>to the breath, urine, or milk. </a:t>
            </a:r>
          </a:p>
          <a:p>
            <a:pPr>
              <a:buFont typeface="Wingdings" panose="05000000000000000000" pitchFamily="2" charset="2"/>
              <a:buChar char="§"/>
            </a:pPr>
            <a:r>
              <a:rPr lang="en-IN" sz="3400" dirty="0" smtClean="0"/>
              <a:t>Although </a:t>
            </a:r>
            <a:r>
              <a:rPr lang="en-IN" sz="3400" dirty="0"/>
              <a:t>most cows exhibit the lethargic wasting signs, some show frenzy and aggression. </a:t>
            </a:r>
          </a:p>
          <a:p>
            <a:pPr>
              <a:buFont typeface="Wingdings" panose="05000000000000000000" pitchFamily="2" charset="2"/>
              <a:buChar char="§"/>
            </a:pPr>
            <a:r>
              <a:rPr lang="en-IN" sz="3400" dirty="0" smtClean="0"/>
              <a:t>They </a:t>
            </a:r>
            <a:r>
              <a:rPr lang="en-IN" sz="3400" dirty="0"/>
              <a:t>may compulsively lick metal stanchions, mangers, or their own bodies. </a:t>
            </a:r>
          </a:p>
          <a:p>
            <a:pPr algn="just">
              <a:buFont typeface="Wingdings" panose="05000000000000000000" pitchFamily="2" charset="2"/>
              <a:buChar char="§"/>
            </a:pPr>
            <a:r>
              <a:rPr lang="en-IN" sz="3400" dirty="0" smtClean="0"/>
              <a:t>Head </a:t>
            </a:r>
            <a:r>
              <a:rPr lang="en-IN" sz="3400" dirty="0"/>
              <a:t>or nose pressing may occur along with chewing and bellowing. </a:t>
            </a:r>
          </a:p>
          <a:p>
            <a:pPr marL="0" indent="0">
              <a:buNone/>
            </a:pPr>
            <a:endParaRPr lang="en-IN" dirty="0"/>
          </a:p>
        </p:txBody>
      </p:sp>
    </p:spTree>
    <p:extLst>
      <p:ext uri="{BB962C8B-B14F-4D97-AF65-F5344CB8AC3E}">
        <p14:creationId xmlns:p14="http://schemas.microsoft.com/office/powerpoint/2010/main" val="964437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70">
          <a:fgClr>
            <a:srgbClr val="FF0000"/>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00800"/>
          </a:xfrm>
          <a:solidFill>
            <a:schemeClr val="accent6">
              <a:lumMod val="60000"/>
              <a:lumOff val="40000"/>
            </a:schemeClr>
          </a:solidFill>
          <a:ln w="38100">
            <a:solidFill>
              <a:srgbClr val="FF0000"/>
            </a:solidFill>
          </a:ln>
        </p:spPr>
        <p:txBody>
          <a:bodyPr>
            <a:normAutofit/>
          </a:bodyPr>
          <a:lstStyle/>
          <a:p>
            <a:pPr>
              <a:buFont typeface="Wingdings" panose="05000000000000000000" pitchFamily="2" charset="2"/>
              <a:buChar char="§"/>
            </a:pPr>
            <a:r>
              <a:rPr lang="en-IN" sz="2600" dirty="0" smtClean="0"/>
              <a:t>Walking </a:t>
            </a:r>
            <a:r>
              <a:rPr lang="en-IN" sz="2600" dirty="0"/>
              <a:t>may be abnormal with staggering, circling, and falling. </a:t>
            </a:r>
            <a:endParaRPr lang="en-IN" sz="2600" dirty="0" smtClean="0"/>
          </a:p>
          <a:p>
            <a:pPr>
              <a:buFont typeface="Wingdings" panose="05000000000000000000" pitchFamily="2" charset="2"/>
              <a:buChar char="§"/>
            </a:pPr>
            <a:r>
              <a:rPr lang="en-IN" sz="2600" dirty="0" smtClean="0"/>
              <a:t>Some </a:t>
            </a:r>
            <a:r>
              <a:rPr lang="en-IN" sz="2600" dirty="0"/>
              <a:t>cows seriously injure themselves during these activities, and death may </a:t>
            </a:r>
            <a:r>
              <a:rPr lang="en-IN" sz="2600" dirty="0" smtClean="0"/>
              <a:t>result.</a:t>
            </a:r>
          </a:p>
          <a:p>
            <a:pPr algn="just">
              <a:buFont typeface="Wingdings" panose="05000000000000000000" pitchFamily="2" charset="2"/>
              <a:buChar char="§"/>
            </a:pPr>
            <a:r>
              <a:rPr lang="en-IN" sz="2600" dirty="0" smtClean="0"/>
              <a:t>If </a:t>
            </a:r>
            <a:r>
              <a:rPr lang="en-IN" sz="2600" dirty="0"/>
              <a:t>ketosis is untreated, milk production decreases to an insignificant amount that does not require much energy to produce. </a:t>
            </a:r>
            <a:endParaRPr lang="en-IN" sz="2600" dirty="0" smtClean="0"/>
          </a:p>
          <a:p>
            <a:pPr algn="just">
              <a:buFont typeface="Wingdings" panose="05000000000000000000" pitchFamily="2" charset="2"/>
              <a:buChar char="§"/>
            </a:pPr>
            <a:r>
              <a:rPr lang="en-IN" sz="2600" dirty="0" smtClean="0"/>
              <a:t>Because </a:t>
            </a:r>
            <a:r>
              <a:rPr lang="en-IN" sz="2600" dirty="0"/>
              <a:t>energy requirements for body maintenance are relatively small compared with those for high milk production, intake of carbohydrate precursors (as described in the Krebs cycle) may gradually reach demand, and a slow recovery occurs. </a:t>
            </a:r>
            <a:endParaRPr lang="en-IN" sz="2600" dirty="0" smtClean="0"/>
          </a:p>
          <a:p>
            <a:pPr algn="just">
              <a:buFont typeface="Wingdings" panose="05000000000000000000" pitchFamily="2" charset="2"/>
              <a:buChar char="§"/>
            </a:pPr>
            <a:r>
              <a:rPr lang="en-IN" sz="2600" dirty="0" smtClean="0"/>
              <a:t>However</a:t>
            </a:r>
            <a:r>
              <a:rPr lang="en-IN" sz="2600" dirty="0"/>
              <a:t>, for the cow to make a complete recovery and to reach her full potential for milk production, the predisposing conditions must also be successfully treated.</a:t>
            </a:r>
          </a:p>
          <a:p>
            <a:pPr marL="0" indent="0">
              <a:buNone/>
            </a:pPr>
            <a:endParaRPr lang="en-IN" dirty="0"/>
          </a:p>
        </p:txBody>
      </p:sp>
    </p:spTree>
    <p:extLst>
      <p:ext uri="{BB962C8B-B14F-4D97-AF65-F5344CB8AC3E}">
        <p14:creationId xmlns:p14="http://schemas.microsoft.com/office/powerpoint/2010/main" val="927172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pattFill prst="pct60">
          <a:fgClr>
            <a:srgbClr val="FF0000"/>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00800"/>
          </a:xfrm>
          <a:solidFill>
            <a:schemeClr val="accent6">
              <a:lumMod val="40000"/>
              <a:lumOff val="60000"/>
            </a:schemeClr>
          </a:solidFill>
          <a:ln w="38100">
            <a:solidFill>
              <a:srgbClr val="FF0000"/>
            </a:solidFill>
          </a:ln>
        </p:spPr>
        <p:txBody>
          <a:bodyPr>
            <a:normAutofit fontScale="70000" lnSpcReduction="20000"/>
          </a:bodyPr>
          <a:lstStyle/>
          <a:p>
            <a:pPr marL="0" indent="0" algn="ctr">
              <a:buNone/>
            </a:pPr>
            <a:r>
              <a:rPr lang="en-IN" sz="4000" b="1" dirty="0" smtClean="0">
                <a:solidFill>
                  <a:srgbClr val="FF0000"/>
                </a:solidFill>
              </a:rPr>
              <a:t>Diagnosis </a:t>
            </a:r>
            <a:endParaRPr lang="en-IN" sz="4000" b="1" dirty="0">
              <a:solidFill>
                <a:srgbClr val="FF0000"/>
              </a:solidFill>
            </a:endParaRPr>
          </a:p>
          <a:p>
            <a:pPr algn="just">
              <a:buFont typeface="Wingdings" panose="05000000000000000000" pitchFamily="2" charset="2"/>
              <a:buChar char="§"/>
            </a:pPr>
            <a:r>
              <a:rPr lang="en-IN" sz="3400" dirty="0" smtClean="0"/>
              <a:t>It </a:t>
            </a:r>
            <a:r>
              <a:rPr lang="en-IN" sz="3400" dirty="0"/>
              <a:t>is extremely important to obtain a complete history when ketosis is suspected. </a:t>
            </a:r>
          </a:p>
          <a:p>
            <a:pPr algn="just">
              <a:buFont typeface="Wingdings" panose="05000000000000000000" pitchFamily="2" charset="2"/>
              <a:buChar char="§"/>
            </a:pPr>
            <a:r>
              <a:rPr lang="en-IN" sz="3400" dirty="0" smtClean="0"/>
              <a:t>Special </a:t>
            </a:r>
            <a:r>
              <a:rPr lang="en-IN" sz="3400" dirty="0"/>
              <a:t>attention should be given to length of dry period, nutrition during the dry period, parturition date, nutrition since parturition, and daily milk production records, if available. </a:t>
            </a:r>
            <a:endParaRPr lang="en-IN" sz="3400" dirty="0" smtClean="0"/>
          </a:p>
          <a:p>
            <a:pPr algn="just">
              <a:buFont typeface="Wingdings" panose="05000000000000000000" pitchFamily="2" charset="2"/>
              <a:buChar char="§"/>
            </a:pPr>
            <a:r>
              <a:rPr lang="en-IN" sz="3400" dirty="0" smtClean="0"/>
              <a:t>Rapid </a:t>
            </a:r>
            <a:r>
              <a:rPr lang="en-IN" sz="3400" dirty="0"/>
              <a:t>loss of body weight, depression, decreased appetite, pica, drop in milk production, bizarre </a:t>
            </a:r>
            <a:r>
              <a:rPr lang="en-IN" sz="3400" dirty="0" err="1"/>
              <a:t>behavior</a:t>
            </a:r>
            <a:r>
              <a:rPr lang="en-IN" sz="3400" dirty="0"/>
              <a:t>, and a near normal temperature should alert the diagnostician to suspect ketosis. </a:t>
            </a:r>
            <a:endParaRPr lang="en-IN" sz="3400" dirty="0" smtClean="0"/>
          </a:p>
          <a:p>
            <a:pPr algn="just">
              <a:buFont typeface="Wingdings" panose="05000000000000000000" pitchFamily="2" charset="2"/>
              <a:buChar char="§"/>
            </a:pPr>
            <a:r>
              <a:rPr lang="en-IN" sz="3400" dirty="0" smtClean="0"/>
              <a:t>Oftentimes</a:t>
            </a:r>
            <a:r>
              <a:rPr lang="en-IN" sz="3400" dirty="0"/>
              <a:t>, an observant caretaker may have detected an abnormal </a:t>
            </a:r>
            <a:r>
              <a:rPr lang="en-IN" sz="3400" dirty="0" err="1"/>
              <a:t>odor</a:t>
            </a:r>
            <a:r>
              <a:rPr lang="en-IN" sz="3400" dirty="0"/>
              <a:t> from the cow's breath, urine, or milk. </a:t>
            </a:r>
            <a:endParaRPr lang="en-IN" sz="3400" dirty="0" smtClean="0"/>
          </a:p>
          <a:p>
            <a:pPr algn="just">
              <a:buFont typeface="Wingdings" panose="05000000000000000000" pitchFamily="2" charset="2"/>
              <a:buChar char="§"/>
            </a:pPr>
            <a:r>
              <a:rPr lang="en-IN" sz="3400" dirty="0" smtClean="0"/>
              <a:t>All </a:t>
            </a:r>
            <a:r>
              <a:rPr lang="en-IN" sz="3400" dirty="0"/>
              <a:t>cows suspected of having ketosis should receive a thorough physical examination along with </a:t>
            </a:r>
            <a:r>
              <a:rPr lang="en-IN" sz="3400" dirty="0" err="1"/>
              <a:t>Rothera's</a:t>
            </a:r>
            <a:r>
              <a:rPr lang="en-IN" sz="3400" dirty="0"/>
              <a:t> test for ketone </a:t>
            </a:r>
            <a:r>
              <a:rPr lang="en-IN" sz="3400" dirty="0" smtClean="0"/>
              <a:t>bodies.</a:t>
            </a:r>
          </a:p>
          <a:p>
            <a:pPr algn="just">
              <a:buFont typeface="Wingdings" panose="05000000000000000000" pitchFamily="2" charset="2"/>
              <a:buChar char="§"/>
            </a:pPr>
            <a:r>
              <a:rPr lang="en-IN" sz="3400" dirty="0" err="1" smtClean="0"/>
              <a:t>Rothera's</a:t>
            </a:r>
            <a:r>
              <a:rPr lang="en-IN" sz="3400" dirty="0" smtClean="0"/>
              <a:t> </a:t>
            </a:r>
            <a:r>
              <a:rPr lang="en-IN" sz="3400" dirty="0"/>
              <a:t>test for ketones is usually conducted on urine, but a positive urine test is usually not considered to be diagnostic of clinical ketosis because ketones are so highly concentrated in urine (up to 1200 mg/</a:t>
            </a:r>
            <a:r>
              <a:rPr lang="en-IN" sz="3400" dirty="0" err="1"/>
              <a:t>dL</a:t>
            </a:r>
            <a:r>
              <a:rPr lang="en-IN" sz="3400" dirty="0" smtClean="0"/>
              <a:t>).</a:t>
            </a:r>
          </a:p>
        </p:txBody>
      </p:sp>
    </p:spTree>
    <p:extLst>
      <p:ext uri="{BB962C8B-B14F-4D97-AF65-F5344CB8AC3E}">
        <p14:creationId xmlns:p14="http://schemas.microsoft.com/office/powerpoint/2010/main" val="3682799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60">
          <a:fgClr>
            <a:srgbClr val="FF0000"/>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324600"/>
          </a:xfrm>
          <a:solidFill>
            <a:schemeClr val="accent6">
              <a:lumMod val="40000"/>
              <a:lumOff val="60000"/>
            </a:schemeClr>
          </a:solidFill>
          <a:ln w="38100">
            <a:solidFill>
              <a:srgbClr val="FF0000"/>
            </a:solidFill>
          </a:ln>
        </p:spPr>
        <p:txBody>
          <a:bodyPr>
            <a:normAutofit fontScale="85000" lnSpcReduction="20000"/>
          </a:bodyPr>
          <a:lstStyle/>
          <a:p>
            <a:pPr algn="just">
              <a:buFont typeface="Wingdings" panose="05000000000000000000" pitchFamily="2" charset="2"/>
              <a:buChar char="§"/>
            </a:pPr>
            <a:r>
              <a:rPr lang="en-IN" dirty="0"/>
              <a:t>Because ketone levels in milk are much lower (usually not exceeding 50 mg/</a:t>
            </a:r>
            <a:r>
              <a:rPr lang="en-IN" dirty="0" err="1"/>
              <a:t>dL</a:t>
            </a:r>
            <a:r>
              <a:rPr lang="en-IN" dirty="0"/>
              <a:t> in clinical cases) and less variable, a positive </a:t>
            </a:r>
            <a:r>
              <a:rPr lang="en-IN" dirty="0" err="1"/>
              <a:t>Rothera's</a:t>
            </a:r>
            <a:r>
              <a:rPr lang="en-IN" dirty="0"/>
              <a:t> test of milk is considered to be a much more accurate diagnosis of clinical ketosis. </a:t>
            </a:r>
          </a:p>
          <a:p>
            <a:pPr algn="just">
              <a:buFont typeface="Wingdings" panose="05000000000000000000" pitchFamily="2" charset="2"/>
              <a:buChar char="§"/>
            </a:pPr>
            <a:r>
              <a:rPr lang="en-IN" dirty="0" smtClean="0"/>
              <a:t>Blood </a:t>
            </a:r>
            <a:r>
              <a:rPr lang="en-IN" dirty="0"/>
              <a:t>glucose levels are also helpful in arriving at a diagnosis. Normal levels of 40-60 mg/</a:t>
            </a:r>
            <a:r>
              <a:rPr lang="en-IN" dirty="0" err="1"/>
              <a:t>dL</a:t>
            </a:r>
            <a:r>
              <a:rPr lang="en-IN" dirty="0"/>
              <a:t> drop to below 25 mg/</a:t>
            </a:r>
            <a:r>
              <a:rPr lang="en-IN" dirty="0" err="1"/>
              <a:t>dL</a:t>
            </a:r>
            <a:r>
              <a:rPr lang="en-IN" dirty="0"/>
              <a:t> in clinical ketosis. </a:t>
            </a:r>
          </a:p>
          <a:p>
            <a:pPr algn="just">
              <a:buFont typeface="Wingdings" panose="05000000000000000000" pitchFamily="2" charset="2"/>
              <a:buChar char="§"/>
            </a:pPr>
            <a:r>
              <a:rPr lang="en-IN" dirty="0"/>
              <a:t>Differential diagnoses should include but not be limited to </a:t>
            </a:r>
            <a:r>
              <a:rPr lang="en-IN" dirty="0" err="1"/>
              <a:t>hypocalcemia</a:t>
            </a:r>
            <a:r>
              <a:rPr lang="en-IN" dirty="0"/>
              <a:t>, retained </a:t>
            </a:r>
            <a:r>
              <a:rPr lang="en-IN" dirty="0" err="1"/>
              <a:t>fetal</a:t>
            </a:r>
            <a:r>
              <a:rPr lang="en-IN" dirty="0"/>
              <a:t> membranes, </a:t>
            </a:r>
            <a:r>
              <a:rPr lang="en-IN" dirty="0" err="1"/>
              <a:t>metritis</a:t>
            </a:r>
            <a:r>
              <a:rPr lang="en-IN" dirty="0"/>
              <a:t>, indigestion, </a:t>
            </a:r>
            <a:r>
              <a:rPr lang="en-IN" dirty="0" err="1"/>
              <a:t>abomasal</a:t>
            </a:r>
            <a:r>
              <a:rPr lang="en-IN" dirty="0"/>
              <a:t> displacement, traumatic </a:t>
            </a:r>
            <a:r>
              <a:rPr lang="en-IN" dirty="0" err="1"/>
              <a:t>reticulitis</a:t>
            </a:r>
            <a:r>
              <a:rPr lang="en-IN" dirty="0"/>
              <a:t>, poisoning, pyelonephritis, </a:t>
            </a:r>
            <a:r>
              <a:rPr lang="en-IN" dirty="0" err="1"/>
              <a:t>listeriosis</a:t>
            </a:r>
            <a:r>
              <a:rPr lang="en-IN" dirty="0"/>
              <a:t>, and rabies</a:t>
            </a:r>
            <a:r>
              <a:rPr lang="en-IN" dirty="0" smtClean="0"/>
              <a:t>.</a:t>
            </a:r>
          </a:p>
          <a:p>
            <a:pPr marL="0" indent="0" algn="ctr">
              <a:buNone/>
            </a:pPr>
            <a:r>
              <a:rPr lang="en-IN" sz="3600" b="1" dirty="0" smtClean="0">
                <a:solidFill>
                  <a:srgbClr val="FF0000"/>
                </a:solidFill>
              </a:rPr>
              <a:t>Treatment</a:t>
            </a:r>
          </a:p>
          <a:p>
            <a:pPr marL="0" indent="0">
              <a:buNone/>
            </a:pPr>
            <a:r>
              <a:rPr lang="en-IN" sz="3600" dirty="0" smtClean="0"/>
              <a:t>The treatment should be initiated through:</a:t>
            </a:r>
          </a:p>
          <a:p>
            <a:pPr>
              <a:buFont typeface="Wingdings" panose="05000000000000000000" pitchFamily="2" charset="2"/>
              <a:buChar char="§"/>
            </a:pPr>
            <a:r>
              <a:rPr lang="en-IN" sz="3600" b="1" dirty="0" smtClean="0">
                <a:solidFill>
                  <a:srgbClr val="FF0000"/>
                </a:solidFill>
              </a:rPr>
              <a:t>Replacement therapy</a:t>
            </a:r>
          </a:p>
          <a:p>
            <a:pPr>
              <a:buFont typeface="Wingdings" panose="05000000000000000000" pitchFamily="2" charset="2"/>
              <a:buChar char="§"/>
            </a:pPr>
            <a:r>
              <a:rPr lang="en-IN" sz="3600" b="1" dirty="0" smtClean="0">
                <a:solidFill>
                  <a:srgbClr val="FF0000"/>
                </a:solidFill>
              </a:rPr>
              <a:t>Hormonal therapy</a:t>
            </a:r>
          </a:p>
          <a:p>
            <a:pPr>
              <a:buFont typeface="Wingdings" panose="05000000000000000000" pitchFamily="2" charset="2"/>
              <a:buChar char="§"/>
            </a:pPr>
            <a:r>
              <a:rPr lang="en-IN" sz="3600" b="1" dirty="0" smtClean="0">
                <a:solidFill>
                  <a:srgbClr val="FF0000"/>
                </a:solidFill>
              </a:rPr>
              <a:t>Miscellaneous therapy </a:t>
            </a:r>
          </a:p>
          <a:p>
            <a:pPr marL="0" indent="0" algn="ctr">
              <a:buNone/>
            </a:pPr>
            <a:endParaRPr lang="en-IN" sz="3600" b="1" dirty="0">
              <a:solidFill>
                <a:srgbClr val="FF0000"/>
              </a:solidFill>
            </a:endParaRPr>
          </a:p>
          <a:p>
            <a:pPr marL="0" indent="0" algn="ctr">
              <a:buNone/>
            </a:pPr>
            <a:endParaRPr lang="en-IN" sz="3600" b="1" dirty="0"/>
          </a:p>
          <a:p>
            <a:pPr marL="0" indent="0">
              <a:buNone/>
            </a:pPr>
            <a:endParaRPr lang="en-IN" dirty="0"/>
          </a:p>
          <a:p>
            <a:pPr marL="0" indent="0">
              <a:buNone/>
            </a:pPr>
            <a:endParaRPr lang="en-IN" dirty="0"/>
          </a:p>
          <a:p>
            <a:pPr marL="0" indent="0">
              <a:buNone/>
            </a:pPr>
            <a:endParaRPr lang="en-IN" dirty="0"/>
          </a:p>
        </p:txBody>
      </p:sp>
    </p:spTree>
    <p:extLst>
      <p:ext uri="{BB962C8B-B14F-4D97-AF65-F5344CB8AC3E}">
        <p14:creationId xmlns:p14="http://schemas.microsoft.com/office/powerpoint/2010/main" val="4070508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pattFill prst="pct60">
          <a:fgClr>
            <a:srgbClr val="FF0000"/>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a:solidFill>
            <a:schemeClr val="accent6">
              <a:lumMod val="40000"/>
              <a:lumOff val="60000"/>
            </a:schemeClr>
          </a:solidFill>
        </p:spPr>
        <p:txBody>
          <a:bodyPr>
            <a:normAutofit fontScale="77500" lnSpcReduction="20000"/>
          </a:bodyPr>
          <a:lstStyle/>
          <a:p>
            <a:pPr marL="0" indent="0" algn="just">
              <a:buNone/>
            </a:pPr>
            <a:r>
              <a:rPr lang="en-IN" sz="3400" b="1" dirty="0" smtClean="0">
                <a:solidFill>
                  <a:srgbClr val="FF0000"/>
                </a:solidFill>
              </a:rPr>
              <a:t>Replacement therapy:</a:t>
            </a:r>
          </a:p>
          <a:p>
            <a:pPr algn="just">
              <a:buFont typeface="Wingdings" panose="05000000000000000000" pitchFamily="2" charset="2"/>
              <a:buChar char="§"/>
            </a:pPr>
            <a:r>
              <a:rPr lang="en-IN" dirty="0" smtClean="0"/>
              <a:t>Routine </a:t>
            </a:r>
            <a:r>
              <a:rPr lang="en-IN" dirty="0"/>
              <a:t>treatment is IV administration of 500 mL of 50% glucose and IM administration of the glucocorticoid of </a:t>
            </a:r>
            <a:r>
              <a:rPr lang="en-IN" dirty="0" err="1"/>
              <a:t>choice,and</a:t>
            </a:r>
            <a:r>
              <a:rPr lang="en-IN" dirty="0"/>
              <a:t>  and provide improvement in clinical signs and milk production. </a:t>
            </a:r>
            <a:endParaRPr lang="en-IN" dirty="0" smtClean="0"/>
          </a:p>
          <a:p>
            <a:pPr algn="just">
              <a:buFont typeface="Wingdings" panose="05000000000000000000" pitchFamily="2" charset="2"/>
              <a:buChar char="§"/>
            </a:pPr>
            <a:r>
              <a:rPr lang="en-IN" dirty="0" smtClean="0"/>
              <a:t>This will lead to:</a:t>
            </a:r>
          </a:p>
          <a:p>
            <a:pPr algn="just">
              <a:buFont typeface="Wingdings" panose="05000000000000000000" pitchFamily="2" charset="2"/>
              <a:buChar char="ü"/>
            </a:pPr>
            <a:r>
              <a:rPr lang="en-IN" dirty="0" smtClean="0"/>
              <a:t>Transient </a:t>
            </a:r>
            <a:r>
              <a:rPr lang="en-IN" dirty="0" err="1" smtClean="0"/>
              <a:t>hyperglycemia</a:t>
            </a:r>
            <a:endParaRPr lang="en-IN" dirty="0" smtClean="0"/>
          </a:p>
          <a:p>
            <a:pPr algn="just">
              <a:buFont typeface="Wingdings" panose="05000000000000000000" pitchFamily="2" charset="2"/>
              <a:buChar char="ü"/>
            </a:pPr>
            <a:r>
              <a:rPr lang="en-IN" dirty="0" smtClean="0"/>
              <a:t>Increase insulin secretion</a:t>
            </a:r>
          </a:p>
          <a:p>
            <a:pPr algn="just">
              <a:buFont typeface="Wingdings" panose="05000000000000000000" pitchFamily="2" charset="2"/>
              <a:buChar char="ü"/>
            </a:pPr>
            <a:r>
              <a:rPr lang="en-IN" dirty="0" smtClean="0"/>
              <a:t>Decrease Glucagon</a:t>
            </a:r>
          </a:p>
          <a:p>
            <a:pPr algn="just">
              <a:buFont typeface="Wingdings" panose="05000000000000000000" pitchFamily="2" charset="2"/>
              <a:buChar char="ü"/>
            </a:pPr>
            <a:r>
              <a:rPr lang="en-IN" dirty="0" smtClean="0"/>
              <a:t>Decreased NEFA</a:t>
            </a:r>
            <a:endParaRPr lang="en-IN" dirty="0"/>
          </a:p>
          <a:p>
            <a:pPr algn="just">
              <a:buFont typeface="Wingdings" panose="05000000000000000000" pitchFamily="2" charset="2"/>
              <a:buChar char="§"/>
            </a:pPr>
            <a:r>
              <a:rPr lang="en-IN" dirty="0"/>
              <a:t>Propylene glycol (225 g, </a:t>
            </a:r>
            <a:r>
              <a:rPr lang="en-IN" dirty="0" err="1"/>
              <a:t>b.i.d</a:t>
            </a:r>
            <a:r>
              <a:rPr lang="en-IN" dirty="0"/>
              <a:t>. for 2 days, followed by 100 g, daily for 2 days) or other glucose precursors are also administered PO in many </a:t>
            </a:r>
            <a:r>
              <a:rPr lang="en-IN" dirty="0" smtClean="0"/>
              <a:t>cases</a:t>
            </a:r>
          </a:p>
          <a:p>
            <a:pPr algn="just">
              <a:buFont typeface="Wingdings" panose="05000000000000000000" pitchFamily="2" charset="2"/>
              <a:buChar char="§"/>
            </a:pPr>
            <a:r>
              <a:rPr lang="en-IN" dirty="0"/>
              <a:t>Milk production may temporarily decrease after glucocorticoid administration but increases rapidly after several days. </a:t>
            </a:r>
          </a:p>
          <a:p>
            <a:pPr algn="just">
              <a:buFont typeface="Wingdings" panose="05000000000000000000" pitchFamily="2" charset="2"/>
              <a:buChar char="§"/>
            </a:pPr>
            <a:r>
              <a:rPr lang="en-IN" dirty="0" smtClean="0"/>
              <a:t>The </a:t>
            </a:r>
            <a:r>
              <a:rPr lang="en-IN" dirty="0"/>
              <a:t>response to propylene glycol is slow and is often used as supportive treatment after administration of glucocorticoids and glucose. </a:t>
            </a:r>
          </a:p>
        </p:txBody>
      </p:sp>
    </p:spTree>
    <p:extLst>
      <p:ext uri="{BB962C8B-B14F-4D97-AF65-F5344CB8AC3E}">
        <p14:creationId xmlns:p14="http://schemas.microsoft.com/office/powerpoint/2010/main" val="982469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60">
          <a:fgClr>
            <a:srgbClr val="FF0000"/>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a:solidFill>
            <a:schemeClr val="accent6">
              <a:lumMod val="40000"/>
              <a:lumOff val="60000"/>
            </a:schemeClr>
          </a:solidFill>
          <a:ln w="38100">
            <a:solidFill>
              <a:srgbClr val="FF0000"/>
            </a:solidFill>
          </a:ln>
        </p:spPr>
        <p:txBody>
          <a:bodyPr>
            <a:normAutofit fontScale="85000" lnSpcReduction="20000"/>
          </a:bodyPr>
          <a:lstStyle/>
          <a:p>
            <a:pPr marL="0" indent="0" algn="just">
              <a:buNone/>
            </a:pPr>
            <a:r>
              <a:rPr lang="en-IN" b="1" dirty="0" smtClean="0">
                <a:solidFill>
                  <a:srgbClr val="FF0000"/>
                </a:solidFill>
              </a:rPr>
              <a:t>Hormonal therapy:</a:t>
            </a:r>
          </a:p>
          <a:p>
            <a:pPr algn="just"/>
            <a:r>
              <a:rPr lang="en-IN" dirty="0" err="1" smtClean="0"/>
              <a:t>Glucocorticosteroids</a:t>
            </a:r>
            <a:r>
              <a:rPr lang="en-IN" dirty="0" smtClean="0"/>
              <a:t> (Dexamethasone, 40mg)</a:t>
            </a:r>
          </a:p>
          <a:p>
            <a:pPr algn="just"/>
            <a:r>
              <a:rPr lang="en-IN" dirty="0" smtClean="0"/>
              <a:t>Insulin as protamine zinc @200-300 IU/Animal, SC every 24-48 hrs. </a:t>
            </a:r>
          </a:p>
          <a:p>
            <a:pPr algn="just"/>
            <a:r>
              <a:rPr lang="en-IN" dirty="0" smtClean="0"/>
              <a:t>It is given in conjunction with either glucose or corticosteroids.</a:t>
            </a:r>
          </a:p>
          <a:p>
            <a:pPr algn="just"/>
            <a:r>
              <a:rPr lang="en-IN" dirty="0" smtClean="0"/>
              <a:t>Anabolic </a:t>
            </a:r>
            <a:r>
              <a:rPr lang="en-IN" dirty="0"/>
              <a:t>steroids (</a:t>
            </a:r>
            <a:r>
              <a:rPr lang="en-IN" dirty="0" err="1"/>
              <a:t>trenbolone</a:t>
            </a:r>
            <a:r>
              <a:rPr lang="en-IN" dirty="0"/>
              <a:t> acetate), </a:t>
            </a:r>
            <a:r>
              <a:rPr lang="en-IN" dirty="0" err="1"/>
              <a:t>lactational</a:t>
            </a:r>
            <a:r>
              <a:rPr lang="en-IN" dirty="0"/>
              <a:t> ketosis </a:t>
            </a:r>
            <a:r>
              <a:rPr lang="en-IN" dirty="0" smtClean="0"/>
              <a:t>and ketosis </a:t>
            </a:r>
            <a:r>
              <a:rPr lang="en-IN" dirty="0"/>
              <a:t>in late pregnant cows that </a:t>
            </a:r>
            <a:r>
              <a:rPr lang="en-IN" dirty="0" smtClean="0"/>
              <a:t>are </a:t>
            </a:r>
            <a:r>
              <a:rPr lang="en-IN" dirty="0" err="1" smtClean="0"/>
              <a:t>overfat</a:t>
            </a:r>
            <a:r>
              <a:rPr lang="en-IN" dirty="0"/>
              <a:t>, stressed, or have twin </a:t>
            </a:r>
            <a:r>
              <a:rPr lang="en-IN" dirty="0" err="1" smtClean="0"/>
              <a:t>fetuses</a:t>
            </a:r>
            <a:r>
              <a:rPr lang="en-IN" dirty="0" smtClean="0"/>
              <a:t>, but banned in food animals.</a:t>
            </a:r>
          </a:p>
          <a:p>
            <a:pPr marL="0" indent="0" algn="just">
              <a:buNone/>
            </a:pPr>
            <a:r>
              <a:rPr lang="en-IN" b="1" dirty="0">
                <a:solidFill>
                  <a:srgbClr val="FF0000"/>
                </a:solidFill>
              </a:rPr>
              <a:t>Miscellaneous </a:t>
            </a:r>
            <a:r>
              <a:rPr lang="en-IN" b="1" dirty="0" smtClean="0">
                <a:solidFill>
                  <a:srgbClr val="FF0000"/>
                </a:solidFill>
              </a:rPr>
              <a:t>treatments</a:t>
            </a:r>
            <a:r>
              <a:rPr lang="en-IN" dirty="0" smtClean="0"/>
              <a:t>:</a:t>
            </a:r>
          </a:p>
          <a:p>
            <a:pPr algn="just">
              <a:buFont typeface="Wingdings" panose="05000000000000000000" pitchFamily="2" charset="2"/>
              <a:buChar char="§"/>
            </a:pPr>
            <a:r>
              <a:rPr lang="en-IN" dirty="0"/>
              <a:t>B12 and </a:t>
            </a:r>
            <a:r>
              <a:rPr lang="en-IN" dirty="0" smtClean="0"/>
              <a:t>cobalt</a:t>
            </a:r>
          </a:p>
          <a:p>
            <a:pPr algn="just">
              <a:buFont typeface="Wingdings" panose="05000000000000000000" pitchFamily="2" charset="2"/>
              <a:buChar char="§"/>
            </a:pPr>
            <a:r>
              <a:rPr lang="en-IN" dirty="0" err="1" smtClean="0"/>
              <a:t>Cysteamine</a:t>
            </a:r>
            <a:r>
              <a:rPr lang="en-IN" dirty="0" smtClean="0"/>
              <a:t> (a </a:t>
            </a:r>
            <a:r>
              <a:rPr lang="en-IN" dirty="0"/>
              <a:t>biological precursor of coenzyme </a:t>
            </a:r>
            <a:r>
              <a:rPr lang="en-IN" dirty="0" smtClean="0"/>
              <a:t>A) and </a:t>
            </a:r>
            <a:r>
              <a:rPr lang="en-IN" dirty="0"/>
              <a:t>also sodium </a:t>
            </a:r>
            <a:r>
              <a:rPr lang="en-IN" dirty="0" err="1"/>
              <a:t>fumarate</a:t>
            </a:r>
            <a:r>
              <a:rPr lang="en-IN" dirty="0"/>
              <a:t> have been </a:t>
            </a:r>
            <a:r>
              <a:rPr lang="en-IN" dirty="0" smtClean="0"/>
              <a:t>used to </a:t>
            </a:r>
            <a:r>
              <a:rPr lang="en-IN" dirty="0"/>
              <a:t>treat cases of the </a:t>
            </a:r>
            <a:r>
              <a:rPr lang="en-IN" dirty="0" smtClean="0"/>
              <a:t>disease, but not generally adopted.</a:t>
            </a:r>
          </a:p>
          <a:p>
            <a:pPr algn="just">
              <a:buFont typeface="Wingdings" panose="05000000000000000000" pitchFamily="2" charset="2"/>
              <a:buChar char="§"/>
            </a:pPr>
            <a:r>
              <a:rPr lang="en-IN" dirty="0"/>
              <a:t>The </a:t>
            </a:r>
            <a:r>
              <a:rPr lang="en-IN" dirty="0" smtClean="0"/>
              <a:t>recommended  dose </a:t>
            </a:r>
            <a:r>
              <a:rPr lang="en-IN" dirty="0"/>
              <a:t>rate of </a:t>
            </a:r>
            <a:r>
              <a:rPr lang="en-IN" dirty="0" err="1"/>
              <a:t>cysteamine</a:t>
            </a:r>
            <a:r>
              <a:rPr lang="en-IN" dirty="0"/>
              <a:t> </a:t>
            </a:r>
            <a:r>
              <a:rPr lang="en-IN" dirty="0" smtClean="0"/>
              <a:t>is 750 </a:t>
            </a:r>
            <a:r>
              <a:rPr lang="en-IN" dirty="0"/>
              <a:t>mg IV for three doses at 1-3 </a:t>
            </a:r>
            <a:r>
              <a:rPr lang="en-IN" dirty="0" smtClean="0"/>
              <a:t>day intervals</a:t>
            </a:r>
            <a:r>
              <a:rPr lang="en-IN" dirty="0"/>
              <a:t>.</a:t>
            </a:r>
            <a:endParaRPr lang="en-IN" dirty="0" smtClean="0"/>
          </a:p>
          <a:p>
            <a:pPr marL="0" indent="0">
              <a:buNone/>
            </a:pPr>
            <a:endParaRPr lang="en-IN" dirty="0"/>
          </a:p>
          <a:p>
            <a:pPr marL="0" indent="0">
              <a:buNone/>
            </a:pPr>
            <a:endParaRPr lang="en-IN" dirty="0"/>
          </a:p>
        </p:txBody>
      </p:sp>
    </p:spTree>
    <p:extLst>
      <p:ext uri="{BB962C8B-B14F-4D97-AF65-F5344CB8AC3E}">
        <p14:creationId xmlns:p14="http://schemas.microsoft.com/office/powerpoint/2010/main" val="1207261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TotalTime>
  <Words>1450</Words>
  <Application>Microsoft Office PowerPoint</Application>
  <PresentationFormat>On-screen Show (4:3)</PresentationFormat>
  <Paragraphs>81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Office Theme</vt:lpstr>
      <vt:lpstr>KETOSIS (VCM-609) For PG Students    Dr. Anil Kumar &amp; Dr. Pallav Shekhar (Medicine)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KETOSIS </dc:title>
  <dc:creator>anil kumar</dc:creator>
  <cp:lastModifiedBy>anil kumar</cp:lastModifiedBy>
  <cp:revision>15</cp:revision>
  <dcterms:created xsi:type="dcterms:W3CDTF">2006-08-16T00:00:00Z</dcterms:created>
  <dcterms:modified xsi:type="dcterms:W3CDTF">2020-05-11T12:22:33Z</dcterms:modified>
</cp:coreProperties>
</file>