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4" r:id="rId2"/>
    <p:sldId id="256" r:id="rId3"/>
    <p:sldId id="257" r:id="rId4"/>
    <p:sldId id="258" r:id="rId5"/>
    <p:sldId id="259" r:id="rId6"/>
    <p:sldId id="261" r:id="rId7"/>
    <p:sldId id="273" r:id="rId8"/>
    <p:sldId id="260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0" autoAdjust="0"/>
  </p:normalViewPr>
  <p:slideViewPr>
    <p:cSldViewPr>
      <p:cViewPr varScale="1">
        <p:scale>
          <a:sx n="103" d="100"/>
          <a:sy n="103" d="100"/>
        </p:scale>
        <p:origin x="17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016DC-0278-46F4-84A0-D1578815F5D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94201-4AF1-467A-8031-EAC8A654E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4201-4AF1-467A-8031-EAC8A654EA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4201-4AF1-467A-8031-EAC8A654EA4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1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rediseasesindia.org/kyasanurforestdisease/KyasanurFig1.jpg?attredirects=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514600"/>
            <a:ext cx="6172200" cy="22256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‘Veterinary Epidemiology &amp;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Zoonoses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VPH-321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(Credit Hours-2+1)</a:t>
            </a:r>
          </a:p>
        </p:txBody>
      </p:sp>
      <p:pic>
        <p:nvPicPr>
          <p:cNvPr id="3075" name="Picture 14" descr="Our Clients | Jivesna 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69925"/>
            <a:ext cx="13716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6" descr="Bihar Veterinary Colleg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31838"/>
            <a:ext cx="11382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4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 smtClean="0"/>
              <a:t>Disease in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543800" cy="55413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monkey-</a:t>
            </a:r>
          </a:p>
          <a:p>
            <a:pPr lvl="1"/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bradycardia &amp; hypotension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diseased monkeys virus is present-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Blood,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Liver, spleen, kidney, lung, heart,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Skeletal muscles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brain</a:t>
            </a:r>
          </a:p>
          <a:p>
            <a:pPr lvl="1"/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Mortality:</a:t>
            </a: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during the high </a:t>
            </a:r>
            <a:r>
              <a:rPr lang="en-IN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viremic</a:t>
            </a: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stage</a:t>
            </a:r>
          </a:p>
          <a:p>
            <a:pPr lvl="1"/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experimental cases-100% </a:t>
            </a: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fatality were noticed</a:t>
            </a: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Karnataka: Kyasanur Forest Disease Scalps Six Lives So F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Karnataka: Kyasanur Forest Disease Scalps Six Lives So Far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72631"/>
            <a:ext cx="2579220" cy="242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DIAGNOSIS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848600" cy="5715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BSL–3 facility is required for handling and working</a:t>
            </a:r>
          </a:p>
          <a:p>
            <a:pPr algn="just"/>
            <a:endParaRPr lang="en-I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Samples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: Blood and serum, CSF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Isolation: from blood during </a:t>
            </a:r>
            <a:r>
              <a:rPr lang="en-I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febrile period </a:t>
            </a: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rgan samples collected during autopsy</a:t>
            </a:r>
          </a:p>
          <a:p>
            <a:pPr algn="just"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Virus isolation </a:t>
            </a: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Cell lines</a:t>
            </a: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BHK–21, Vero E6 cell lines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 inoculation</a:t>
            </a: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Embryonated</a:t>
            </a: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chick cell, </a:t>
            </a:r>
          </a:p>
          <a:p>
            <a:pPr marL="292608" lvl="1" indent="0" algn="just">
              <a:buNone/>
            </a:pP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In mice                        </a:t>
            </a:r>
          </a:p>
          <a:p>
            <a:pPr algn="just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Serological Methods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ELISA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CF,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 test </a:t>
            </a:r>
            <a:endParaRPr lang="en-I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Neutralization test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Manipal Academy of Higher Education to expand study on AFI to 1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2362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What is an ELISA test? - Macromoltek, Inc. -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What is an ELISA test? - Macromoltek, Inc. -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00600"/>
            <a:ext cx="2438400" cy="14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chematic diagram illustrating the structure of an embryonated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99284"/>
            <a:ext cx="2438400" cy="143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IN" b="1" dirty="0" smtClean="0"/>
              <a:t>TREATMENT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543800" cy="5486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No specific antiviral treatment </a:t>
            </a:r>
          </a:p>
          <a:p>
            <a:pPr algn="just"/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Early hospitalization &amp; supportive treatment</a:t>
            </a:r>
          </a:p>
          <a:p>
            <a:pPr algn="just"/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Supportive therapy-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maintenance of normal blood cell counts, blood pressure </a:t>
            </a:r>
          </a:p>
          <a:p>
            <a:pPr algn="just"/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Symptomatic treatment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Pain reliefs,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Antipyretics,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lood transfusion,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ntimicrobial therapy for secondary infections,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Nervous disorder</a:t>
            </a: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Corticosteroids &amp; anticonvulsants </a:t>
            </a:r>
          </a:p>
        </p:txBody>
      </p:sp>
      <p:pic>
        <p:nvPicPr>
          <p:cNvPr id="4098" name="Picture 2" descr="Monkey Fever Is Back, Know Kyasanur Forest Disease Kfd Sig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2781300" cy="21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LABORATORY HAZARDS 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20000" cy="5257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Inhalation of aerosol: most frequent way of acquiring infection</a:t>
            </a:r>
          </a:p>
          <a:p>
            <a:pPr algn="just"/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Other means of transmission includes:  </a:t>
            </a:r>
          </a:p>
          <a:p>
            <a:pPr lvl="1" algn="just"/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Conducting post mortem examination,</a:t>
            </a:r>
          </a:p>
          <a:p>
            <a:pPr lvl="1" algn="just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ccidental </a:t>
            </a:r>
            <a:r>
              <a:rPr lang="en-IN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parentral</a:t>
            </a: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inoculation,</a:t>
            </a:r>
          </a:p>
          <a:p>
            <a:pPr lvl="1" algn="just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pilling out of contents from broken glass wares or</a:t>
            </a:r>
          </a:p>
          <a:p>
            <a:pPr lvl="1" algn="just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ccidental ingestion </a:t>
            </a:r>
          </a:p>
          <a:p>
            <a:pPr algn="just"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ollow the WHO guideline while shipping of samples for diagnosis                                           </a:t>
            </a:r>
          </a:p>
          <a:p>
            <a:pPr algn="just"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IN" b="1" dirty="0" smtClean="0"/>
              <a:t>PREVENTION AND CONTROL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7696200" cy="5562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Prevention strategies such as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/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Quarantine,</a:t>
            </a:r>
          </a:p>
          <a:p>
            <a:pPr lvl="1" algn="just"/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Vaccination,</a:t>
            </a:r>
          </a:p>
          <a:p>
            <a:pPr lvl="1" algn="just"/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Early diagnosis,</a:t>
            </a:r>
          </a:p>
          <a:p>
            <a:pPr lvl="1" algn="just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I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ick control will restrict the entry of virus to new areas </a:t>
            </a:r>
          </a:p>
          <a:p>
            <a:pPr lvl="1" algn="just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Spray insecticides has been recommended in a 50-m radius around a dead monkey</a:t>
            </a:r>
          </a:p>
          <a:p>
            <a:pPr lvl="1" algn="just"/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Other control strategy- wearing protective clothing while handling infectious materials and tick control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Strictly prohibit the visit to affected forest areas during outbreak time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If visit is inevitable, use protective clothing’s and gum boots to cover the whole body and apply some insect repellent to exposed body part                        		</a:t>
            </a:r>
          </a:p>
          <a:p>
            <a:pPr algn="just">
              <a:buNone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					</a:t>
            </a: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VACCINATION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7772400" cy="5943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Vaccines against KFDV were initially produced in 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Shimoga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district of Karnataka. </a:t>
            </a:r>
          </a:p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Later, the unit was moved to Bangalore (Institute of Animal Husbandry and Veterinary Biologicals)</a:t>
            </a:r>
          </a:p>
          <a:p>
            <a:pPr algn="just"/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The first vaccine: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formalin-inactivated, mouse-brain preparation of Russian Spring Summer Encephalitis Virus (RSSEV) by ICMR due to the close antigenic resemblance of KFDV with RSSEV</a:t>
            </a:r>
          </a:p>
          <a:p>
            <a:pPr algn="just"/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3- dose schedule at 0, 7 and 42 days , SC</a:t>
            </a:r>
          </a:p>
          <a:p>
            <a:pPr algn="just"/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In 1990s, Formalin-inactivated chick embryo vaccine: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Haffkine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Institute in Bombay licensed and used in India </a:t>
            </a:r>
          </a:p>
          <a:p>
            <a:pPr algn="just">
              <a:buNone/>
            </a:pP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IN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doses - one month apart   </a:t>
            </a:r>
          </a:p>
          <a:p>
            <a:pPr lvl="1">
              <a:buFont typeface="Wingdings" pitchFamily="2" charset="2"/>
              <a:buChar char="ü"/>
            </a:pPr>
            <a:r>
              <a:rPr lang="en-IN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Age group: 7 to 65 years of age. </a:t>
            </a:r>
          </a:p>
          <a:p>
            <a:pPr lvl="1">
              <a:buFont typeface="Wingdings" pitchFamily="2" charset="2"/>
              <a:buChar char="ü"/>
            </a:pPr>
            <a:r>
              <a:rPr lang="en-IN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Vaccine-induced immunity is short-lived</a:t>
            </a:r>
          </a:p>
          <a:p>
            <a:pPr lvl="1">
              <a:buFont typeface="Wingdings" pitchFamily="2" charset="2"/>
              <a:buChar char="ü"/>
            </a:pPr>
            <a:r>
              <a:rPr lang="en-IN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Booster dose within </a:t>
            </a:r>
            <a:r>
              <a:rPr lang="en-IN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to 9 months </a:t>
            </a:r>
            <a:r>
              <a:rPr lang="en-IN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primary vaccination </a:t>
            </a:r>
          </a:p>
          <a:p>
            <a:pPr lvl="1">
              <a:buFont typeface="Wingdings" pitchFamily="2" charset="2"/>
              <a:buChar char="ü"/>
            </a:pPr>
            <a:r>
              <a:rPr lang="en-IN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Annual booster doses  for 5 years</a:t>
            </a:r>
          </a:p>
          <a:p>
            <a:pPr lvl="1">
              <a:buFont typeface="Wingdings" pitchFamily="2" charset="2"/>
              <a:buChar char="ü"/>
            </a:pPr>
            <a:r>
              <a:rPr lang="en-IN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Vaccine efficacy of 79.3% with 1 dose and 93.5% with 2 doses . </a:t>
            </a:r>
            <a:r>
              <a:rPr lang="en-IN" sz="1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						</a:t>
            </a:r>
            <a:endParaRPr lang="en-IN" sz="19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7848600" cy="6019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Government of Karnataka:</a:t>
            </a:r>
          </a:p>
          <a:p>
            <a:pPr algn="just"/>
            <a:endParaRPr lang="en-IN" sz="2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 Directorate of Health and Family Welfare, Karnataka, vaccination campaigns: </a:t>
            </a:r>
          </a:p>
          <a:p>
            <a:pPr algn="just"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Formalin inactivated tissue culture vaccine in endemic districts</a:t>
            </a:r>
          </a:p>
          <a:p>
            <a:pPr algn="just"/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Villages reporting KFD activity (laboratory-confirmed cases in monkeys and/or humans, or infected ticks), and all villages </a:t>
            </a:r>
            <a:r>
              <a:rPr lang="en-IN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within 5 km of the affected location are targeted for vaccination</a:t>
            </a:r>
          </a:p>
          <a:p>
            <a:pPr lvl="1" algn="just">
              <a:buFont typeface="Wingdings" pitchFamily="2" charset="2"/>
              <a:buChar char="Ø"/>
            </a:pPr>
            <a:endParaRPr lang="en-IN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cases of KFD are reported in the area in spite of vaccination during the pre-transmission season, additional vaccination campaigns are conducted                                  </a:t>
            </a:r>
          </a:p>
          <a:p>
            <a:pPr algn="r">
              <a:buNone/>
            </a:pPr>
            <a:r>
              <a:rPr lang="en-IN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5007936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7315200" cy="3962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4648200"/>
            <a:ext cx="73152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Kyasanur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Forest disease (KFD) is a tick borne viral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haemorrhagic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fever caused by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Flavivirus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flaviviridae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696200" cy="51603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First identified in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Kyasanur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forest,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Sorab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taluka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Shimoga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district of Karnataka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Also k/as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haemorrhagic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fever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Kysanur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forest area-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Monkey fever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user\Desktop\kyasanur-forest-disease-3-728.jpg"/>
          <p:cNvPicPr>
            <a:picLocks noChangeAspect="1" noChangeArrowheads="1"/>
          </p:cNvPicPr>
          <p:nvPr/>
        </p:nvPicPr>
        <p:blipFill>
          <a:blip r:embed="rId2" cstate="print"/>
          <a:srcRect t="14815" b="10875"/>
          <a:stretch>
            <a:fillRect/>
          </a:stretch>
        </p:blipFill>
        <p:spPr bwMode="auto">
          <a:xfrm>
            <a:off x="685800" y="3200400"/>
            <a:ext cx="6781800" cy="3200400"/>
          </a:xfrm>
          <a:prstGeom prst="rect">
            <a:avLst/>
          </a:prstGeom>
          <a:noFill/>
        </p:spPr>
      </p:pic>
      <p:pic>
        <p:nvPicPr>
          <p:cNvPr id="5" name="Content Placeholder 3" descr="http://www.rarediseasesindia.org/_/rsrc/1268500242245/kyasanurforestdisease/KyasanurFig1.jpg?height=333&amp;width=400">
            <a:hlinkClick r:id="rId3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769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343400" y="1752600"/>
            <a:ext cx="3886200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Endemic areas: Six districts of Karnataka (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Chamarajanagar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Chikkamagalore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Dakshina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Kannada,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Shimoga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Udupi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Uttara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Kannada) and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malappuram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of Kerala where each year during January–May, 100–500 persons are affected by the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49317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Caused by-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Flavivirus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(RNA genome)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shares the antigenic relationship with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1. Russian Spring Summer encephalitis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2. European Spring Summer encephalitis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Louping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ill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4. Omsk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haemorrhagic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Host Range and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7772400" cy="3886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Major wild life amplifier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just">
              <a:buFont typeface="Wingdings" pitchFamily="2" charset="2"/>
              <a:buChar char="Ø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endemic area-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Birds and Rodents play imp role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Vector -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Haemaphysalis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spinigera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(most prominent),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Ixodes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AutoShape 6" descr="Image result for Haemaphysalis spinig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Haemaphysalis spinig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648200"/>
            <a:ext cx="4267200" cy="1981201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143000" y="1447800"/>
            <a:ext cx="3048000" cy="1905000"/>
            <a:chOff x="1143000" y="1447800"/>
            <a:chExt cx="2667000" cy="1905000"/>
          </a:xfrm>
        </p:grpSpPr>
        <p:pic>
          <p:nvPicPr>
            <p:cNvPr id="1028" name="Picture 4" descr="C:\Users\user\Desktop\macaca_radiata_2_gal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1447800"/>
              <a:ext cx="2667000" cy="19050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1676400" y="2971800"/>
              <a:ext cx="14366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Macaca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radiata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95800" y="1447800"/>
            <a:ext cx="2895600" cy="1905000"/>
            <a:chOff x="4495800" y="1447800"/>
            <a:chExt cx="2667000" cy="1905000"/>
          </a:xfrm>
        </p:grpSpPr>
        <p:pic>
          <p:nvPicPr>
            <p:cNvPr id="1027" name="Picture 3" descr="C:\Users\user\Desktop\presbytis entellus.jpg"/>
            <p:cNvPicPr>
              <a:picLocks noChangeAspect="1" noChangeArrowheads="1"/>
            </p:cNvPicPr>
            <p:nvPr/>
          </p:nvPicPr>
          <p:blipFill>
            <a:blip r:embed="rId5" cstate="print"/>
            <a:srcRect l="11376" t="20398" r="1407"/>
            <a:stretch>
              <a:fillRect/>
            </a:stretch>
          </p:blipFill>
          <p:spPr bwMode="auto">
            <a:xfrm>
              <a:off x="4495800" y="1447800"/>
              <a:ext cx="2667000" cy="1905000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5029200" y="2971800"/>
              <a:ext cx="163217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Presbytis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entellus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28600" y="4800600"/>
            <a:ext cx="33528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Ticks carry the virus in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nymphal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adult instars for up to 14 months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5867400"/>
            <a:ext cx="3505200" cy="83099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 and domestic animals act as a dead end host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54651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Season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Monkeys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-maximum mortality observed during the period of </a:t>
            </a:r>
            <a:r>
              <a:rPr lang="en-US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December to may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human-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maximum cases were reported between the period of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January to June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Prevalence of disease is low in the rainy season</a:t>
            </a:r>
          </a:p>
          <a:p>
            <a:pPr lvl="1" algn="just"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Age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Young and adult males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more commonly affected</a:t>
            </a:r>
          </a:p>
          <a:p>
            <a:pPr lvl="1" algn="just"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Sex</a:t>
            </a:r>
          </a:p>
          <a:p>
            <a:pPr lvl="1" algn="just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Males are more susceptible than female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NATURAL CYCLE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772400" cy="471338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enzootic states the infection is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maintained in small animals and also in ticks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monkeys comes in contact with infected ticks, they get infected, amplify and disseminate the infection in “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hot spots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of infection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Humans in these hot spots are infected by bite of infected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anthrophilic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ticks like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spinigera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670560"/>
          </a:xfrm>
        </p:spPr>
        <p:txBody>
          <a:bodyPr/>
          <a:lstStyle/>
          <a:p>
            <a:r>
              <a:rPr lang="en-US" dirty="0" smtClean="0"/>
              <a:t>Transmission cycle</a:t>
            </a:r>
            <a:endParaRPr lang="en-US" dirty="0"/>
          </a:p>
        </p:txBody>
      </p:sp>
      <p:pic>
        <p:nvPicPr>
          <p:cNvPr id="19458" name="Picture 2" descr="C:\Users\user\Desktop\kyanasurvirus1-01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7467600" cy="5257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5943600"/>
            <a:ext cx="746760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IN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Viraemic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birds play an important role in distant spread of virus and may also carry tick infected with virus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Disease in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5715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Incubation period: 3-8 days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Sudden onset of fever,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cephalagia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myalgia, anorexia, &amp; insomnia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 3-4 days patient tend to experience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&amp; vomiting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Papulovesicular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lesions on the palate are a consistence findings</a:t>
            </a:r>
          </a:p>
          <a:p>
            <a:pPr lvl="1" algn="just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Hamorrhages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in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poor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mal nourished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individuals</a:t>
            </a:r>
          </a:p>
          <a:p>
            <a:pPr lvl="1"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Neurological Signs-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neck rigidity, prostration, mental confusion, 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Gastrointestinal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bronchial problems are common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Case fatality rate-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5-10%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Who's at risk for monkey fever or Kyasanur forest disease? 5 ant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81600"/>
            <a:ext cx="1857375" cy="13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488</TotalTime>
  <Words>904</Words>
  <Application>Microsoft Office PowerPoint</Application>
  <PresentationFormat>On-screen Show (4:3)</PresentationFormat>
  <Paragraphs>152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</vt:lpstr>
      <vt:lpstr>Wingdings 2</vt:lpstr>
      <vt:lpstr>Opulent</vt:lpstr>
      <vt:lpstr>PowerPoint Presentation</vt:lpstr>
      <vt:lpstr>PowerPoint Presentation</vt:lpstr>
      <vt:lpstr>Introduction</vt:lpstr>
      <vt:lpstr>Etiology</vt:lpstr>
      <vt:lpstr>Host Range and Vector</vt:lpstr>
      <vt:lpstr>Epidemiology</vt:lpstr>
      <vt:lpstr>NATURAL CYCLE</vt:lpstr>
      <vt:lpstr>Transmission cycle</vt:lpstr>
      <vt:lpstr>Disease in Man</vt:lpstr>
      <vt:lpstr>Disease in Animals</vt:lpstr>
      <vt:lpstr>DIAGNOSIS</vt:lpstr>
      <vt:lpstr>TREATMENT </vt:lpstr>
      <vt:lpstr>LABORATORY HAZARDS  </vt:lpstr>
      <vt:lpstr>PREVENTION AND CONTROL </vt:lpstr>
      <vt:lpstr>VACCINATION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Kyasanur Forest disease</dc:title>
  <dc:creator>user</dc:creator>
  <cp:lastModifiedBy>dranjayvet@gmail.com</cp:lastModifiedBy>
  <cp:revision>24</cp:revision>
  <dcterms:created xsi:type="dcterms:W3CDTF">2006-08-16T00:00:00Z</dcterms:created>
  <dcterms:modified xsi:type="dcterms:W3CDTF">2020-05-12T10:53:42Z</dcterms:modified>
</cp:coreProperties>
</file>