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2" r:id="rId2"/>
    <p:sldId id="273" r:id="rId3"/>
    <p:sldId id="269" r:id="rId4"/>
    <p:sldId id="264" r:id="rId5"/>
    <p:sldId id="266" r:id="rId6"/>
    <p:sldId id="270" r:id="rId7"/>
    <p:sldId id="267" r:id="rId8"/>
    <p:sldId id="259" r:id="rId9"/>
    <p:sldId id="260" r:id="rId10"/>
    <p:sldId id="261" r:id="rId11"/>
    <p:sldId id="262" r:id="rId12"/>
    <p:sldId id="271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31CC-F037-432D-8E90-283CD4F815DA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0CC45-B702-4DA5-92B4-01EA4FAEE9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8825B-E74A-4DD1-A6B9-3490FBCCC5FB}" type="slidenum">
              <a:rPr lang="en-US"/>
              <a:pPr/>
              <a:t>3</a:t>
            </a:fld>
            <a:endParaRPr lang="en-US"/>
          </a:p>
        </p:txBody>
      </p:sp>
      <p:sp>
        <p:nvSpPr>
          <p:cNvPr id="645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033DA0B2-6AEA-43D8-A0A5-53903FD0EFD1}" type="slidenum">
              <a:rPr lang="en-US" sz="1200">
                <a:latin typeface="Calibri" pitchFamily="34" charset="0"/>
              </a:rPr>
              <a:pPr algn="r" eaLnBrk="1" hangingPunct="1"/>
              <a:t>3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pPr eaLnBrk="1" hangingPunct="1"/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LACTATION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Dr Pramod Kumar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Bihar Veterinary College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Bihar Animal Sciences University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 Patna</a:t>
            </a:r>
          </a:p>
        </p:txBody>
      </p:sp>
      <p:pic>
        <p:nvPicPr>
          <p:cNvPr id="2051" name="Picture 3" descr="C:\Users\BVC\Desktop\BASU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4668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BVC\Desktop\Colour_Logo_BV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0525" y="152400"/>
            <a:ext cx="7905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Prolactin</a:t>
            </a:r>
            <a:r>
              <a:rPr lang="en-US" dirty="0" smtClean="0">
                <a:latin typeface="Footlight MT Light" pitchFamily="18" charset="0"/>
              </a:rPr>
              <a:t> – Synthesis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Produced by the </a:t>
            </a: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lactotrophs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cells of the anterior pituitary gland 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Under stimulatory control of thyroid releasing hormone 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Increased release at night 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In females - increased release during puberty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Prolactin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levels are high during pregnancy - </a:t>
            </a: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oestrogen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causes an increase in numbers of </a:t>
            </a: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lactotrophs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During lactation, suckling of the quarter results in an increased release of </a:t>
            </a: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prolactin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( decreased PIH and increased PRH)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Response to suckling declines with time post-partum, may well remain above normal for 18 months or more if suckling frequency is maintained at a high level basal levels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can0023"/>
          <p:cNvPicPr>
            <a:picLocks noChangeAspect="1" noChangeArrowheads="1"/>
          </p:cNvPicPr>
          <p:nvPr/>
        </p:nvPicPr>
        <p:blipFill>
          <a:blip r:embed="rId2" cstate="print">
            <a:lum bright="-18000" contrast="54000"/>
          </a:blip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63246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10"/>
          <p:cNvSpPr>
            <a:spLocks noChangeArrowheads="1"/>
          </p:cNvSpPr>
          <p:nvPr/>
        </p:nvSpPr>
        <p:spPr bwMode="auto">
          <a:xfrm>
            <a:off x="4495800" y="2209800"/>
            <a:ext cx="3657600" cy="762000"/>
          </a:xfrm>
          <a:prstGeom prst="ellipse">
            <a:avLst/>
          </a:prstGeom>
          <a:solidFill>
            <a:srgbClr val="E0E8B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  <a:noFill/>
          <a:ln w="38100">
            <a:solidFill>
              <a:srgbClr val="800000"/>
            </a:solidFill>
          </a:ln>
        </p:spPr>
        <p:txBody>
          <a:bodyPr lIns="0" rIns="0" bIns="0" anchor="b"/>
          <a:lstStyle/>
          <a:p>
            <a:pPr eaLnBrk="1" hangingPunct="1"/>
            <a:endParaRPr lang="en-US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273050" indent="-273050" eaLnBrk="1" hangingPunct="1"/>
            <a:endParaRPr lang="en-US" dirty="0" smtClean="0">
              <a:solidFill>
                <a:srgbClr val="FFFF00"/>
              </a:solidFill>
            </a:endParaRPr>
          </a:p>
          <a:p>
            <a:pPr marL="273050" indent="-273050" eaLnBrk="1" hangingPunct="1"/>
            <a:endParaRPr lang="en-US" dirty="0" smtClean="0">
              <a:solidFill>
                <a:srgbClr val="FFFF00"/>
              </a:solidFill>
            </a:endParaRPr>
          </a:p>
          <a:p>
            <a:pPr marL="273050" indent="-273050" eaLnBrk="1" hangingPunct="1"/>
            <a:r>
              <a:rPr lang="en-US" dirty="0" smtClean="0"/>
              <a:t>Function of </a:t>
            </a:r>
            <a:r>
              <a:rPr lang="en-US" b="1" u="sng" dirty="0" err="1" smtClean="0"/>
              <a:t>prolactin</a:t>
            </a:r>
            <a:r>
              <a:rPr lang="en-US" b="1" u="sng" dirty="0" smtClean="0"/>
              <a:t>:</a:t>
            </a:r>
            <a:endParaRPr lang="en-US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2325" y="2398713"/>
            <a:ext cx="1057275" cy="369887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 err="1"/>
              <a:t>prolactin</a:t>
            </a:r>
            <a:endParaRPr lang="en-US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32325" y="2398713"/>
            <a:ext cx="325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bg1"/>
                </a:solidFill>
              </a:rPr>
              <a:t>Promotes the secretion of milk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981200" y="2514600"/>
            <a:ext cx="2362200" cy="228600"/>
          </a:xfrm>
          <a:prstGeom prst="rightArrow">
            <a:avLst>
              <a:gd name="adj1" fmla="val 50000"/>
              <a:gd name="adj2" fmla="val 2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447800" y="3733800"/>
            <a:ext cx="2979738" cy="369888"/>
          </a:xfrm>
          <a:prstGeom prst="rect">
            <a:avLst/>
          </a:prstGeom>
          <a:noFill/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Estrogen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/>
              <a:t>and progesterone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2743200" y="3048000"/>
            <a:ext cx="381000" cy="533400"/>
          </a:xfrm>
          <a:prstGeom prst="upArrow">
            <a:avLst>
              <a:gd name="adj1" fmla="val 50000"/>
              <a:gd name="adj2" fmla="val 3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eaLnBrk="1" hangingPunct="1"/>
            <a:endParaRPr lang="en-US">
              <a:solidFill>
                <a:srgbClr val="FFC000"/>
              </a:solidFill>
            </a:endParaRP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2590800" y="2362200"/>
            <a:ext cx="609600" cy="609600"/>
          </a:xfrm>
          <a:prstGeom prst="flowChartSummingJunction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228600" y="4419600"/>
            <a:ext cx="1828800" cy="1524000"/>
          </a:xfrm>
          <a:prstGeom prst="irregularSeal1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/>
              <a:t>Birth</a:t>
            </a: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>
            <a:off x="2286000" y="4953000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733800" y="5029200"/>
            <a:ext cx="3819525" cy="369888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Decrease [estrogen + progesterone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447800" y="6019800"/>
            <a:ext cx="2797175" cy="646113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/>
              <a:t>Increase lactogenic effect</a:t>
            </a:r>
          </a:p>
          <a:p>
            <a:pPr algn="ctr" eaLnBrk="1" hangingPunct="1"/>
            <a:r>
              <a:rPr lang="en-US"/>
              <a:t>(prolactin)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181600" y="6096000"/>
            <a:ext cx="3724275" cy="646113"/>
          </a:xfrm>
          <a:prstGeom prst="rect">
            <a:avLst/>
          </a:prstGeom>
          <a:noFill/>
          <a:ln w="38100">
            <a:solidFill>
              <a:srgbClr val="33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Increase [milk] in the alveoli of the </a:t>
            </a:r>
          </a:p>
          <a:p>
            <a:pPr eaLnBrk="1" hangingPunct="1"/>
            <a:r>
              <a:rPr lang="en-US"/>
              <a:t>Breast – not the ducts!!!!!</a:t>
            </a:r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>
            <a:off x="3048000" y="5562600"/>
            <a:ext cx="1066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419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533400"/>
            <a:ext cx="91440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/>
      <p:bldP spid="14342" grpId="0" animBg="1"/>
      <p:bldP spid="14343" grpId="0" animBg="1"/>
      <p:bldP spid="14344" grpId="0" animBg="1"/>
      <p:bldP spid="14345" grpId="0" animBg="1"/>
      <p:bldP spid="14347" grpId="0" animBg="1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Footlight MT Light" pitchFamily="18" charset="0"/>
              </a:rPr>
              <a:t>Prolactin</a:t>
            </a:r>
            <a:r>
              <a:rPr lang="en-US" b="1" dirty="0" smtClean="0">
                <a:latin typeface="Footlight MT Light" pitchFamily="18" charset="0"/>
              </a:rPr>
              <a:t>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4525963"/>
          </a:xfrm>
        </p:spPr>
        <p:txBody>
          <a:bodyPr>
            <a:noAutofit/>
          </a:bodyPr>
          <a:lstStyle/>
          <a:p>
            <a:pPr lvl="1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High during pregnancy, drifts down to its normal level after the calf is born</a:t>
            </a:r>
          </a:p>
          <a:p>
            <a:pPr lvl="1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1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By the end of first week after birth,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prolactin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is down to 50 percent of its normal level, after three or four months, it is the same as it was before pregnancy</a:t>
            </a:r>
          </a:p>
          <a:p>
            <a:pPr lvl="1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1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Every time the calf suckles, there is a new burst of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prolactin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for milk production and a burst of 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oxytocin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for let down of milk</a:t>
            </a:r>
          </a:p>
          <a:p>
            <a:pPr lvl="1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1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more the dam nurses the calf, the more milk the body will produce; suckling is simply the message to the body to make more of it.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77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200" dirty="0" smtClean="0"/>
              <a:t>	Estrogen </a:t>
            </a:r>
            <a:r>
              <a:rPr lang="en-US" sz="2200" dirty="0" smtClean="0"/>
              <a:t>stimulates development of mammary </a:t>
            </a:r>
            <a:r>
              <a:rPr lang="en-US" sz="2200" dirty="0" smtClean="0"/>
              <a:t>ducts, </a:t>
            </a:r>
            <a:r>
              <a:rPr lang="en-US" sz="2200" dirty="0" smtClean="0"/>
              <a:t>and progesterone and estrogen stimulate proliferation of secretory tissues. In vivo, sequential addition of </a:t>
            </a:r>
            <a:r>
              <a:rPr lang="en-US" sz="2200" dirty="0" smtClean="0"/>
              <a:t>insulin, </a:t>
            </a:r>
            <a:r>
              <a:rPr lang="en-US" sz="2200" dirty="0" err="1" smtClean="0"/>
              <a:t>glucocorticoid</a:t>
            </a:r>
            <a:r>
              <a:rPr lang="en-US" sz="2200" dirty="0" smtClean="0"/>
              <a:t> </a:t>
            </a:r>
            <a:r>
              <a:rPr lang="en-US" sz="2200" dirty="0" smtClean="0"/>
              <a:t>and </a:t>
            </a:r>
            <a:r>
              <a:rPr lang="en-US" sz="2200" dirty="0" err="1" smtClean="0"/>
              <a:t>prolactin</a:t>
            </a:r>
            <a:r>
              <a:rPr lang="en-US" sz="2200" dirty="0" smtClean="0"/>
              <a:t> </a:t>
            </a:r>
            <a:r>
              <a:rPr lang="en-US" sz="2200" dirty="0" smtClean="0"/>
              <a:t>leads to biosynthesis of casein and lactose</a:t>
            </a:r>
            <a:r>
              <a:rPr lang="en-US" sz="2200" dirty="0" smtClean="0"/>
              <a:t>. Sensitivity </a:t>
            </a:r>
            <a:r>
              <a:rPr lang="en-US" sz="2200" dirty="0" smtClean="0"/>
              <a:t>of individual cells to </a:t>
            </a:r>
            <a:r>
              <a:rPr lang="en-US" sz="2200" dirty="0" err="1" smtClean="0"/>
              <a:t>progestational</a:t>
            </a:r>
            <a:r>
              <a:rPr lang="en-US" sz="2200" dirty="0" smtClean="0"/>
              <a:t> inhibition </a:t>
            </a:r>
            <a:r>
              <a:rPr lang="en-US" sz="2200" dirty="0" smtClean="0"/>
              <a:t>decrease </a:t>
            </a:r>
            <a:r>
              <a:rPr lang="en-US" sz="2200" dirty="0" smtClean="0"/>
              <a:t>variably which may be interdependent upon relative increases in estrogen, </a:t>
            </a:r>
            <a:r>
              <a:rPr lang="en-US" sz="2200" dirty="0" err="1" smtClean="0"/>
              <a:t>prolactin</a:t>
            </a:r>
            <a:r>
              <a:rPr lang="en-US" sz="2200" dirty="0" smtClean="0"/>
              <a:t>, corticoids, and growth hormone to cause asynchronies </a:t>
            </a:r>
            <a:r>
              <a:rPr lang="en-US" sz="2200" dirty="0" smtClean="0"/>
              <a:t>at </a:t>
            </a:r>
            <a:r>
              <a:rPr lang="en-US" sz="2200" dirty="0" smtClean="0"/>
              <a:t>calving. Since </a:t>
            </a:r>
            <a:r>
              <a:rPr lang="en-US" sz="2200" dirty="0" err="1" smtClean="0"/>
              <a:t>prolactin</a:t>
            </a:r>
            <a:r>
              <a:rPr lang="en-US" sz="2200" dirty="0" smtClean="0"/>
              <a:t> in plasma is not correlated with progesterone or the estrogens, factors other than </a:t>
            </a:r>
            <a:r>
              <a:rPr lang="en-US" sz="2200" dirty="0" smtClean="0"/>
              <a:t>feedback </a:t>
            </a:r>
            <a:r>
              <a:rPr lang="en-US" sz="2200" dirty="0" smtClean="0"/>
              <a:t>effects of ovarian steroids may be responsible for its sustained increase </a:t>
            </a:r>
            <a:r>
              <a:rPr lang="en-US" sz="2200" dirty="0" err="1" smtClean="0"/>
              <a:t>peri-parturiently</a:t>
            </a:r>
            <a:r>
              <a:rPr lang="en-US" sz="2200" dirty="0" smtClean="0"/>
              <a:t>. Also, elevated </a:t>
            </a:r>
            <a:r>
              <a:rPr lang="en-US" sz="2200" dirty="0" err="1" smtClean="0"/>
              <a:t>prolactin</a:t>
            </a:r>
            <a:r>
              <a:rPr lang="en-US" sz="2200" dirty="0" smtClean="0"/>
              <a:t> </a:t>
            </a:r>
            <a:r>
              <a:rPr lang="en-US" sz="2200" dirty="0" err="1" smtClean="0"/>
              <a:t>peri-parturiently</a:t>
            </a:r>
            <a:r>
              <a:rPr lang="en-US" sz="2200" dirty="0" smtClean="0"/>
              <a:t> </a:t>
            </a:r>
            <a:r>
              <a:rPr lang="en-US" sz="2200" dirty="0" smtClean="0"/>
              <a:t>may be unrelated to subsequent rates of lactation because its </a:t>
            </a:r>
            <a:r>
              <a:rPr lang="en-US" sz="2200" dirty="0" smtClean="0"/>
              <a:t>basal </a:t>
            </a:r>
            <a:r>
              <a:rPr lang="en-US" sz="2200" dirty="0" smtClean="0"/>
              <a:t>concentrations may meet requirements when inhibiting effects of progesterone are removed. </a:t>
            </a:r>
            <a:r>
              <a:rPr lang="en-US" sz="2200" dirty="0" smtClean="0"/>
              <a:t>The </a:t>
            </a:r>
            <a:r>
              <a:rPr lang="en-US" sz="2200" dirty="0" smtClean="0"/>
              <a:t>mammary cells neither are synchronized highly for biosynthesis nor secrete normal milk for several days after calving. At the latter time, concentrations in plasma are low for progesterone and </a:t>
            </a:r>
            <a:r>
              <a:rPr lang="en-US" sz="2200" dirty="0" smtClean="0"/>
              <a:t>estrogen before </a:t>
            </a:r>
            <a:r>
              <a:rPr lang="en-US" sz="2200" dirty="0" smtClean="0"/>
              <a:t>calving for </a:t>
            </a:r>
            <a:r>
              <a:rPr lang="en-US" sz="2200" dirty="0" err="1" smtClean="0"/>
              <a:t>glucocorticoids</a:t>
            </a:r>
            <a:r>
              <a:rPr lang="en-US" sz="2200" dirty="0" smtClean="0"/>
              <a:t> and </a:t>
            </a:r>
            <a:r>
              <a:rPr lang="en-US" sz="2200" dirty="0" err="1" smtClean="0"/>
              <a:t>prolactin</a:t>
            </a:r>
            <a:r>
              <a:rPr lang="en-US" sz="2200" dirty="0" smtClean="0"/>
              <a:t>, and increasing for insulin.</a:t>
            </a:r>
          </a:p>
          <a:p>
            <a:pPr algn="just"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19400" y="1295400"/>
            <a:ext cx="2106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Uterine contractions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62200" y="2362200"/>
            <a:ext cx="4011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Calibri" pitchFamily="34" charset="0"/>
              </a:rPr>
              <a:t>Stretch of cervix and distention of vagina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62200" y="3352800"/>
            <a:ext cx="322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Calibri" pitchFamily="34" charset="0"/>
              </a:rPr>
              <a:t>Afferents from cervix and vagina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38400" y="4267200"/>
            <a:ext cx="37163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Calibri" pitchFamily="34" charset="0"/>
              </a:rPr>
              <a:t>positive feedback to the hypothalmus</a:t>
            </a:r>
          </a:p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0800" y="5410200"/>
            <a:ext cx="4933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hlink"/>
                </a:solidFill>
                <a:latin typeface="Calibri" pitchFamily="34" charset="0"/>
              </a:rPr>
              <a:t>Oxytocin</a:t>
            </a:r>
            <a:r>
              <a:rPr lang="en-US">
                <a:latin typeface="Calibri" pitchFamily="34" charset="0"/>
              </a:rPr>
              <a:t> from posterior pituitary</a:t>
            </a:r>
          </a:p>
          <a:p>
            <a:pPr eaLnBrk="1" hangingPunct="1"/>
            <a:endParaRPr lang="en-US">
              <a:latin typeface="Calibri" pitchFamily="34" charset="0"/>
            </a:endParaRPr>
          </a:p>
          <a:p>
            <a:pPr eaLnBrk="1" hangingPunct="1"/>
            <a:endParaRPr lang="en-US">
              <a:latin typeface="Calibri" pitchFamily="34" charset="0"/>
            </a:endParaRPr>
          </a:p>
          <a:p>
            <a:pPr eaLnBrk="1" hangingPunct="1"/>
            <a:r>
              <a:rPr lang="en-US">
                <a:latin typeface="Garamond" pitchFamily="18" charset="0"/>
              </a:rPr>
              <a:t>               Formation of Prostaglandins in the decidua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505201" y="1981200"/>
            <a:ext cx="609600" cy="31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581401" y="3048000"/>
            <a:ext cx="457200" cy="31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543301" y="4000500"/>
            <a:ext cx="533400" cy="31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467101" y="5067300"/>
            <a:ext cx="685800" cy="31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11126831">
            <a:off x="1392238" y="1566863"/>
            <a:ext cx="2073275" cy="4135437"/>
          </a:xfrm>
          <a:prstGeom prst="arc">
            <a:avLst>
              <a:gd name="adj1" fmla="val 16022628"/>
              <a:gd name="adj2" fmla="val 5460322"/>
            </a:avLst>
          </a:prstGeom>
          <a:ln w="28575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438400" y="1524000"/>
            <a:ext cx="381000" cy="76200"/>
          </a:xfrm>
          <a:prstGeom prst="straightConnector1">
            <a:avLst/>
          </a:prstGeom>
          <a:ln w="28575">
            <a:solidFill>
              <a:srgbClr val="00B05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3200400" y="57150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522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of estrogens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indent="-273050" algn="just"/>
            <a:r>
              <a:rPr lang="en-US" sz="3600" dirty="0" smtClean="0"/>
              <a:t>Causes the </a:t>
            </a:r>
            <a:r>
              <a:rPr lang="en-US" sz="3600" dirty="0" err="1" smtClean="0"/>
              <a:t>ductal</a:t>
            </a:r>
            <a:r>
              <a:rPr lang="en-US" sz="3600" dirty="0" smtClean="0"/>
              <a:t> system of the quarter to grow and branch.</a:t>
            </a:r>
          </a:p>
          <a:p>
            <a:pPr marL="273050" indent="-273050" algn="just"/>
            <a:r>
              <a:rPr lang="en-US" sz="3600" dirty="0" err="1" smtClean="0"/>
              <a:t>Stroma</a:t>
            </a:r>
            <a:r>
              <a:rPr lang="en-US" sz="3600" dirty="0" smtClean="0"/>
              <a:t> of the udder increase in quantity and large quantities of fat are laid in the </a:t>
            </a:r>
            <a:r>
              <a:rPr lang="en-US" sz="3600" dirty="0" err="1" smtClean="0"/>
              <a:t>stroma</a:t>
            </a:r>
            <a:r>
              <a:rPr lang="en-US" sz="3600" dirty="0" smtClean="0"/>
              <a:t>.</a:t>
            </a:r>
          </a:p>
          <a:p>
            <a:pPr marL="273050" indent="-273050" algn="just"/>
            <a:r>
              <a:rPr lang="en-US" sz="3600" dirty="0" smtClean="0"/>
              <a:t>Growth hormone, adrenal </a:t>
            </a:r>
            <a:r>
              <a:rPr lang="en-US" sz="3600" dirty="0" err="1" smtClean="0"/>
              <a:t>glucocoticoids</a:t>
            </a:r>
            <a:r>
              <a:rPr lang="en-US" sz="3600" dirty="0" smtClean="0"/>
              <a:t>, </a:t>
            </a:r>
            <a:r>
              <a:rPr lang="en-US" sz="3600" dirty="0" err="1" smtClean="0"/>
              <a:t>prolactin</a:t>
            </a:r>
            <a:r>
              <a:rPr lang="en-US" sz="3600" dirty="0" smtClean="0"/>
              <a:t> &amp; insulin are also needed for </a:t>
            </a:r>
            <a:r>
              <a:rPr lang="en-US" sz="3600" dirty="0" err="1" smtClean="0"/>
              <a:t>ductal</a:t>
            </a:r>
            <a:r>
              <a:rPr lang="en-US" sz="3600" dirty="0" smtClean="0"/>
              <a:t> growth.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Circulating estrogens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en-IN" dirty="0" smtClean="0"/>
              <a:t> </a:t>
            </a:r>
            <a:r>
              <a:rPr lang="en-US" dirty="0" smtClean="0"/>
              <a:t>Increases the number of gap junctions between </a:t>
            </a:r>
            <a:r>
              <a:rPr lang="en-US" dirty="0" err="1" smtClean="0"/>
              <a:t>myometrial</a:t>
            </a:r>
            <a:r>
              <a:rPr lang="en-US" dirty="0" smtClean="0"/>
              <a:t> cells </a:t>
            </a: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en-IN" dirty="0" smtClean="0"/>
              <a:t>  Production of  prostaglandins</a:t>
            </a: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en-IN" dirty="0" smtClean="0"/>
              <a:t>  </a:t>
            </a:r>
            <a:r>
              <a:rPr lang="en-US" dirty="0" smtClean="0"/>
              <a:t>Increase in </a:t>
            </a:r>
            <a:r>
              <a:rPr lang="en-US" dirty="0" err="1" smtClean="0"/>
              <a:t>myometrial</a:t>
            </a:r>
            <a:r>
              <a:rPr lang="en-US" dirty="0" smtClean="0"/>
              <a:t> contractile proteins</a:t>
            </a: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en-US" dirty="0" smtClean="0"/>
              <a:t>  Increase in number of </a:t>
            </a:r>
            <a:r>
              <a:rPr lang="en-US" dirty="0" err="1" smtClean="0"/>
              <a:t>oxytocin</a:t>
            </a:r>
            <a:r>
              <a:rPr lang="en-US" dirty="0" smtClean="0"/>
              <a:t> receptors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progesterone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marL="273050" indent="-273050" algn="just"/>
            <a:r>
              <a:rPr lang="en-US" dirty="0" smtClean="0"/>
              <a:t>Acts synergistically with estrogen causes additional growth of the mammary lobules</a:t>
            </a:r>
          </a:p>
          <a:p>
            <a:pPr marL="273050" indent="-273050" algn="just">
              <a:buNone/>
            </a:pPr>
            <a:endParaRPr lang="en-US" dirty="0" smtClean="0"/>
          </a:p>
          <a:p>
            <a:pPr marL="273050" indent="-273050" algn="just"/>
            <a:r>
              <a:rPr lang="en-US" dirty="0" smtClean="0"/>
              <a:t>budding of alveoli  </a:t>
            </a:r>
          </a:p>
          <a:p>
            <a:pPr marL="273050" indent="-273050" algn="just">
              <a:buNone/>
            </a:pPr>
            <a:endParaRPr lang="en-US" dirty="0" smtClean="0"/>
          </a:p>
          <a:p>
            <a:pPr marL="273050" indent="-273050" algn="just"/>
            <a:r>
              <a:rPr lang="en-US" dirty="0" smtClean="0"/>
              <a:t>development of secretory characteristics in  alveoli cells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Effect of cortisol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Increase in cortisol formation in the fetus</a:t>
            </a:r>
            <a:endParaRPr lang="en-IN" dirty="0" smtClean="0"/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 CRH secretion by the </a:t>
            </a:r>
            <a:r>
              <a:rPr lang="en-IN" dirty="0" err="1" smtClean="0"/>
              <a:t>fetal</a:t>
            </a:r>
            <a:r>
              <a:rPr lang="en-IN" dirty="0" smtClean="0"/>
              <a:t> hypothalamus increases cortisol</a:t>
            </a:r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Increased placental production of CRH. </a:t>
            </a:r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This increases circulating ACTH in the </a:t>
            </a:r>
            <a:r>
              <a:rPr lang="en-IN" dirty="0" err="1" smtClean="0"/>
              <a:t>fetus</a:t>
            </a:r>
            <a:endParaRPr lang="e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can0030"/>
          <p:cNvPicPr>
            <a:picLocks noChangeAspect="1" noChangeArrowheads="1"/>
          </p:cNvPicPr>
          <p:nvPr/>
        </p:nvPicPr>
        <p:blipFill>
          <a:blip r:embed="rId2" cstate="print">
            <a:lum bright="-6000" contrast="48000"/>
          </a:blip>
          <a:srcRect/>
          <a:stretch>
            <a:fillRect/>
          </a:stretch>
        </p:blipFill>
        <p:spPr bwMode="auto">
          <a:xfrm>
            <a:off x="-304799" y="0"/>
            <a:ext cx="533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can0022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/>
          <a:stretch>
            <a:fillRect/>
          </a:stretch>
        </p:blipFill>
        <p:spPr bwMode="auto">
          <a:xfrm>
            <a:off x="4953000" y="0"/>
            <a:ext cx="434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181600" y="5791200"/>
            <a:ext cx="4114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31423"/>
            <a:ext cx="86106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lvl="1" indent="-533400" algn="ctr">
              <a:buClr>
                <a:srgbClr val="00FFFF"/>
              </a:buClr>
              <a:buSzPct val="150000"/>
              <a:defRPr/>
            </a:pPr>
            <a:r>
              <a:rPr lang="en-US" sz="3200" b="1" dirty="0" smtClean="0">
                <a:latin typeface="Footlight MT Light" pitchFamily="18" charset="0"/>
              </a:rPr>
              <a:t>Lactation – Secretion and Ejection of Milk</a:t>
            </a:r>
            <a:endParaRPr lang="en-US" sz="32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Prolactin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causes formation and secretion of milk in estrogen- and progesterone-primed udders</a:t>
            </a: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1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Oxytocin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causes contraction of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myoepithelial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cells, leads to milk ejection</a:t>
            </a: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1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Estrogen increase the number of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oxytocin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receptors on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myoepithelial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cells </a:t>
            </a: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1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Estrogen and progesterone antagonize the milk production effect of 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prolactin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1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After parturition, abrupt decline of estrogens and progesterone initiates lactation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445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LACTATION    Dr Pramod Kumar Bihar Veterinary College Bihar Animal Sciences University  Patna</vt:lpstr>
      <vt:lpstr>Slide 2</vt:lpstr>
      <vt:lpstr>Slide 3</vt:lpstr>
      <vt:lpstr>Role of estrogens</vt:lpstr>
      <vt:lpstr>Circulating estrogens</vt:lpstr>
      <vt:lpstr>Role of progesterone</vt:lpstr>
      <vt:lpstr>Effect of cortisol</vt:lpstr>
      <vt:lpstr>Slide 8</vt:lpstr>
      <vt:lpstr>Slide 9</vt:lpstr>
      <vt:lpstr>Prolactin – Synthesis and Control</vt:lpstr>
      <vt:lpstr>Slide 11</vt:lpstr>
      <vt:lpstr>Slide 12</vt:lpstr>
      <vt:lpstr>Prolactin Levels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Aranay</dc:creator>
  <cp:lastModifiedBy>Hp</cp:lastModifiedBy>
  <cp:revision>12</cp:revision>
  <dcterms:created xsi:type="dcterms:W3CDTF">2006-08-16T00:00:00Z</dcterms:created>
  <dcterms:modified xsi:type="dcterms:W3CDTF">2020-05-17T19:15:28Z</dcterms:modified>
</cp:coreProperties>
</file>