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7" r:id="rId3"/>
    <p:sldId id="278" r:id="rId4"/>
    <p:sldId id="294" r:id="rId5"/>
    <p:sldId id="279" r:id="rId6"/>
    <p:sldId id="280" r:id="rId7"/>
    <p:sldId id="259" r:id="rId8"/>
    <p:sldId id="295" r:id="rId9"/>
    <p:sldId id="276" r:id="rId10"/>
    <p:sldId id="296" r:id="rId11"/>
    <p:sldId id="298" r:id="rId12"/>
    <p:sldId id="297" r:id="rId13"/>
    <p:sldId id="269" r:id="rId14"/>
    <p:sldId id="274" r:id="rId15"/>
    <p:sldId id="25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00FF"/>
    <a:srgbClr val="006600"/>
    <a:srgbClr val="80008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B3C09-7AEF-4761-8076-3EBB15965C9A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94298-7D1D-4CD6-81AA-1F2EEC71B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89407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61990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5687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8443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251200" y="228600"/>
            <a:ext cx="8534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3201" y="6248400"/>
            <a:ext cx="2535767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245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FF360B88-1254-48E4-B79D-CB3029E606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003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71768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8713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56299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0089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0493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14455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0377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2EA02-EA47-416D-A6DE-AB6702FD9F9F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304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2EA02-EA47-416D-A6DE-AB6702FD9F9F}" type="datetimeFigureOut">
              <a:rPr lang="en-IN" smtClean="0"/>
              <a:t>09-05-2020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34B30-ED48-4D3D-BF2D-4597664F315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111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5214" y="819715"/>
            <a:ext cx="10946086" cy="2154713"/>
          </a:xfrm>
        </p:spPr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Introduction,</a:t>
            </a:r>
            <a:b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Terms &amp; Definitions 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related to </a:t>
            </a:r>
            <a:r>
              <a:rPr lang="en-IN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Toxicology</a:t>
            </a:r>
            <a:endParaRPr lang="en-IN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6100" y="3984418"/>
            <a:ext cx="11125200" cy="1655762"/>
          </a:xfrm>
        </p:spPr>
        <p:txBody>
          <a:bodyPr>
            <a:noAutofit/>
          </a:bodyPr>
          <a:lstStyle/>
          <a:p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Dr.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</a:t>
            </a:r>
            <a:r>
              <a:rPr lang="en-IN" sz="2800" b="1" dirty="0" err="1" smtClean="0">
                <a:solidFill>
                  <a:srgbClr val="000099"/>
                </a:solidFill>
                <a:latin typeface="Comic Sans MS" panose="030F0702030302020204" pitchFamily="66" charset="0"/>
              </a:rPr>
              <a:t>Nirbhay</a:t>
            </a:r>
            <a:r>
              <a:rPr lang="en-IN" sz="2800" b="1" dirty="0" smtClean="0">
                <a:solidFill>
                  <a:srgbClr val="000099"/>
                </a:solidFill>
                <a:latin typeface="Comic Sans MS" panose="030F0702030302020204" pitchFamily="66" charset="0"/>
              </a:rPr>
              <a:t> Kumar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Asstt</a:t>
            </a:r>
            <a:r>
              <a:rPr lang="en-IN" sz="2800" dirty="0" smtClean="0">
                <a:latin typeface="Comic Sans MS" panose="030F0702030302020204" pitchFamily="66" charset="0"/>
              </a:rPr>
              <a:t>. Professor &amp; Head</a:t>
            </a:r>
          </a:p>
          <a:p>
            <a:r>
              <a:rPr lang="en-IN" sz="2800" dirty="0" err="1" smtClean="0">
                <a:latin typeface="Comic Sans MS" panose="030F0702030302020204" pitchFamily="66" charset="0"/>
              </a:rPr>
              <a:t>Deptt</a:t>
            </a:r>
            <a:r>
              <a:rPr lang="en-IN" sz="2800" dirty="0" smtClean="0">
                <a:latin typeface="Comic Sans MS" panose="030F0702030302020204" pitchFamily="66" charset="0"/>
              </a:rPr>
              <a:t>. of Veterinary Pharmacology &amp; Toxicology</a:t>
            </a:r>
          </a:p>
          <a:p>
            <a:r>
              <a:rPr lang="en-IN" sz="2800" dirty="0" smtClean="0">
                <a:latin typeface="Comic Sans MS" panose="030F0702030302020204" pitchFamily="66" charset="0"/>
              </a:rPr>
              <a:t>Bihar Veterinary College, Bihar Animal Sciences University, Patna</a:t>
            </a:r>
          </a:p>
          <a:p>
            <a:endParaRPr lang="en-IN" sz="28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780" y="3540252"/>
            <a:ext cx="1291274" cy="13167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61164" y="3679953"/>
            <a:ext cx="904227" cy="95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0812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909" y="182827"/>
            <a:ext cx="6115497" cy="6115497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 rot="10800000" flipV="1">
            <a:off x="231227" y="1614019"/>
            <a:ext cx="3857295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1" u="none" strike="noStrike" cap="none" normalizeH="0" baseline="0" dirty="0" smtClean="0">
                <a:ln>
                  <a:noFill/>
                </a:ln>
                <a:solidFill>
                  <a:srgbClr val="072114"/>
                </a:solidFill>
                <a:effectLst/>
                <a:latin typeface="Comic Sans MS" panose="030F0702030302020204" pitchFamily="66" charset="0"/>
              </a:rPr>
              <a:t>Figure: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Amanita </a:t>
            </a:r>
            <a:r>
              <a:rPr kumimoji="0" lang="en-US" altLang="en-US" sz="2600" b="1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muscaria</a:t>
            </a:r>
            <a:r>
              <a:rPr kumimoji="0" lang="en-US" altLang="en-US" sz="2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 </a:t>
            </a:r>
            <a:r>
              <a:rPr kumimoji="0" lang="en-US" altLang="en-US" sz="2600" b="1" u="none" strike="noStrike" cap="none" normalizeH="0" baseline="0" dirty="0" smtClean="0">
                <a:ln>
                  <a:noFill/>
                </a:ln>
                <a:solidFill>
                  <a:srgbClr val="072114"/>
                </a:solidFill>
                <a:effectLst/>
                <a:latin typeface="Comic Sans MS" panose="030F0702030302020204" pitchFamily="66" charset="0"/>
              </a:rPr>
              <a:t>mushroom contains a </a:t>
            </a:r>
            <a:r>
              <a:rPr kumimoji="0" lang="en-US" altLang="en-US" sz="2600" b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anose="030F0702030302020204" pitchFamily="66" charset="0"/>
              </a:rPr>
              <a:t>neurotoxin</a:t>
            </a:r>
            <a:r>
              <a:rPr kumimoji="0" lang="en-US" altLang="en-US" sz="2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/>
            </a:r>
            <a:br>
              <a:rPr kumimoji="0" lang="en-US" altLang="en-US" sz="2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altLang="en-US" sz="1600" b="1" u="none" strike="noStrike" cap="none" normalizeH="0" baseline="0" dirty="0" smtClean="0">
                <a:ln>
                  <a:noFill/>
                </a:ln>
                <a:solidFill>
                  <a:srgbClr val="072114"/>
                </a:solidFill>
                <a:effectLst/>
                <a:latin typeface="Comic Sans MS" panose="030F0702030302020204" pitchFamily="66" charset="0"/>
              </a:rPr>
              <a:t>(Image Source: </a:t>
            </a:r>
            <a:r>
              <a:rPr kumimoji="0" lang="en-US" altLang="en-US" sz="1600" b="1" u="none" strike="noStrike" cap="none" normalizeH="0" baseline="0" dirty="0" err="1" smtClean="0">
                <a:ln>
                  <a:noFill/>
                </a:ln>
                <a:solidFill>
                  <a:srgbClr val="072114"/>
                </a:solidFill>
                <a:effectLst/>
                <a:latin typeface="Comic Sans MS" panose="030F0702030302020204" pitchFamily="66" charset="0"/>
              </a:rPr>
              <a:t>iStock</a:t>
            </a:r>
            <a:r>
              <a:rPr kumimoji="0" lang="en-US" altLang="en-US" sz="1600" b="1" u="none" strike="noStrike" cap="none" normalizeH="0" baseline="0" dirty="0" smtClean="0">
                <a:ln>
                  <a:noFill/>
                </a:ln>
                <a:solidFill>
                  <a:srgbClr val="072114"/>
                </a:solidFill>
                <a:effectLst/>
                <a:latin typeface="Comic Sans MS" panose="030F0702030302020204" pitchFamily="66" charset="0"/>
              </a:rPr>
              <a:t> Photos©)</a:t>
            </a:r>
            <a:r>
              <a:rPr kumimoji="0" lang="en-US" altLang="en-US" sz="2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4646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976" y="691295"/>
            <a:ext cx="6950931" cy="5215519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 rot="10800000" flipV="1">
            <a:off x="231227" y="1413965"/>
            <a:ext cx="3857295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1" u="none" strike="noStrike" cap="none" normalizeH="0" baseline="0" dirty="0" smtClean="0">
                <a:ln>
                  <a:noFill/>
                </a:ln>
                <a:solidFill>
                  <a:srgbClr val="072114"/>
                </a:solidFill>
                <a:effectLst/>
                <a:latin typeface="Comic Sans MS" panose="030F0702030302020204" pitchFamily="66" charset="0"/>
              </a:rPr>
              <a:t>Figure: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6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Aspergillus </a:t>
            </a:r>
            <a:r>
              <a:rPr lang="en-US" altLang="en-US" sz="2600" b="1" i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flavus</a:t>
            </a:r>
            <a:r>
              <a:rPr lang="en-US" altLang="en-US" sz="26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600" b="1" i="1" dirty="0" smtClean="0">
                <a:latin typeface="Comic Sans MS" panose="030F0702030302020204" pitchFamily="66" charset="0"/>
              </a:rPr>
              <a:t>growing on maize and other grains produces</a:t>
            </a:r>
            <a:r>
              <a:rPr lang="en-US" altLang="en-US" sz="26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mycotoxin</a:t>
            </a:r>
            <a:r>
              <a:rPr kumimoji="0" lang="en-US" altLang="en-US" sz="2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/>
            </a:r>
            <a:br>
              <a:rPr kumimoji="0" lang="en-US" altLang="en-US" sz="2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</a:br>
            <a:r>
              <a:rPr kumimoji="0" lang="en-US" altLang="en-US" sz="1600" b="1" u="none" strike="noStrike" cap="none" normalizeH="0" baseline="0" dirty="0" smtClean="0">
                <a:ln>
                  <a:noFill/>
                </a:ln>
                <a:solidFill>
                  <a:srgbClr val="072114"/>
                </a:solidFill>
                <a:effectLst/>
                <a:latin typeface="Comic Sans MS" panose="030F0702030302020204" pitchFamily="66" charset="0"/>
              </a:rPr>
              <a:t>(Image Source: mycotoxins.info)</a:t>
            </a:r>
            <a:r>
              <a:rPr kumimoji="0" lang="en-US" altLang="en-US" sz="2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284" y="4480855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133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476" y="168165"/>
            <a:ext cx="6379780" cy="6379780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 rot="10800000" flipV="1">
            <a:off x="231227" y="1706352"/>
            <a:ext cx="3857295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1" u="none" strike="noStrike" cap="none" normalizeH="0" baseline="0" dirty="0" smtClean="0">
                <a:ln>
                  <a:noFill/>
                </a:ln>
                <a:solidFill>
                  <a:srgbClr val="072114"/>
                </a:solidFill>
                <a:effectLst/>
                <a:latin typeface="Comic Sans MS" panose="030F0702030302020204" pitchFamily="66" charset="0"/>
              </a:rPr>
              <a:t>Figure:</a:t>
            </a:r>
          </a:p>
          <a:p>
            <a:pPr lvl="0" algn="ctr"/>
            <a:r>
              <a:rPr lang="en-US" altLang="en-US" sz="2600" b="1" i="1" dirty="0">
                <a:solidFill>
                  <a:srgbClr val="FF0000"/>
                </a:solidFill>
                <a:latin typeface="Comic Sans MS" panose="030F0702030302020204" pitchFamily="66" charset="0"/>
              </a:rPr>
              <a:t>Black Widow </a:t>
            </a:r>
            <a:r>
              <a:rPr lang="en-US" altLang="en-US" sz="2600" b="1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spiders</a:t>
            </a:r>
            <a:r>
              <a:rPr lang="en-US" altLang="en-US" sz="2600" b="1" i="1" dirty="0" smtClean="0">
                <a:solidFill>
                  <a:srgbClr val="072114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 sz="2600" b="1" i="1" dirty="0">
                <a:solidFill>
                  <a:srgbClr val="072114"/>
                </a:solidFill>
                <a:latin typeface="Comic Sans MS" panose="030F0702030302020204" pitchFamily="66" charset="0"/>
              </a:rPr>
              <a:t>produce a </a:t>
            </a:r>
            <a:r>
              <a:rPr lang="en-US" altLang="en-US" sz="2600" b="1" dirty="0">
                <a:latin typeface="Comic Sans MS" panose="030F0702030302020204" pitchFamily="66" charset="0"/>
              </a:rPr>
              <a:t>poison</a:t>
            </a:r>
            <a:r>
              <a:rPr lang="en-US" altLang="en-US" sz="2600" b="1" i="1" dirty="0">
                <a:solidFill>
                  <a:srgbClr val="072114"/>
                </a:solidFill>
                <a:latin typeface="Comic Sans MS" panose="030F0702030302020204" pitchFamily="66" charset="0"/>
              </a:rPr>
              <a:t> that is a </a:t>
            </a:r>
            <a:r>
              <a:rPr lang="en-US" altLang="en-US" sz="26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toxin</a:t>
            </a:r>
            <a:r>
              <a:rPr lang="en-US" altLang="en-US" sz="2600" b="1" dirty="0">
                <a:latin typeface="Comic Sans MS" panose="030F0702030302020204" pitchFamily="66" charset="0"/>
              </a:rPr>
              <a:t/>
            </a:r>
            <a:br>
              <a:rPr lang="en-US" altLang="en-US" sz="2600" b="1" dirty="0">
                <a:latin typeface="Comic Sans MS" panose="030F0702030302020204" pitchFamily="66" charset="0"/>
              </a:rPr>
            </a:br>
            <a:r>
              <a:rPr lang="en-US" altLang="en-US" sz="1400" b="1" i="1" dirty="0">
                <a:solidFill>
                  <a:srgbClr val="072114"/>
                </a:solidFill>
                <a:latin typeface="Comic Sans MS" panose="030F0702030302020204" pitchFamily="66" charset="0"/>
              </a:rPr>
              <a:t>(Image Source: Texas Parks &amp; </a:t>
            </a:r>
            <a:r>
              <a:rPr lang="en-US" altLang="en-US" sz="1400" b="1" i="1" dirty="0" smtClean="0">
                <a:solidFill>
                  <a:srgbClr val="072114"/>
                </a:solidFill>
                <a:latin typeface="Comic Sans MS" panose="030F0702030302020204" pitchFamily="66" charset="0"/>
              </a:rPr>
              <a:t>Wildlife©)</a:t>
            </a:r>
            <a:endParaRPr kumimoji="0" lang="en-US" altLang="en-US" sz="26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8910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1642" y="685057"/>
            <a:ext cx="5665076" cy="55040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Venom</a:t>
            </a:r>
            <a:endParaRPr lang="en-US" sz="32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ts val="5000"/>
              </a:lnSpc>
            </a:pPr>
            <a:r>
              <a:rPr lang="en-US" sz="3200" dirty="0" smtClean="0">
                <a:latin typeface="Comic Sans MS" panose="030F0702030302020204" pitchFamily="66" charset="0"/>
              </a:rPr>
              <a:t>It </a:t>
            </a:r>
            <a:r>
              <a:rPr lang="en-US" sz="3200" dirty="0">
                <a:latin typeface="Comic Sans MS" panose="030F0702030302020204" pitchFamily="66" charset="0"/>
              </a:rPr>
              <a:t>is a toxicant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synthesized in a specialized gland</a:t>
            </a:r>
            <a:r>
              <a:rPr lang="en-US" sz="3200" dirty="0">
                <a:latin typeface="Comic Sans MS" panose="030F0702030302020204" pitchFamily="66" charset="0"/>
              </a:rPr>
              <a:t> and ejected by the process of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biting or stinging</a:t>
            </a:r>
            <a:r>
              <a:rPr lang="en-US" sz="3200" dirty="0">
                <a:latin typeface="Comic Sans MS" panose="030F0702030302020204" pitchFamily="66" charset="0"/>
              </a:rPr>
              <a:t>. Venom is also a zootoxin but is transmitted by the process of biting or stinging.</a:t>
            </a:r>
            <a:endParaRPr lang="en-IN" sz="3200" dirty="0"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9767" y="1515210"/>
            <a:ext cx="4183446" cy="384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7904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7559" y="653522"/>
            <a:ext cx="11067393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Toxicity</a:t>
            </a:r>
            <a:endParaRPr lang="en-US" sz="32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3200" dirty="0" smtClean="0">
                <a:latin typeface="Comic Sans MS" panose="030F0702030302020204" pitchFamily="66" charset="0"/>
              </a:rPr>
              <a:t>It </a:t>
            </a:r>
            <a:r>
              <a:rPr lang="en-US" sz="3200" dirty="0">
                <a:latin typeface="Comic Sans MS" panose="030F0702030302020204" pitchFamily="66" charset="0"/>
              </a:rPr>
              <a:t>may be defined as the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inherent capacity of a substance to produce toxic effects</a:t>
            </a:r>
            <a:r>
              <a:rPr lang="en-US" sz="3200" dirty="0">
                <a:latin typeface="Comic Sans MS" panose="030F0702030302020204" pitchFamily="66" charset="0"/>
              </a:rPr>
              <a:t> or detrimental changes on the organisms.</a:t>
            </a:r>
            <a:endParaRPr lang="en-IN" sz="3200" dirty="0">
              <a:latin typeface="Comic Sans MS" panose="030F0702030302020204" pitchFamily="66" charset="0"/>
            </a:endParaRPr>
          </a:p>
          <a:p>
            <a:endParaRPr lang="en-US" sz="3200" b="1" dirty="0" smtClean="0">
              <a:latin typeface="Comic Sans MS" panose="030F0702030302020204" pitchFamily="66" charset="0"/>
            </a:endParaRPr>
          </a:p>
          <a:p>
            <a:pPr algn="ctr">
              <a:spcAft>
                <a:spcPts val="1800"/>
              </a:spcAft>
            </a:pPr>
            <a:r>
              <a:rPr lang="en-US" sz="4000" b="1" dirty="0" err="1" smtClean="0">
                <a:solidFill>
                  <a:srgbClr val="FF0000"/>
                </a:solidFill>
                <a:latin typeface="Comic Sans MS" panose="030F0702030302020204" pitchFamily="66" charset="0"/>
              </a:rPr>
              <a:t>Toxicosis</a:t>
            </a:r>
            <a:endParaRPr lang="en-US" sz="32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3200" dirty="0" smtClean="0">
                <a:latin typeface="Comic Sans MS" panose="030F0702030302020204" pitchFamily="66" charset="0"/>
              </a:rPr>
              <a:t>It </a:t>
            </a:r>
            <a:r>
              <a:rPr lang="en-US" sz="3200" dirty="0">
                <a:latin typeface="Comic Sans MS" panose="030F0702030302020204" pitchFamily="66" charset="0"/>
              </a:rPr>
              <a:t>is the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state</a:t>
            </a:r>
            <a:r>
              <a:rPr lang="en-US" sz="3200" dirty="0">
                <a:latin typeface="Comic Sans MS" panose="030F0702030302020204" pitchFamily="66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resulting from exposure to a poison</a:t>
            </a:r>
            <a:r>
              <a:rPr lang="en-US" sz="3200" dirty="0">
                <a:latin typeface="Comic Sans MS" panose="030F0702030302020204" pitchFamily="66" charset="0"/>
              </a:rPr>
              <a:t>. The term is being used interchangeably with </a:t>
            </a:r>
            <a:r>
              <a:rPr lang="en-US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poisoning</a:t>
            </a:r>
            <a:r>
              <a:rPr lang="en-US" sz="3200" dirty="0">
                <a:latin typeface="Comic Sans MS" panose="030F0702030302020204" pitchFamily="66" charset="0"/>
              </a:rPr>
              <a:t> and </a:t>
            </a:r>
            <a:r>
              <a:rPr lang="en-US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intoxication</a:t>
            </a:r>
            <a:r>
              <a:rPr lang="en-US" sz="3200" dirty="0"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377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42633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Hazard</a:t>
            </a:r>
            <a:endParaRPr lang="en-IN" dirty="0">
              <a:solidFill>
                <a:srgbClr val="80008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93823"/>
          </a:xfrm>
        </p:spPr>
        <p:txBody>
          <a:bodyPr>
            <a:noAutofit/>
          </a:bodyPr>
          <a:lstStyle/>
          <a:p>
            <a:pPr marL="452438" indent="-452438" algn="just">
              <a:lnSpc>
                <a:spcPts val="4500"/>
              </a:lnSpc>
            </a:pPr>
            <a:r>
              <a:rPr lang="en-US" sz="3200" dirty="0" smtClean="0">
                <a:latin typeface="Comic Sans MS" panose="030F0702030302020204" pitchFamily="66" charset="0"/>
              </a:rPr>
              <a:t>Danger or Risk.</a:t>
            </a:r>
          </a:p>
          <a:p>
            <a:pPr marL="452438" indent="-452438" algn="just">
              <a:lnSpc>
                <a:spcPts val="4500"/>
              </a:lnSpc>
            </a:pPr>
            <a:r>
              <a:rPr lang="en-US" sz="3200" dirty="0" smtClean="0">
                <a:latin typeface="Comic Sans MS" panose="030F0702030302020204" pitchFamily="66" charset="0"/>
              </a:rPr>
              <a:t>It </a:t>
            </a:r>
            <a:r>
              <a:rPr lang="en-US" sz="3200" dirty="0">
                <a:latin typeface="Comic Sans MS" panose="030F0702030302020204" pitchFamily="66" charset="0"/>
              </a:rPr>
              <a:t>is the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likelihood of poisoning</a:t>
            </a:r>
            <a:r>
              <a:rPr lang="en-US" sz="3200" dirty="0">
                <a:latin typeface="Comic Sans MS" panose="030F0702030302020204" pitchFamily="66" charset="0"/>
              </a:rPr>
              <a:t> of a living organism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after exposure to a particular toxicant</a:t>
            </a:r>
            <a:r>
              <a:rPr lang="en-US" sz="3200" dirty="0">
                <a:latin typeface="Comic Sans MS" panose="030F0702030302020204" pitchFamily="66" charset="0"/>
              </a:rPr>
              <a:t>. </a:t>
            </a:r>
            <a:r>
              <a:rPr lang="en-US" sz="3200" dirty="0">
                <a:solidFill>
                  <a:srgbClr val="0000FF"/>
                </a:solidFill>
                <a:latin typeface="Comic Sans MS" panose="030F0702030302020204" pitchFamily="66" charset="0"/>
              </a:rPr>
              <a:t>A highly toxic chemical may not be that hazardous as the least toxic chemical</a:t>
            </a:r>
            <a:r>
              <a:rPr lang="en-US" sz="3200" dirty="0">
                <a:latin typeface="Comic Sans MS" panose="030F0702030302020204" pitchFamily="66" charset="0"/>
              </a:rPr>
              <a:t>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0854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H:\Pictures\Blossoms\PTBL00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3698" y="245420"/>
            <a:ext cx="8660524" cy="64398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3884644" y="2438401"/>
            <a:ext cx="457599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171556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42633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Toxicology</a:t>
            </a:r>
            <a:endParaRPr lang="en-IN" dirty="0">
              <a:solidFill>
                <a:srgbClr val="80008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36575" indent="-536575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36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The 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word ‘toxicology’ is derived from Greek word </a:t>
            </a:r>
            <a:r>
              <a:rPr lang="en-US" sz="3600" i="1" dirty="0">
                <a:solidFill>
                  <a:srgbClr val="0000FF"/>
                </a:solidFill>
                <a:latin typeface="Comic Sans MS" panose="030F0702030302020204" pitchFamily="66" charset="0"/>
              </a:rPr>
              <a:t>‘</a:t>
            </a:r>
            <a:r>
              <a:rPr lang="en-US" sz="3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toxicon</a:t>
            </a:r>
            <a:r>
              <a:rPr lang="en-US" sz="3600" i="1" dirty="0">
                <a:solidFill>
                  <a:srgbClr val="0000FF"/>
                </a:solidFill>
                <a:latin typeface="Comic Sans MS" panose="030F0702030302020204" pitchFamily="66" charset="0"/>
              </a:rPr>
              <a:t>’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 which means ‘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poison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’. </a:t>
            </a:r>
            <a:endParaRPr lang="en-US" sz="3600" dirty="0" smtClean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marL="536575" indent="-536575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36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Thus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, toxicology literally means the ‘study of poisons’. </a:t>
            </a:r>
            <a:endParaRPr lang="en-US" sz="3600" dirty="0" smtClean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marL="536575" indent="-536575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36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It 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can thus be defined as “the study of poisons and their harmful effects on living organisms”. </a:t>
            </a:r>
            <a:endParaRPr lang="en-US" sz="3600" dirty="0" smtClean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208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13204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Toxicology   </a:t>
            </a:r>
            <a:r>
              <a:rPr lang="en-US" sz="3200" b="1" dirty="0" err="1" smtClean="0">
                <a:solidFill>
                  <a:srgbClr val="800080"/>
                </a:solidFill>
                <a:latin typeface="Comic Sans MS" panose="030F0702030302020204" pitchFamily="66" charset="0"/>
              </a:rPr>
              <a:t>contd</a:t>
            </a:r>
            <a:r>
              <a:rPr lang="en-US" sz="3200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…</a:t>
            </a:r>
            <a:endParaRPr lang="en-IN" dirty="0">
              <a:solidFill>
                <a:srgbClr val="80008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36575" indent="-536575" algn="just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It 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includes the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sources of poisons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, their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identification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physicochemical properties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toxicity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 including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median lethal dose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, factors affecting toxicity,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toxicokinetics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toxicodynamics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clinical signs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 of toxicity,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post mortem changes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histopathology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diagnosis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 including differential diagnosis, analytical procedures and principles of treatment of the conditions that they cause. </a:t>
            </a:r>
            <a:endParaRPr lang="en-US" dirty="0" smtClean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marL="536575" indent="-536575" algn="just"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It 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also includes study of special effects of toxicants such as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carcinogenesis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teratogenesis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mutagenesis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immunotoxicity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neurotoxicity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, 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reproductive toxicity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 and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ecotoxicity</a:t>
            </a:r>
            <a:r>
              <a:rPr lang="en-US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etc.</a:t>
            </a:r>
            <a:endParaRPr lang="en-IN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5522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648" y="1647388"/>
            <a:ext cx="10515600" cy="3376558"/>
          </a:xfrm>
        </p:spPr>
        <p:txBody>
          <a:bodyPr>
            <a:normAutofit/>
          </a:bodyPr>
          <a:lstStyle/>
          <a:p>
            <a:pPr algn="ctr"/>
            <a:r>
              <a:rPr lang="en-IN" sz="6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Terms &amp; Definitions</a:t>
            </a:r>
            <a:endParaRPr lang="en-IN" sz="6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3810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42633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800080"/>
                </a:solidFill>
                <a:latin typeface="Comic Sans MS" panose="030F0702030302020204" pitchFamily="66" charset="0"/>
              </a:rPr>
              <a:t>Xenobiotics</a:t>
            </a:r>
            <a:endParaRPr lang="en-IN" dirty="0">
              <a:solidFill>
                <a:srgbClr val="80008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36575" indent="-536575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3600" dirty="0" err="1">
                <a:solidFill>
                  <a:srgbClr val="0000FF"/>
                </a:solidFill>
                <a:latin typeface="Comic Sans MS" panose="030F0702030302020204" pitchFamily="66" charset="0"/>
              </a:rPr>
              <a:t>Xenobiotics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 (</a:t>
            </a:r>
            <a:r>
              <a:rPr lang="en-US" sz="3600" i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Xeno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 is a Greek term which means ‘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strange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’ or ‘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alien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’) are substances that are </a:t>
            </a:r>
            <a:r>
              <a:rPr lang="en-US" sz="3600" dirty="0">
                <a:solidFill>
                  <a:srgbClr val="800080"/>
                </a:solidFill>
                <a:latin typeface="Comic Sans MS" panose="030F0702030302020204" pitchFamily="66" charset="0"/>
              </a:rPr>
              <a:t>foreign to the body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 and are </a:t>
            </a:r>
            <a:r>
              <a:rPr lang="en-US" sz="3600" dirty="0">
                <a:solidFill>
                  <a:srgbClr val="800080"/>
                </a:solidFill>
                <a:latin typeface="Comic Sans MS" panose="030F0702030302020204" pitchFamily="66" charset="0"/>
              </a:rPr>
              <a:t>biologically active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. </a:t>
            </a:r>
            <a:endParaRPr lang="en-US" sz="3600" dirty="0" smtClean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marL="536575" indent="-536575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36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These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can not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 be broken down to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generate energy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 or be assimilated into a biosynthetic pathway. </a:t>
            </a:r>
            <a:endParaRPr lang="en-US" sz="3600" dirty="0" smtClean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801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838200" y="42633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rgbClr val="800080"/>
                </a:solidFill>
                <a:latin typeface="Comic Sans MS" panose="030F0702030302020204" pitchFamily="66" charset="0"/>
              </a:rPr>
              <a:t>Xenobiotics</a:t>
            </a:r>
            <a:r>
              <a:rPr lang="en-US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    </a:t>
            </a:r>
            <a:r>
              <a:rPr lang="en-US" sz="3200" b="1" dirty="0" err="1" smtClean="0">
                <a:solidFill>
                  <a:srgbClr val="800080"/>
                </a:solidFill>
                <a:latin typeface="Comic Sans MS" panose="030F0702030302020204" pitchFamily="66" charset="0"/>
              </a:rPr>
              <a:t>contd</a:t>
            </a:r>
            <a:r>
              <a:rPr lang="en-US" sz="3200" b="1" dirty="0" smtClean="0">
                <a:solidFill>
                  <a:srgbClr val="800080"/>
                </a:solidFill>
                <a:latin typeface="Comic Sans MS" panose="030F0702030302020204" pitchFamily="66" charset="0"/>
              </a:rPr>
              <a:t>…</a:t>
            </a:r>
            <a:endParaRPr lang="en-IN" dirty="0">
              <a:solidFill>
                <a:srgbClr val="80008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36575" indent="-536575" algn="just">
              <a:lnSpc>
                <a:spcPts val="4900"/>
              </a:lnSpc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36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It 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is a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very wide class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 which includes </a:t>
            </a:r>
            <a:r>
              <a:rPr lang="en-US" sz="3600" dirty="0">
                <a:solidFill>
                  <a:srgbClr val="800080"/>
                </a:solidFill>
                <a:latin typeface="Comic Sans MS" panose="030F0702030302020204" pitchFamily="66" charset="0"/>
              </a:rPr>
              <a:t>structurally diverse agents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 both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natural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 and </a:t>
            </a:r>
            <a:r>
              <a:rPr lang="en-US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man made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 chemicals such as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drugs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,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industrial chemicals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,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pesticides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,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alkaloids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,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secondary plant metabolites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 and </a:t>
            </a:r>
            <a:r>
              <a:rPr lang="en-US" sz="3600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</a:rPr>
              <a:t>toxins 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of </a:t>
            </a:r>
            <a:r>
              <a:rPr lang="en-US" sz="3600" dirty="0" err="1">
                <a:solidFill>
                  <a:srgbClr val="0000FF"/>
                </a:solidFill>
                <a:latin typeface="Comic Sans MS" panose="030F0702030302020204" pitchFamily="66" charset="0"/>
              </a:rPr>
              <a:t>moulds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, plants and animals and </a:t>
            </a:r>
            <a:r>
              <a:rPr lang="en-US" sz="3600" dirty="0">
                <a:solidFill>
                  <a:srgbClr val="C00000"/>
                </a:solidFill>
                <a:latin typeface="Comic Sans MS" panose="030F0702030302020204" pitchFamily="66" charset="0"/>
              </a:rPr>
              <a:t>environmental pollutants</a:t>
            </a:r>
            <a:r>
              <a:rPr lang="en-US" sz="3600" dirty="0">
                <a:solidFill>
                  <a:srgbClr val="0000FF"/>
                </a:solidFill>
                <a:latin typeface="Comic Sans MS" panose="030F0702030302020204" pitchFamily="66" charset="0"/>
              </a:rPr>
              <a:t>.</a:t>
            </a:r>
            <a:endParaRPr lang="en-US" sz="3600" dirty="0" smtClean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8718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4194" y="453833"/>
            <a:ext cx="10573407" cy="447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0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Poison</a:t>
            </a:r>
            <a:endParaRPr lang="en-US" sz="32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just">
              <a:lnSpc>
                <a:spcPts val="3800"/>
              </a:lnSpc>
              <a:spcBef>
                <a:spcPts val="600"/>
              </a:spcBef>
            </a:pPr>
            <a:r>
              <a:rPr lang="en-US" sz="3200" dirty="0" smtClean="0">
                <a:latin typeface="Comic Sans MS" panose="030F0702030302020204" pitchFamily="66" charset="0"/>
              </a:rPr>
              <a:t>Poison </a:t>
            </a:r>
            <a:r>
              <a:rPr lang="en-US" sz="3200" dirty="0">
                <a:latin typeface="Comic Sans MS" panose="030F0702030302020204" pitchFamily="66" charset="0"/>
              </a:rPr>
              <a:t>is any substance which when taken inwardly in a very small dose or applied in any kind of manner to a living body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depraves the health</a:t>
            </a:r>
            <a:r>
              <a:rPr lang="en-US" sz="3200" dirty="0">
                <a:latin typeface="Comic Sans MS" panose="030F0702030302020204" pitchFamily="66" charset="0"/>
              </a:rPr>
              <a:t> or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entirely destroys life</a:t>
            </a:r>
            <a:r>
              <a:rPr lang="en-US" sz="3200" dirty="0">
                <a:latin typeface="Comic Sans MS" panose="030F0702030302020204" pitchFamily="66" charset="0"/>
              </a:rPr>
              <a:t> (M.J.B. </a:t>
            </a:r>
            <a:r>
              <a:rPr lang="en-US" sz="3200" dirty="0" err="1">
                <a:latin typeface="Comic Sans MS" panose="030F0702030302020204" pitchFamily="66" charset="0"/>
              </a:rPr>
              <a:t>Orfila</a:t>
            </a:r>
            <a:r>
              <a:rPr lang="en-US" sz="3200" dirty="0">
                <a:latin typeface="Comic Sans MS" panose="030F0702030302020204" pitchFamily="66" charset="0"/>
              </a:rPr>
              <a:t>, 1821). </a:t>
            </a:r>
            <a:endParaRPr lang="en-IN" sz="3200" dirty="0">
              <a:latin typeface="Comic Sans MS" panose="030F0702030302020204" pitchFamily="66" charset="0"/>
            </a:endParaRPr>
          </a:p>
          <a:p>
            <a:pPr algn="just">
              <a:lnSpc>
                <a:spcPts val="3800"/>
              </a:lnSpc>
              <a:spcBef>
                <a:spcPts val="1800"/>
              </a:spcBef>
            </a:pPr>
            <a:r>
              <a:rPr lang="en-US" sz="3200" b="1" dirty="0">
                <a:latin typeface="Comic Sans MS" panose="030F0702030302020204" pitchFamily="66" charset="0"/>
              </a:rPr>
              <a:t>	</a:t>
            </a:r>
            <a:r>
              <a:rPr lang="en-US" sz="3200" i="1" dirty="0">
                <a:latin typeface="Comic Sans MS" panose="030F0702030302020204" pitchFamily="66" charset="0"/>
              </a:rPr>
              <a:t>“</a:t>
            </a:r>
            <a:r>
              <a:rPr lang="en-US" sz="3200" i="1" dirty="0">
                <a:solidFill>
                  <a:srgbClr val="0000FF"/>
                </a:solidFill>
                <a:latin typeface="Comic Sans MS" panose="030F0702030302020204" pitchFamily="66" charset="0"/>
              </a:rPr>
              <a:t>All substances are poisons; there is none which is not a poison. The right dose differentiates a poison from a remedy</a:t>
            </a:r>
            <a:r>
              <a:rPr lang="en-US" sz="3200" i="1" dirty="0">
                <a:latin typeface="Comic Sans MS" panose="030F0702030302020204" pitchFamily="66" charset="0"/>
              </a:rPr>
              <a:t>” </a:t>
            </a:r>
            <a:r>
              <a:rPr lang="en-US" sz="3200" dirty="0">
                <a:latin typeface="Comic Sans MS" panose="030F0702030302020204" pitchFamily="66" charset="0"/>
              </a:rPr>
              <a:t>  ---   Paracelsus.</a:t>
            </a:r>
            <a:endParaRPr lang="en-IN" sz="3200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4194" y="5109898"/>
            <a:ext cx="11046372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4600"/>
              </a:lnSpc>
            </a:pP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Toxicant</a:t>
            </a:r>
            <a:endParaRPr lang="en-US" sz="3200" b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>
              <a:lnSpc>
                <a:spcPts val="4600"/>
              </a:lnSpc>
            </a:pPr>
            <a:r>
              <a:rPr lang="en-US" sz="3200" dirty="0" smtClean="0">
                <a:latin typeface="Comic Sans MS" panose="030F0702030302020204" pitchFamily="66" charset="0"/>
              </a:rPr>
              <a:t>It </a:t>
            </a:r>
            <a:r>
              <a:rPr lang="en-US" sz="3200" dirty="0">
                <a:latin typeface="Comic Sans MS" panose="030F0702030302020204" pitchFamily="66" charset="0"/>
              </a:rPr>
              <a:t>is a synonym of poison and is more professional term.</a:t>
            </a:r>
            <a:endParaRPr lang="en-IN" sz="3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9321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333" y="99273"/>
            <a:ext cx="9975178" cy="669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7122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048" y="630112"/>
            <a:ext cx="11140966" cy="6068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>
              <a:lnSpc>
                <a:spcPts val="4000"/>
              </a:lnSpc>
              <a:spcAft>
                <a:spcPts val="240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Toxin</a:t>
            </a:r>
            <a:endParaRPr lang="en-US" sz="3200" b="1" dirty="0" smtClean="0">
              <a:solidFill>
                <a:srgbClr val="FF0000"/>
              </a:solidFill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These 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are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special types of poisons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that are </a:t>
            </a:r>
            <a:r>
              <a:rPr lang="en-US" sz="3200" dirty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produced by living  </a:t>
            </a:r>
            <a:r>
              <a:rPr lang="en-US" sz="3200" dirty="0" smtClean="0">
                <a:solidFill>
                  <a:srgbClr val="FF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organisms</a:t>
            </a:r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in </a:t>
            </a:r>
            <a:r>
              <a:rPr lang="en-US" sz="32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small quantities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. </a:t>
            </a:r>
            <a:endParaRPr lang="en-US" sz="32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These 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are generally classified as </a:t>
            </a:r>
            <a:r>
              <a:rPr lang="en-US" sz="3200" dirty="0" err="1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biotoxins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. </a:t>
            </a:r>
            <a:endParaRPr lang="en-US" sz="32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Toxins 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are of different types </a:t>
            </a:r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like:-</a:t>
            </a:r>
          </a:p>
          <a:p>
            <a:pPr marL="1071563" indent="-441325" algn="just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 err="1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Phytotoxins</a:t>
            </a:r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(plant toxins), </a:t>
            </a:r>
            <a:endParaRPr lang="en-US" sz="32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071563" indent="-441325" algn="just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Mycotoxins</a:t>
            </a:r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(fungal toxins), </a:t>
            </a:r>
            <a:endParaRPr lang="en-US" sz="32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071563" indent="-441325" algn="just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Zootoxins</a:t>
            </a:r>
            <a:r>
              <a:rPr lang="en-US" sz="32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(toxins of lower animals e.g. </a:t>
            </a:r>
            <a:r>
              <a:rPr lang="en-US" sz="32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bufotoxin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, snake venom etc.), </a:t>
            </a:r>
            <a:endParaRPr lang="en-US" sz="3200" dirty="0" smtClean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1071563" indent="-441325" algn="just">
              <a:lnSpc>
                <a:spcPts val="4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Bacterial </a:t>
            </a:r>
            <a:r>
              <a:rPr lang="en-US" sz="3200" dirty="0">
                <a:solidFill>
                  <a:srgbClr val="0000FF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toxins</a:t>
            </a:r>
            <a:r>
              <a:rPr lang="en-US" sz="3200" dirty="0">
                <a:latin typeface="Comic Sans MS" panose="030F0702030302020204" pitchFamily="66" charset="0"/>
                <a:ea typeface="Times New Roman" panose="02020603050405020304" pitchFamily="18" charset="0"/>
              </a:rPr>
              <a:t> (liberated by bacterial cells) etc.</a:t>
            </a:r>
            <a:endParaRPr lang="en-IN" sz="32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5221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523</Words>
  <Application>Microsoft Office PowerPoint</Application>
  <PresentationFormat>Widescreen</PresentationFormat>
  <Paragraphs>48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Comic Sans MS</vt:lpstr>
      <vt:lpstr>Times New Roman</vt:lpstr>
      <vt:lpstr>Wingdings</vt:lpstr>
      <vt:lpstr>Office Theme</vt:lpstr>
      <vt:lpstr>Introduction, Terms &amp; Definitions related to Toxicology</vt:lpstr>
      <vt:lpstr>Toxicology</vt:lpstr>
      <vt:lpstr>Toxicology   contd…</vt:lpstr>
      <vt:lpstr>Terms &amp; Definitions</vt:lpstr>
      <vt:lpstr>Xenobiotics</vt:lpstr>
      <vt:lpstr>Xenobiotics    contd…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Hazard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Autonomic Nervous System</dc:title>
  <dc:creator>HP</dc:creator>
  <cp:lastModifiedBy>Dr. Nirbhay Kumar</cp:lastModifiedBy>
  <cp:revision>87</cp:revision>
  <dcterms:created xsi:type="dcterms:W3CDTF">2019-08-07T04:06:43Z</dcterms:created>
  <dcterms:modified xsi:type="dcterms:W3CDTF">2020-05-09T16:48:19Z</dcterms:modified>
</cp:coreProperties>
</file>