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7" r:id="rId3"/>
    <p:sldId id="282" r:id="rId4"/>
    <p:sldId id="283" r:id="rId5"/>
    <p:sldId id="285" r:id="rId6"/>
    <p:sldId id="286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0066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3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10-05-2020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ilent_Spring" TargetMode="External"/><Relationship Id="rId3" Type="http://schemas.openxmlformats.org/officeDocument/2006/relationships/hyperlink" Target="http://en.wikipedia.org/wiki/Ecotoxicology" TargetMode="External"/><Relationship Id="rId7" Type="http://schemas.openxmlformats.org/officeDocument/2006/relationships/hyperlink" Target="http://en.wikipedia.org/wiki/Toxicology" TargetMode="External"/><Relationship Id="rId2" Type="http://schemas.openxmlformats.org/officeDocument/2006/relationships/hyperlink" Target="http://en.wikipedia.org/wiki/Multidisciplina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achel_Carson" TargetMode="External"/><Relationship Id="rId5" Type="http://schemas.openxmlformats.org/officeDocument/2006/relationships/hyperlink" Target="http://en.wikipedia.org/wiki/Ecosystem" TargetMode="External"/><Relationship Id="rId10" Type="http://schemas.openxmlformats.org/officeDocument/2006/relationships/image" Target="../media/image4.jpg"/><Relationship Id="rId4" Type="http://schemas.openxmlformats.org/officeDocument/2006/relationships/hyperlink" Target="http://en.wikipedia.org/wiki/Population_biology" TargetMode="External"/><Relationship Id="rId9" Type="http://schemas.openxmlformats.org/officeDocument/2006/relationships/hyperlink" Target="http://en.wikipedia.org/wiki/Pestici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alytical_chemistry" TargetMode="External"/><Relationship Id="rId7" Type="http://schemas.openxmlformats.org/officeDocument/2006/relationships/image" Target="../media/image6.jfif"/><Relationship Id="rId2" Type="http://schemas.openxmlformats.org/officeDocument/2006/relationships/hyperlink" Target="http://en.wikipedia.org/wiki/Toxic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fif"/><Relationship Id="rId5" Type="http://schemas.openxmlformats.org/officeDocument/2006/relationships/hyperlink" Target="http://en.wikipedia.org/wiki/Clinical_chemistry" TargetMode="External"/><Relationship Id="rId4" Type="http://schemas.openxmlformats.org/officeDocument/2006/relationships/hyperlink" Target="http://en.wikipedia.org/wiki/Pharmacolog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214" y="819715"/>
            <a:ext cx="10946086" cy="215471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Branches &amp; Scope of Toxicology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398441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540252"/>
            <a:ext cx="1291274" cy="131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67995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1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76" y="903893"/>
            <a:ext cx="1128811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Developmental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Toxicology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the study of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adverse effects on the developing organisms</a:t>
            </a:r>
            <a:r>
              <a:rPr lang="en-US" sz="3200" dirty="0">
                <a:latin typeface="Comic Sans MS" panose="030F0702030302020204" pitchFamily="66" charset="0"/>
              </a:rPr>
              <a:t> occurring anytime during the life span of the organism due to exposure to chemical or physical agents before conception (either parent), during prenatal development or </a:t>
            </a:r>
            <a:r>
              <a:rPr lang="en-US" sz="3200" dirty="0" err="1">
                <a:latin typeface="Comic Sans MS" panose="030F0702030302020204" pitchFamily="66" charset="0"/>
              </a:rPr>
              <a:t>postnatally</a:t>
            </a:r>
            <a:r>
              <a:rPr lang="en-US" sz="3200" dirty="0">
                <a:latin typeface="Comic Sans MS" panose="030F0702030302020204" pitchFamily="66" charset="0"/>
              </a:rPr>
              <a:t> until the time of puberty.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476" y="4525286"/>
            <a:ext cx="11172496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spcBef>
                <a:spcPts val="6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Genetic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Toxicology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deals with the study of interaction of toxicants with the process of heredity.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38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599" y="830317"/>
            <a:ext cx="11298621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 err="1" smtClean="0">
                <a:solidFill>
                  <a:srgbClr val="00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Toxicokinetics</a:t>
            </a:r>
            <a:endParaRPr lang="en-US" sz="4000" b="1" dirty="0" smtClean="0">
              <a:solidFill>
                <a:srgbClr val="00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refers to the process of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absorption, distribution, biotransformation and excretion of toxicants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in relation to time, i.e. what the body does to the poison with relation to time.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US" sz="12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Toxicodynamics</a:t>
            </a:r>
            <a:endParaRPr lang="en-US" sz="4000" b="1" dirty="0" smtClean="0">
              <a:solidFill>
                <a:srgbClr val="00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refers to the study of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biochemical and physiological effects of toxicants and their mechanisms of action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comprises the sequence of events following interaction of the toxicants with target molecules.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56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48" y="1647388"/>
            <a:ext cx="10515600" cy="3376558"/>
          </a:xfrm>
        </p:spPr>
        <p:txBody>
          <a:bodyPr>
            <a:normAutofit/>
          </a:bodyPr>
          <a:lstStyle/>
          <a:p>
            <a:pPr algn="ctr"/>
            <a: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Scope </a:t>
            </a:r>
            <a: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</a:t>
            </a:r>
            <a:b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Toxicology</a:t>
            </a:r>
            <a:endParaRPr lang="en-IN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55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3683" y="222603"/>
            <a:ext cx="10394730" cy="6252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Biomedical</a:t>
            </a:r>
          </a:p>
          <a:p>
            <a:pPr marL="714375" indent="-630238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Mechanisms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of actions</a:t>
            </a:r>
          </a:p>
          <a:p>
            <a:pPr marL="714375" indent="-630238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Effects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of exposure</a:t>
            </a:r>
          </a:p>
          <a:p>
            <a:pPr marL="714375" indent="-630238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Understanding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biological responses </a:t>
            </a: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through model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toxic compounds</a:t>
            </a:r>
          </a:p>
          <a:p>
            <a:pPr algn="ctr"/>
            <a:endParaRPr lang="en-IN" sz="4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000"/>
              </a:spcAft>
            </a:pP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Public Health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742950" indent="-658813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Recognition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and identification of hazards</a:t>
            </a:r>
          </a:p>
          <a:p>
            <a:pPr marL="742950" indent="-658813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Occupational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exposure</a:t>
            </a:r>
          </a:p>
          <a:p>
            <a:pPr marL="742950" indent="-658813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Development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and use of pesticides</a:t>
            </a:r>
            <a:endParaRPr lang="en-US" sz="3600" dirty="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95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3682" y="222603"/>
            <a:ext cx="1137219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Regulatory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Development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of exposure standards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Detection methods</a:t>
            </a:r>
            <a:endParaRPr lang="en-IN" sz="4000" b="1" dirty="0" smtClean="0">
              <a:solidFill>
                <a:srgbClr val="003300"/>
              </a:solidFill>
              <a:latin typeface="Comic Sans MS" panose="030F0702030302020204" pitchFamily="66" charset="0"/>
            </a:endParaRPr>
          </a:p>
          <a:p>
            <a:pPr algn="ctr"/>
            <a:endParaRPr lang="en-IN" sz="4000" b="1" dirty="0" smtClean="0">
              <a:solidFill>
                <a:srgbClr val="0033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Environmental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Chemical effects on plants, animals </a:t>
            </a:r>
            <a:r>
              <a:rPr lang="en-IN" sz="3600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&amp; ecosystems</a:t>
            </a:r>
          </a:p>
          <a:p>
            <a:pPr algn="ctr"/>
            <a:endParaRPr lang="en-IN" sz="4000" b="1" dirty="0" smtClean="0">
              <a:solidFill>
                <a:srgbClr val="0033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Clinical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Development of antidotes &amp; treatments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Recognition </a:t>
            </a:r>
            <a:r>
              <a:rPr lang="en-IN" sz="3600" dirty="0">
                <a:solidFill>
                  <a:srgbClr val="003300"/>
                </a:solidFill>
                <a:latin typeface="Comic Sans MS" panose="030F0702030302020204" pitchFamily="66" charset="0"/>
              </a:rPr>
              <a:t>of exposure</a:t>
            </a:r>
          </a:p>
        </p:txBody>
      </p:sp>
    </p:spTree>
    <p:extLst>
      <p:ext uri="{BB962C8B-B14F-4D97-AF65-F5344CB8AC3E}">
        <p14:creationId xmlns:p14="http://schemas.microsoft.com/office/powerpoint/2010/main" val="1097556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17155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48" y="1647388"/>
            <a:ext cx="10515600" cy="3376558"/>
          </a:xfrm>
        </p:spPr>
        <p:txBody>
          <a:bodyPr>
            <a:normAutofit/>
          </a:bodyPr>
          <a:lstStyle/>
          <a:p>
            <a:pPr algn="ctr"/>
            <a: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Branches of </a:t>
            </a:r>
            <a:b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7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Toxicology</a:t>
            </a:r>
            <a:endParaRPr lang="en-IN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17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194" y="579954"/>
            <a:ext cx="1039473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0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Clinical </a:t>
            </a:r>
            <a:r>
              <a:rPr lang="en-US" sz="4000" b="1" dirty="0">
                <a:solidFill>
                  <a:srgbClr val="003300"/>
                </a:solidFill>
                <a:latin typeface="Comic Sans MS" panose="030F0702030302020204" pitchFamily="66" charset="0"/>
              </a:rPr>
              <a:t>Toxicology</a:t>
            </a:r>
          </a:p>
          <a:p>
            <a:pPr marL="4308475" algn="just">
              <a:lnSpc>
                <a:spcPts val="5000"/>
              </a:lnSpc>
              <a:spcBef>
                <a:spcPts val="3000"/>
              </a:spcBef>
            </a:pP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It deals with the effects of poisons/ toxicants on human beings, animals and other living organisms, their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diagnosis and treatment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and methods for their detection etc.</a:t>
            </a:r>
            <a:endParaRPr lang="en-IN" sz="3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52" y="1942662"/>
            <a:ext cx="3068145" cy="435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23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3987" y="537916"/>
            <a:ext cx="1116198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Environmental Toxicology (ENTOX)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It is </a:t>
            </a:r>
            <a:r>
              <a:rPr lang="en-US" sz="2800" dirty="0">
                <a:latin typeface="Comic Sans MS" panose="030F0702030302020204" pitchFamily="66" charset="0"/>
              </a:rPr>
              <a:t>a </a:t>
            </a:r>
            <a:r>
              <a:rPr lang="en-US" sz="2800" dirty="0">
                <a:latin typeface="Comic Sans MS" panose="030F0702030302020204" pitchFamily="66" charset="0"/>
                <a:hlinkClick r:id="rId2" tooltip="Multidisciplinarity"/>
              </a:rPr>
              <a:t>multidisciplinary</a:t>
            </a:r>
            <a:r>
              <a:rPr lang="en-US" sz="2800" dirty="0">
                <a:latin typeface="Comic Sans MS" panose="030F0702030302020204" pitchFamily="66" charset="0"/>
              </a:rPr>
              <a:t> field of science concerned with the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study of the harmful effects of various chemical, biological and physical agents on individual living organisms.</a:t>
            </a:r>
            <a:r>
              <a:rPr lang="en-US" sz="2800" dirty="0">
                <a:latin typeface="Comic Sans MS" panose="030F0702030302020204" pitchFamily="66" charset="0"/>
              </a:rPr>
              <a:t> It is not to be confused with </a:t>
            </a:r>
            <a:r>
              <a:rPr lang="en-US" sz="2800" dirty="0">
                <a:latin typeface="Comic Sans MS" panose="030F0702030302020204" pitchFamily="66" charset="0"/>
                <a:hlinkClick r:id="rId3" tooltip="Ecotoxicology"/>
              </a:rPr>
              <a:t>ecotoxicology</a:t>
            </a:r>
            <a:r>
              <a:rPr lang="en-US" sz="2800" dirty="0">
                <a:latin typeface="Comic Sans MS" panose="030F0702030302020204" pitchFamily="66" charset="0"/>
              </a:rPr>
              <a:t> which is concerned on studying the harmful effects at the </a:t>
            </a:r>
            <a:r>
              <a:rPr lang="en-US" sz="2800" dirty="0">
                <a:latin typeface="Comic Sans MS" panose="030F0702030302020204" pitchFamily="66" charset="0"/>
                <a:hlinkClick r:id="rId4" tooltip="Population biology"/>
              </a:rPr>
              <a:t>population</a:t>
            </a:r>
            <a:r>
              <a:rPr lang="en-US" sz="2800" dirty="0">
                <a:latin typeface="Comic Sans MS" panose="030F0702030302020204" pitchFamily="66" charset="0"/>
              </a:rPr>
              <a:t> and </a:t>
            </a:r>
            <a:r>
              <a:rPr lang="en-US" sz="2800" dirty="0">
                <a:latin typeface="Comic Sans MS" panose="030F0702030302020204" pitchFamily="66" charset="0"/>
                <a:hlinkClick r:id="rId5" tooltip="Ecosystem"/>
              </a:rPr>
              <a:t>ecosystem</a:t>
            </a:r>
            <a:r>
              <a:rPr lang="en-US" sz="2800" dirty="0">
                <a:latin typeface="Comic Sans MS" panose="030F0702030302020204" pitchFamily="66" charset="0"/>
              </a:rPr>
              <a:t> levels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IN" sz="2800" dirty="0">
              <a:latin typeface="Comic Sans MS" panose="030F0702030302020204" pitchFamily="66" charset="0"/>
            </a:endParaRPr>
          </a:p>
          <a:p>
            <a:pPr marL="2595563" algn="just"/>
            <a:r>
              <a:rPr lang="en-US" sz="2800" dirty="0">
                <a:latin typeface="Comic Sans MS" panose="030F0702030302020204" pitchFamily="66" charset="0"/>
                <a:hlinkClick r:id="rId6" tooltip="Rachel Carson"/>
              </a:rPr>
              <a:t>Rachel Carson</a:t>
            </a:r>
            <a:r>
              <a:rPr lang="en-US" sz="2800" dirty="0">
                <a:latin typeface="Comic Sans MS" panose="030F0702030302020204" pitchFamily="66" charset="0"/>
              </a:rPr>
              <a:t> is considered to have established environmental toxicology as a distinct field within </a:t>
            </a:r>
            <a:r>
              <a:rPr lang="en-US" sz="2800" dirty="0">
                <a:latin typeface="Comic Sans MS" panose="030F0702030302020204" pitchFamily="66" charset="0"/>
                <a:hlinkClick r:id="rId7" tooltip="Toxicology"/>
              </a:rPr>
              <a:t>toxicology</a:t>
            </a:r>
            <a:r>
              <a:rPr lang="en-US" sz="2800" dirty="0">
                <a:latin typeface="Comic Sans MS" panose="030F0702030302020204" pitchFamily="66" charset="0"/>
              </a:rPr>
              <a:t> in 1962, with the publication of her book </a:t>
            </a:r>
            <a:r>
              <a:rPr lang="en-US" sz="2800" dirty="0">
                <a:latin typeface="Comic Sans MS" panose="030F0702030302020204" pitchFamily="66" charset="0"/>
                <a:hlinkClick r:id="rId8" tooltip="Silent Spring"/>
              </a:rPr>
              <a:t>Silent Spring</a:t>
            </a:r>
            <a:r>
              <a:rPr lang="en-US" sz="2800" dirty="0">
                <a:latin typeface="Comic Sans MS" panose="030F0702030302020204" pitchFamily="66" charset="0"/>
              </a:rPr>
              <a:t>, which covered the effects of uncontrolled </a:t>
            </a:r>
            <a:r>
              <a:rPr lang="en-US" sz="2800" dirty="0">
                <a:latin typeface="Comic Sans MS" panose="030F0702030302020204" pitchFamily="66" charset="0"/>
                <a:hlinkClick r:id="rId9" tooltip="Pesticide"/>
              </a:rPr>
              <a:t>pesticide</a:t>
            </a:r>
            <a:r>
              <a:rPr lang="en-US" sz="2800" dirty="0">
                <a:latin typeface="Comic Sans MS" panose="030F0702030302020204" pitchFamily="66" charset="0"/>
              </a:rPr>
              <a:t> use.</a:t>
            </a:r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65" y="3924366"/>
            <a:ext cx="1796449" cy="26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79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3986" y="590462"/>
            <a:ext cx="11119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Forensic Toxicology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035425" algn="just">
              <a:lnSpc>
                <a:spcPts val="5000"/>
              </a:lnSpc>
            </a:pPr>
            <a:r>
              <a:rPr lang="en-US" sz="3200" dirty="0" smtClean="0">
                <a:latin typeface="Comic Sans MS" panose="030F0702030302020204" pitchFamily="66" charset="0"/>
              </a:rPr>
              <a:t>It</a:t>
            </a:r>
            <a:r>
              <a:rPr lang="en-US" sz="3200" dirty="0">
                <a:latin typeface="Comic Sans MS" panose="030F0702030302020204" pitchFamily="66" charset="0"/>
              </a:rPr>
              <a:t> is the use of </a:t>
            </a:r>
            <a:r>
              <a:rPr lang="en-US" sz="3200" dirty="0">
                <a:latin typeface="Comic Sans MS" panose="030F0702030302020204" pitchFamily="66" charset="0"/>
                <a:hlinkClick r:id="rId2" tooltip="Toxicology"/>
              </a:rPr>
              <a:t>toxicology</a:t>
            </a:r>
            <a:r>
              <a:rPr lang="en-US" sz="3200" dirty="0">
                <a:latin typeface="Comic Sans MS" panose="030F0702030302020204" pitchFamily="66" charset="0"/>
              </a:rPr>
              <a:t> and other disciplines such as </a:t>
            </a:r>
            <a:r>
              <a:rPr lang="en-US" sz="3200" dirty="0" smtClean="0">
                <a:latin typeface="Comic Sans MS" panose="030F0702030302020204" pitchFamily="66" charset="0"/>
                <a:hlinkClick r:id="rId3" tooltip="Analytical chemistry"/>
              </a:rPr>
              <a:t>analytical chemistry</a:t>
            </a:r>
            <a:r>
              <a:rPr lang="en-US" sz="3200" dirty="0">
                <a:latin typeface="Comic Sans MS" panose="030F0702030302020204" pitchFamily="66" charset="0"/>
              </a:rPr>
              <a:t>, </a:t>
            </a:r>
            <a:r>
              <a:rPr lang="en-US" sz="3200" dirty="0">
                <a:latin typeface="Comic Sans MS" panose="030F0702030302020204" pitchFamily="66" charset="0"/>
                <a:hlinkClick r:id="rId4" tooltip="Pharmacology"/>
              </a:rPr>
              <a:t>pharmacology</a:t>
            </a:r>
            <a:r>
              <a:rPr lang="en-US" sz="3200" dirty="0">
                <a:latin typeface="Comic Sans MS" panose="030F0702030302020204" pitchFamily="66" charset="0"/>
              </a:rPr>
              <a:t> and </a:t>
            </a:r>
            <a:r>
              <a:rPr lang="en-US" sz="3200" dirty="0">
                <a:latin typeface="Comic Sans MS" panose="030F0702030302020204" pitchFamily="66" charset="0"/>
                <a:hlinkClick r:id="rId5" tooltip="Clinical chemistry"/>
              </a:rPr>
              <a:t>clinical chemistry</a:t>
            </a:r>
            <a:r>
              <a:rPr lang="en-US" sz="3200" dirty="0">
                <a:latin typeface="Comic Sans MS" panose="030F0702030302020204" pitchFamily="66" charset="0"/>
              </a:rPr>
              <a:t> to aid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medico-legal or </a:t>
            </a:r>
            <a:r>
              <a:rPr lang="en-US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vetero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-legal investigation</a:t>
            </a:r>
            <a:r>
              <a:rPr lang="en-US" sz="3200" dirty="0">
                <a:latin typeface="Comic Sans MS" panose="030F0702030302020204" pitchFamily="66" charset="0"/>
              </a:rPr>
              <a:t> of death, poisoning, and drug use. </a:t>
            </a:r>
            <a:endParaRPr lang="en-IN" sz="3200" dirty="0">
              <a:latin typeface="Comic Sans MS" panose="030F0702030302020204" pitchFamily="66" charset="0"/>
            </a:endParaRP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19" y="1690852"/>
            <a:ext cx="2693975" cy="18090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19" y="3665481"/>
            <a:ext cx="2559271" cy="255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83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1476" y="401277"/>
            <a:ext cx="827164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Regulatory Toxicology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ts val="4600"/>
              </a:lnSpc>
            </a:pPr>
            <a:r>
              <a:rPr lang="en-US" sz="3200" dirty="0" smtClean="0">
                <a:latin typeface="Comic Sans MS" panose="030F0702030302020204" pitchFamily="66" charset="0"/>
              </a:rPr>
              <a:t>It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deals with 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administrative</a:t>
            </a:r>
            <a:r>
              <a:rPr lang="en-US" sz="3200" dirty="0">
                <a:latin typeface="Comic Sans MS" panose="030F0702030302020204" pitchFamily="66" charset="0"/>
              </a:rPr>
              <a:t> functions concerned with the development and interpretation of 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mandatory toxicology testing </a:t>
            </a:r>
            <a:r>
              <a:rPr lang="en-US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programmes</a:t>
            </a:r>
            <a:r>
              <a:rPr lang="en-US" sz="3200" dirty="0">
                <a:latin typeface="Comic Sans MS" panose="030F0702030302020204" pitchFamily="66" charset="0"/>
              </a:rPr>
              <a:t> and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controlling the use, distribution and availability of chemicals</a:t>
            </a:r>
            <a:r>
              <a:rPr lang="en-US" sz="3200" dirty="0">
                <a:latin typeface="Comic Sans MS" panose="030F0702030302020204" pitchFamily="66" charset="0"/>
              </a:rPr>
              <a:t> used commercially and therapeutically. For example,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Food and Drug Administration (FDA) </a:t>
            </a:r>
            <a:r>
              <a:rPr lang="en-US" sz="3200" dirty="0">
                <a:latin typeface="Comic Sans MS" panose="030F0702030302020204" pitchFamily="66" charset="0"/>
              </a:rPr>
              <a:t>regulates drugs, cosmetics and food additives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7" y="2161956"/>
            <a:ext cx="2635250" cy="259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50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76" y="1229711"/>
            <a:ext cx="11288110" cy="4529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Nutritional 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Toxicology</a:t>
            </a: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the study of toxicological aspects of food/ feed stuffs and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nutritional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habits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914400" indent="-914400" algn="just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14400" indent="-914400" algn="ctr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Aquatic 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Toxicology</a:t>
            </a: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deals with assessing the toxicity on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aquatic organisms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of chemicals discharged into marine and fresh water. 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24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76" y="903893"/>
            <a:ext cx="1128811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Industrial Toxicology</a:t>
            </a: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It deals with the clinical study of workers of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industries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environment around them.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IN" dirty="0"/>
          </a:p>
          <a:p>
            <a:pPr marL="914400" indent="-914400" algn="ctr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Occupational Toxicology</a:t>
            </a: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deals with assessing the potential of adverse effects from chemicals in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occupational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environment and the recommendations of appropriate protective and precautionary measures.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62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76" y="903893"/>
            <a:ext cx="11288110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3200" b="1" dirty="0">
                <a:solidFill>
                  <a:srgbClr val="003300"/>
                </a:solidFill>
                <a:latin typeface="Comic Sans MS" panose="030F0702030302020204" pitchFamily="66" charset="0"/>
              </a:rPr>
              <a:t>Geographical </a:t>
            </a:r>
            <a:r>
              <a:rPr lang="en-US" sz="32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Toxicology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deals with 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geographical distribution of toxicants</a:t>
            </a:r>
            <a:r>
              <a:rPr lang="en-US" sz="3200" dirty="0">
                <a:latin typeface="Comic Sans MS" panose="030F0702030302020204" pitchFamily="66" charset="0"/>
              </a:rPr>
              <a:t>/ toxicity, e.g. poisonous plants, poisonous animals and minerals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IN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2400"/>
              </a:spcAft>
            </a:pPr>
            <a:r>
              <a:rPr lang="en-US" sz="3200" b="1" dirty="0">
                <a:solidFill>
                  <a:srgbClr val="003300"/>
                </a:solidFill>
                <a:latin typeface="Comic Sans MS" panose="030F0702030302020204" pitchFamily="66" charset="0"/>
              </a:rPr>
              <a:t>Reproductive </a:t>
            </a:r>
            <a:r>
              <a:rPr lang="en-US" sz="3200" b="1" dirty="0" smtClean="0">
                <a:solidFill>
                  <a:srgbClr val="003300"/>
                </a:solidFill>
                <a:latin typeface="Comic Sans MS" panose="030F0702030302020204" pitchFamily="66" charset="0"/>
              </a:rPr>
              <a:t>Toxicology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the study of o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ccurrence of adverse effects on the male or female reproductive system</a:t>
            </a:r>
            <a:r>
              <a:rPr lang="en-US" sz="3200" dirty="0">
                <a:latin typeface="Comic Sans MS" panose="030F0702030302020204" pitchFamily="66" charset="0"/>
              </a:rPr>
              <a:t> due to exposure to chemical or physical agents.</a:t>
            </a:r>
            <a:endParaRPr lang="en-IN" sz="3200" dirty="0">
              <a:latin typeface="Comic Sans MS" panose="030F0702030302020204" pitchFamily="66" charset="0"/>
            </a:endParaRPr>
          </a:p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0"/>
              </a:spcAft>
            </a:pP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41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565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Branches &amp; Scope of Toxicology</vt:lpstr>
      <vt:lpstr>Branches of  Toxicology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Scope of  Toxicology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90</cp:revision>
  <dcterms:created xsi:type="dcterms:W3CDTF">2019-08-07T04:06:43Z</dcterms:created>
  <dcterms:modified xsi:type="dcterms:W3CDTF">2020-05-09T19:02:59Z</dcterms:modified>
</cp:coreProperties>
</file>