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361" r:id="rId2"/>
    <p:sldId id="669" r:id="rId3"/>
    <p:sldId id="682" r:id="rId4"/>
    <p:sldId id="683" r:id="rId5"/>
    <p:sldId id="674" r:id="rId6"/>
    <p:sldId id="675" r:id="rId7"/>
    <p:sldId id="678" r:id="rId8"/>
    <p:sldId id="676" r:id="rId9"/>
    <p:sldId id="677" r:id="rId10"/>
    <p:sldId id="679" r:id="rId11"/>
    <p:sldId id="684" r:id="rId12"/>
    <p:sldId id="681" r:id="rId13"/>
    <p:sldId id="39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7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3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6" name="Picture 15" descr="Leucocytozoon &amp; Hepatozoon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" t="51137" r="1087" b="596"/>
          <a:stretch/>
        </p:blipFill>
        <p:spPr bwMode="auto">
          <a:xfrm>
            <a:off x="3234925" y="2125426"/>
            <a:ext cx="2674150" cy="2117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31640" y="990600"/>
            <a:ext cx="4752528" cy="5867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Diagnosis:</a:t>
            </a:r>
          </a:p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By demonstration of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gamonts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found inside the lymphocyte and erythrocyte in stained blood smear and the </a:t>
            </a:r>
            <a:r>
              <a:rPr lang="en-US" sz="2400" u="sng" dirty="0" err="1" smtClean="0">
                <a:solidFill>
                  <a:srgbClr val="0070C0"/>
                </a:solidFill>
                <a:latin typeface="Arial Black" pitchFamily="34" charset="0"/>
              </a:rPr>
              <a:t>megaloschizonts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in  impression smear of lung.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endParaRPr lang="en-US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Picture 3" descr="Leucocytozoon sp. Protozoa - MONSTER HUNTER'S GUIDE TO: VETERINARY ..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0" t="28294" r="12112" b="1803"/>
          <a:stretch/>
        </p:blipFill>
        <p:spPr bwMode="auto">
          <a:xfrm>
            <a:off x="6136784" y="2636912"/>
            <a:ext cx="2978963" cy="3155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31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				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:</a:t>
            </a:r>
          </a:p>
          <a:p>
            <a:pPr lvl="0" algn="just">
              <a:lnSpc>
                <a:spcPct val="20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Pyrimethamine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plus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sulfonamides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prophylaxis whereas in clinical cases, 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furazolidon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pyrimethamin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effective.</a:t>
            </a:r>
          </a:p>
          <a:p>
            <a:pPr lvl="0" algn="just">
              <a:lnSpc>
                <a:spcPct val="200000"/>
              </a:lnSpc>
            </a:pPr>
            <a:r>
              <a:rPr lang="en-IN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Sulphamonomethoxine</a:t>
            </a:r>
            <a:r>
              <a:rPr lang="en-IN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sodium drug is also used in treatment.</a:t>
            </a:r>
          </a:p>
          <a:p>
            <a:pPr algn="just">
              <a:lnSpc>
                <a:spcPct val="200000"/>
              </a:lnSpc>
            </a:pPr>
            <a:endParaRPr lang="en-US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990600"/>
            <a:ext cx="81724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	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				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Control:</a:t>
            </a:r>
          </a:p>
          <a:p>
            <a:pPr marL="0" indent="0">
              <a:buNone/>
            </a:pPr>
            <a:endParaRPr lang="en-IN" sz="2800" dirty="0"/>
          </a:p>
          <a:p>
            <a:pPr lvl="0" algn="just">
              <a:lnSpc>
                <a:spcPct val="200000"/>
              </a:lnSpc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Preventative medication with 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pyrimethamine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sulfadimethoxine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the feed can be used.</a:t>
            </a:r>
          </a:p>
          <a:p>
            <a:pPr lvl="0" algn="just">
              <a:lnSpc>
                <a:spcPct val="200000"/>
              </a:lnSpc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Insect vector control is helpful but difficult.</a:t>
            </a:r>
          </a:p>
          <a:p>
            <a:pPr algn="just">
              <a:lnSpc>
                <a:spcPct val="200000"/>
              </a:lnSpc>
            </a:pPr>
            <a:endParaRPr lang="en-US" sz="28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0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>Family: </a:t>
            </a:r>
            <a:r>
              <a:rPr lang="en-US" sz="3600" b="1" dirty="0" err="1" smtClean="0">
                <a:latin typeface="Arial Black" pitchFamily="34" charset="0"/>
              </a:rPr>
              <a:t>Plasmodiidae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66124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Heteroxenous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parasites.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Schizogony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occurs  in  vertebrates  and 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gametogony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and 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sporogony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in invertebrates.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Pigment  </a:t>
            </a:r>
            <a:r>
              <a:rPr lang="en-US" sz="2800" b="1" dirty="0" smtClean="0">
                <a:solidFill>
                  <a:srgbClr val="92D050"/>
                </a:solidFill>
                <a:latin typeface="Arial Black" pitchFamily="34" charset="0"/>
              </a:rPr>
              <a:t>(</a:t>
            </a:r>
            <a:r>
              <a:rPr lang="en-US" sz="2800" b="1" dirty="0" err="1" smtClean="0">
                <a:solidFill>
                  <a:srgbClr val="92D050"/>
                </a:solidFill>
                <a:latin typeface="Arial Black" pitchFamily="34" charset="0"/>
              </a:rPr>
              <a:t>haemozoin</a:t>
            </a:r>
            <a:r>
              <a:rPr lang="en-US" sz="2800" b="1" dirty="0" smtClean="0">
                <a:solidFill>
                  <a:srgbClr val="92D050"/>
                </a:solidFill>
                <a:latin typeface="Arial Black" pitchFamily="34" charset="0"/>
              </a:rPr>
              <a:t>)  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is  usually  formed  in  the  host  cell  except </a:t>
            </a:r>
            <a:r>
              <a:rPr lang="en-US" sz="2800" i="1" dirty="0" err="1" smtClean="0">
                <a:solidFill>
                  <a:srgbClr val="92D050"/>
                </a:solidFill>
                <a:latin typeface="Arial Black" pitchFamily="34" charset="0"/>
              </a:rPr>
              <a:t>Leucocytozoon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 spp.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Genus :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Haemoproteus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latin typeface="Arial Black" pitchFamily="34" charset="0"/>
              </a:rPr>
              <a:t>Leucocytozoon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and</a:t>
            </a:r>
          </a:p>
          <a:p>
            <a:pPr marL="0" indent="0" algn="just">
              <a:buNone/>
            </a:pPr>
            <a:r>
              <a:rPr lang="en-US" sz="2800" i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Arial Black" pitchFamily="34" charset="0"/>
              </a:rPr>
              <a:t>                Plasmodium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Genus: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Leucocytozoon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990600"/>
            <a:ext cx="4896544" cy="58674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    </a:t>
            </a:r>
            <a:r>
              <a:rPr lang="en-US" sz="3300" dirty="0" smtClean="0">
                <a:solidFill>
                  <a:srgbClr val="0070C0"/>
                </a:solidFill>
                <a:latin typeface="Arial Black" pitchFamily="34" charset="0"/>
              </a:rPr>
              <a:t>General characters: </a:t>
            </a: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Leucocytozoon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largest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haemoparasite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encountered in birds.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Heteroxenous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parasite.</a:t>
            </a: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Schizogony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occurs  in  vertebrates  and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gametogony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sporogony</a:t>
            </a: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in invertebrates.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Picture 3" descr="Leucocytozoon &amp; Hepatozoo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" t="51137" r="1087" b="596"/>
          <a:stretch/>
        </p:blipFill>
        <p:spPr bwMode="auto">
          <a:xfrm>
            <a:off x="6469850" y="2132856"/>
            <a:ext cx="2674150" cy="21176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52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Genus: 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Leucocytozoon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990600"/>
            <a:ext cx="6264696" cy="58674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>
                <a:solidFill>
                  <a:srgbClr val="0070C0"/>
                </a:solidFill>
                <a:latin typeface="Arial Black" pitchFamily="34" charset="0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General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characters: </a:t>
            </a:r>
          </a:p>
          <a:p>
            <a:pPr lvl="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Leucocytozoon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gametocyte does not contain retractile pigment.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Gametocytes stage of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Leucocytozoon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species found in lymphocytes and /or may be in erythrocytes of infected birds. </a:t>
            </a:r>
            <a:endParaRPr lang="en-I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594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7730">
                <a:tc>
                  <a:txBody>
                    <a:bodyPr/>
                    <a:lstStyle/>
                    <a:p>
                      <a:pPr marL="607060" marR="568960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57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r>
                        <a:rPr lang="en-US" sz="2400" b="1" spc="-8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805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9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98623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Leucocytozoon</a:t>
                      </a: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simondi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Domestic duck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Simulium </a:t>
                      </a:r>
                      <a:r>
                        <a:rPr lang="en-US" sz="2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spp.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98623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Leucocytozoon</a:t>
                      </a: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smithi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spc="-3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urkey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Simulium </a:t>
                      </a:r>
                      <a:r>
                        <a:rPr lang="en-US" sz="2400">
                          <a:latin typeface="Arial Black" pitchFamily="34" charset="0"/>
                          <a:ea typeface="Times New Roman"/>
                          <a:cs typeface="Times New Roman"/>
                        </a:rPr>
                        <a:t>spp.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8623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Leucocytozoon caulleryi</a:t>
                      </a:r>
                      <a:endParaRPr lang="en-US" sz="24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Chicken, turkey etc.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Culicoides</a:t>
                      </a:r>
                      <a:r>
                        <a:rPr lang="en-US" sz="2400" i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spp.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17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609600"/>
            <a:ext cx="5760640" cy="62484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          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Morphology : </a:t>
            </a:r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rgbClr val="FF0000"/>
                </a:solidFill>
                <a:latin typeface="Arial Black" pitchFamily="34" charset="0"/>
              </a:rPr>
              <a:t>Gaemetocyte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 : </a:t>
            </a: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Mature gametocyte of </a:t>
            </a:r>
            <a:r>
              <a:rPr lang="en-US" sz="3600" i="1" dirty="0" err="1" smtClean="0">
                <a:solidFill>
                  <a:srgbClr val="0070C0"/>
                </a:solidFill>
                <a:latin typeface="Arial Black" pitchFamily="34" charset="0"/>
              </a:rPr>
              <a:t>Leucocytozoon</a:t>
            </a:r>
            <a:r>
              <a:rPr lang="en-US" sz="36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is elongate, oval bodies found inside the lymphocyte and erythrocyte.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3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92D050"/>
                </a:solidFill>
                <a:latin typeface="Arial Black" pitchFamily="34" charset="0"/>
              </a:rPr>
              <a:t>Host cell nucleus is compressed to side of cell and form a narrow dark bands.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3600" dirty="0" smtClean="0">
              <a:latin typeface="Arial Black" pitchFamily="34" charset="0"/>
            </a:endParaRPr>
          </a:p>
          <a:p>
            <a:pPr algn="just"/>
            <a:endParaRPr lang="en-US" sz="36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Dr.Ajit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914400"/>
            <a:ext cx="2590800" cy="2790825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6200000" flipV="1">
            <a:off x="6781799" y="3352800"/>
            <a:ext cx="1752600" cy="761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10400" y="441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Gaemetocyte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441304" y="65659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25686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609600"/>
            <a:ext cx="5904656" cy="62484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                      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Morphology : </a:t>
            </a:r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600" dirty="0" err="1" smtClean="0">
                <a:latin typeface="Arial Black" pitchFamily="34" charset="0"/>
              </a:rPr>
              <a:t>Schizogony</a:t>
            </a:r>
            <a:r>
              <a:rPr lang="en-US" sz="3600" dirty="0" smtClean="0">
                <a:latin typeface="Arial Black" pitchFamily="34" charset="0"/>
              </a:rPr>
              <a:t> occurs in the endothelial and </a:t>
            </a:r>
            <a:r>
              <a:rPr lang="en-US" sz="3600" dirty="0" err="1" smtClean="0">
                <a:latin typeface="Arial Black" pitchFamily="34" charset="0"/>
              </a:rPr>
              <a:t>parenchymatous</a:t>
            </a:r>
            <a:r>
              <a:rPr lang="en-US" sz="3600" dirty="0" smtClean="0">
                <a:latin typeface="Arial Black" pitchFamily="34" charset="0"/>
              </a:rPr>
              <a:t> cells of liver, kidney, Lung, brain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3600" dirty="0" smtClean="0"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rgbClr val="FF0000"/>
                </a:solidFill>
                <a:latin typeface="Arial Black" pitchFamily="34" charset="0"/>
              </a:rPr>
              <a:t>Megaloschizonts</a:t>
            </a: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 more numerous than hepatic </a:t>
            </a:r>
            <a:r>
              <a:rPr lang="en-US" sz="3600" dirty="0" err="1" smtClean="0">
                <a:solidFill>
                  <a:srgbClr val="0070C0"/>
                </a:solidFill>
                <a:latin typeface="Arial Black" pitchFamily="34" charset="0"/>
              </a:rPr>
              <a:t>schizonts</a:t>
            </a:r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 found in endothelial cells of lungs, kidney, brain etc. 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3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3600" dirty="0" smtClean="0"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Infective stage :  </a:t>
            </a:r>
            <a:r>
              <a:rPr lang="en-US" sz="3600" dirty="0" err="1" smtClean="0">
                <a:solidFill>
                  <a:srgbClr val="00B0F0"/>
                </a:solidFill>
                <a:latin typeface="Arial Black" pitchFamily="34" charset="0"/>
              </a:rPr>
              <a:t>sporozoites</a:t>
            </a: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 are inoculated into definitive host by the infected fly.</a:t>
            </a:r>
          </a:p>
          <a:p>
            <a:pPr algn="just"/>
            <a:endParaRPr lang="en-US" sz="36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3600" dirty="0" smtClean="0">
                <a:solidFill>
                  <a:srgbClr val="00B0F0"/>
                </a:solidFill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100" name="Picture 4" descr="C:\Users\Dr.Ajit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5404" y="3048000"/>
            <a:ext cx="2057400" cy="13716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20272" y="458112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rgbClr val="FF0000"/>
                </a:solidFill>
                <a:latin typeface="Arial Black" pitchFamily="34" charset="0"/>
              </a:rPr>
              <a:t>Simulium</a:t>
            </a:r>
            <a:r>
              <a:rPr lang="en-US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fly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086600" y="6587827"/>
            <a:ext cx="2057400" cy="260648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0870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100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US" sz="3100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endParaRPr lang="en-US" sz="31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122" name="Picture 2" descr="C:\Users\Dr.Ajit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324600" cy="4953000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9679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Leucocytozoon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3648" y="990600"/>
            <a:ext cx="612068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Pathogenesis and clinical signs: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Young birds suffer more than the adult birds. Clinical signs include  anorexia,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anaemia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listlessness, greenish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diarrhoea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etc.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Arial Black" pitchFamily="34" charset="0"/>
              </a:rPr>
              <a:t>White spots found on the heart muscle in </a:t>
            </a:r>
            <a:r>
              <a:rPr lang="en-US" sz="2400" i="1" dirty="0" err="1" smtClean="0">
                <a:latin typeface="Arial Black" pitchFamily="34" charset="0"/>
              </a:rPr>
              <a:t>Leucocytozoon</a:t>
            </a:r>
            <a:r>
              <a:rPr lang="en-US" sz="2400" i="1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infection</a:t>
            </a:r>
            <a:r>
              <a:rPr lang="en-US" sz="2400" dirty="0" smtClean="0"/>
              <a:t>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endParaRPr lang="en-US" sz="2400" dirty="0" smtClean="0"/>
          </a:p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endParaRPr lang="en-US" sz="28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3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924</TotalTime>
  <Words>320</Words>
  <Application>Microsoft Office PowerPoint</Application>
  <PresentationFormat>On-screen Show (4:3)</PresentationFormat>
  <Paragraphs>107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PowerPoint Presentation</vt:lpstr>
      <vt:lpstr>Family: Plasmodiidae </vt:lpstr>
      <vt:lpstr>Genus: Leucocytozoon </vt:lpstr>
      <vt:lpstr>Genus: Leucocytozoon </vt:lpstr>
      <vt:lpstr>Leucocytozoon </vt:lpstr>
      <vt:lpstr>Leucocytozoon  </vt:lpstr>
      <vt:lpstr>Leucocytozoon  </vt:lpstr>
      <vt:lpstr> Life-cycle of Leucocytozoon</vt:lpstr>
      <vt:lpstr>Leucocytozoon  </vt:lpstr>
      <vt:lpstr>Leucocytozoon  </vt:lpstr>
      <vt:lpstr>Leucocytozoon  </vt:lpstr>
      <vt:lpstr>Leucocytozoon  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96</cp:revision>
  <cp:lastPrinted>2019-11-21T10:56:16Z</cp:lastPrinted>
  <dcterms:created xsi:type="dcterms:W3CDTF">2019-10-15T08:59:27Z</dcterms:created>
  <dcterms:modified xsi:type="dcterms:W3CDTF">2020-05-30T06:19:02Z</dcterms:modified>
</cp:coreProperties>
</file>