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handoutMasterIdLst>
    <p:handoutMasterId r:id="rId16"/>
  </p:handoutMasterIdLst>
  <p:sldIdLst>
    <p:sldId id="361" r:id="rId2"/>
    <p:sldId id="669" r:id="rId3"/>
    <p:sldId id="682" r:id="rId4"/>
    <p:sldId id="683" r:id="rId5"/>
    <p:sldId id="674" r:id="rId6"/>
    <p:sldId id="675" r:id="rId7"/>
    <p:sldId id="678" r:id="rId8"/>
    <p:sldId id="676" r:id="rId9"/>
    <p:sldId id="677" r:id="rId10"/>
    <p:sldId id="679" r:id="rId11"/>
    <p:sldId id="684" r:id="rId12"/>
    <p:sldId id="681" r:id="rId13"/>
    <p:sldId id="391" r:id="rId14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205" autoAdjust="0"/>
    <p:restoredTop sz="86427" autoAdjust="0"/>
  </p:normalViewPr>
  <p:slideViewPr>
    <p:cSldViewPr>
      <p:cViewPr varScale="1">
        <p:scale>
          <a:sx n="100" d="100"/>
          <a:sy n="100" d="100"/>
        </p:scale>
        <p:origin x="-194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938" y="0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95DFE451-AF16-4EC6-8FB4-7486BCE1B786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938" y="8829967"/>
            <a:ext cx="3037840" cy="464820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C781BDBA-9E59-4238-A09D-7432336A3374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886326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6434"/>
          </a:xfrm>
          <a:prstGeom prst="rect">
            <a:avLst/>
          </a:prstGeom>
        </p:spPr>
        <p:txBody>
          <a:bodyPr vert="horz" lIns="93177" tIns="46589" rIns="93177" bIns="46589" rtlCol="0"/>
          <a:lstStyle>
            <a:lvl1pPr algn="r">
              <a:defRPr sz="1200"/>
            </a:lvl1pPr>
          </a:lstStyle>
          <a:p>
            <a:fld id="{D49C381F-E75F-4EF9-95DC-2DFDCFD6A6C5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414463" y="1162050"/>
            <a:ext cx="4181475" cy="31369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177" tIns="46589" rIns="93177" bIns="46589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73892"/>
            <a:ext cx="5608320" cy="3660458"/>
          </a:xfrm>
          <a:prstGeom prst="rect">
            <a:avLst/>
          </a:prstGeom>
        </p:spPr>
        <p:txBody>
          <a:bodyPr vert="horz" lIns="93177" tIns="46589" rIns="93177" bIns="46589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29967"/>
            <a:ext cx="3037840" cy="466433"/>
          </a:xfrm>
          <a:prstGeom prst="rect">
            <a:avLst/>
          </a:prstGeom>
        </p:spPr>
        <p:txBody>
          <a:bodyPr vert="horz" lIns="93177" tIns="46589" rIns="93177" bIns="46589" rtlCol="0" anchor="b"/>
          <a:lstStyle>
            <a:lvl1pPr algn="r">
              <a:defRPr sz="1200"/>
            </a:lvl1pPr>
          </a:lstStyle>
          <a:p>
            <a:fld id="{B3C22391-F062-4485-B1BA-127C2904BA5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4812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t>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23982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A14094-1F9B-4F2C-8270-AFEF0F33D042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973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A14094-1F9B-4F2C-8270-AFEF0F33D042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6318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22391-F062-4485-B1BA-127C2904BA5D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65632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60733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50099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50100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6875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64454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3121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579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38873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1488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66672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89047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179154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45989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645585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830448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4464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17A148-B53C-43B4-BD5F-E85D58A44C20}" type="datetimeFigureOut">
              <a:rPr lang="en-IN" smtClean="0"/>
              <a:t>30-05-2020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607696A-AAB0-47F9-9045-2A2D65E91FE1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90552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asu.org.in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295400" y="4745777"/>
            <a:ext cx="5943600" cy="2091923"/>
          </a:xfrm>
        </p:spPr>
        <p:txBody>
          <a:bodyPr>
            <a:normAutofit fontScale="92500" lnSpcReduction="20000"/>
          </a:bodyPr>
          <a:lstStyle/>
          <a:p>
            <a:pPr algn="ctr" eaLnBrk="1" hangingPunct="1">
              <a:lnSpc>
                <a:spcPct val="80000"/>
              </a:lnSpc>
            </a:pPr>
            <a:r>
              <a:rPr lang="pt-BR" sz="24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Dr. AJIT KUMAR</a:t>
            </a:r>
          </a:p>
          <a:p>
            <a:pPr algn="ctr" eaLnBrk="1" hangingPunct="1">
              <a:lnSpc>
                <a:spcPct val="80000"/>
              </a:lnSpc>
            </a:pPr>
            <a:r>
              <a:rPr lang="pt-BR" sz="24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HoD</a:t>
            </a:r>
            <a:endParaRPr lang="en-US" sz="24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algn="ctr" eaLnBrk="1" hangingPunct="1">
              <a:lnSpc>
                <a:spcPct val="80000"/>
              </a:lnSpc>
            </a:pPr>
            <a:r>
              <a:rPr lang="en-US" sz="24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Department of </a:t>
            </a:r>
            <a:r>
              <a:rPr lang="en-US" sz="2400" b="1" dirty="0" err="1" smtClean="0">
                <a:solidFill>
                  <a:srgbClr val="7030A0"/>
                </a:solidFill>
                <a:latin typeface="Arial Black" panose="020B0A04020102020204" pitchFamily="34" charset="0"/>
              </a:rPr>
              <a:t>Parasitology</a:t>
            </a:r>
            <a:endParaRPr lang="en-US" sz="2400" b="1" dirty="0" smtClean="0">
              <a:solidFill>
                <a:srgbClr val="7030A0"/>
              </a:solidFill>
              <a:latin typeface="Arial Black" panose="020B0A04020102020204" pitchFamily="34" charset="0"/>
            </a:endParaRPr>
          </a:p>
          <a:p>
            <a:pPr algn="ctr" eaLnBrk="1" hangingPunct="1">
              <a:lnSpc>
                <a:spcPct val="80000"/>
              </a:lnSpc>
            </a:pPr>
            <a:r>
              <a:rPr lang="en-US" sz="24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Bihar Veterinary College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4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Bihar Animal Sciences University</a:t>
            </a:r>
          </a:p>
          <a:p>
            <a:pPr algn="ctr" eaLnBrk="1" hangingPunct="1">
              <a:lnSpc>
                <a:spcPct val="80000"/>
              </a:lnSpc>
            </a:pPr>
            <a:r>
              <a:rPr lang="en-US" sz="2400" b="1" dirty="0" smtClean="0">
                <a:solidFill>
                  <a:srgbClr val="7030A0"/>
                </a:solidFill>
                <a:latin typeface="Arial Black" panose="020B0A04020102020204" pitchFamily="34" charset="0"/>
              </a:rPr>
              <a:t>Patna-800014</a:t>
            </a:r>
          </a:p>
        </p:txBody>
      </p:sp>
      <p:sp>
        <p:nvSpPr>
          <p:cNvPr id="2051" name="Rectangle 6"/>
          <p:cNvSpPr>
            <a:spLocks noChangeArrowheads="1"/>
          </p:cNvSpPr>
          <p:nvPr/>
        </p:nvSpPr>
        <p:spPr bwMode="auto">
          <a:xfrm>
            <a:off x="0" y="622234"/>
            <a:ext cx="91440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 anchor="ctr">
            <a:spAutoFit/>
          </a:bodyPr>
          <a:lstStyle/>
          <a:p>
            <a:pPr algn="ctr"/>
            <a:r>
              <a:rPr lang="en-US" sz="4000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endParaRPr lang="en-US" sz="4000" i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10" name="Picture 9" descr="Bihar Animal Sciences University | बिहार पशु विज्ञान विश्वविद्यालय">
            <a:hlinkClick r:id="rId3" tooltip="&quot;Bihar Animal Sciences University | बिहार पशु विज्ञान विश्वविद्यालय - &quot;"/>
          </p:cNvPr>
          <p:cNvPicPr/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46313" y="265552"/>
            <a:ext cx="1149087" cy="1193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Colour Logofinal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48574" y="212323"/>
            <a:ext cx="1099890" cy="1246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  <p:pic>
        <p:nvPicPr>
          <p:cNvPr id="16" name="Picture 15" descr="Leucocytozoon &amp; Hepatozoon"/>
          <p:cNvPicPr/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6" t="51137" r="1087" b="596"/>
          <a:stretch/>
        </p:blipFill>
        <p:spPr bwMode="auto">
          <a:xfrm>
            <a:off x="3234925" y="2125426"/>
            <a:ext cx="2674150" cy="21176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31461379"/>
      </p:ext>
    </p:extLst>
  </p:cSld>
  <p:clrMapOvr>
    <a:masterClrMapping/>
  </p:clrMapOvr>
  <p:transition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 smtClean="0">
                <a:latin typeface="Arial Black" pitchFamily="34" charset="0"/>
              </a:rPr>
              <a:t>Family: </a:t>
            </a:r>
            <a:r>
              <a:rPr lang="en-US" sz="3600" b="1" dirty="0" err="1" smtClean="0">
                <a:latin typeface="Arial Black" pitchFamily="34" charset="0"/>
              </a:rPr>
              <a:t>Plasmodiidae</a:t>
            </a:r>
            <a:r>
              <a:rPr lang="en-US" sz="3600" b="1" dirty="0" smtClean="0">
                <a:latin typeface="Arial Black" pitchFamily="34" charset="0"/>
              </a:rPr>
              <a:t/>
            </a:r>
            <a:br>
              <a:rPr lang="en-US" sz="3600" b="1" dirty="0" smtClean="0">
                <a:latin typeface="Arial Black" pitchFamily="34" charset="0"/>
              </a:rPr>
            </a:br>
            <a:endParaRPr lang="en-US" sz="3600" b="1" dirty="0"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1196752"/>
            <a:ext cx="8748464" cy="5661248"/>
          </a:xfrm>
        </p:spPr>
        <p:txBody>
          <a:bodyPr>
            <a:normAutofit fontScale="92500" lnSpcReduction="10000"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2800" dirty="0" err="1" smtClean="0">
                <a:solidFill>
                  <a:srgbClr val="0070C0"/>
                </a:solidFill>
                <a:latin typeface="Arial Black" pitchFamily="34" charset="0"/>
              </a:rPr>
              <a:t>Heteroxenous</a:t>
            </a:r>
            <a:r>
              <a:rPr lang="en-US" sz="2800" dirty="0" smtClean="0">
                <a:solidFill>
                  <a:srgbClr val="0070C0"/>
                </a:solidFill>
                <a:latin typeface="Arial Black" pitchFamily="34" charset="0"/>
              </a:rPr>
              <a:t> parasites.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28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2800" dirty="0" err="1" smtClean="0">
                <a:solidFill>
                  <a:srgbClr val="7030A0"/>
                </a:solidFill>
                <a:latin typeface="Arial Black" pitchFamily="34" charset="0"/>
              </a:rPr>
              <a:t>Schizogony</a:t>
            </a:r>
            <a:r>
              <a:rPr lang="en-US" sz="2800" dirty="0" smtClean="0">
                <a:solidFill>
                  <a:srgbClr val="7030A0"/>
                </a:solidFill>
                <a:latin typeface="Arial Black" pitchFamily="34" charset="0"/>
              </a:rPr>
              <a:t>  occurs  in  vertebrates  and  </a:t>
            </a:r>
            <a:r>
              <a:rPr lang="en-US" sz="2800" dirty="0" err="1" smtClean="0">
                <a:solidFill>
                  <a:srgbClr val="7030A0"/>
                </a:solidFill>
                <a:latin typeface="Arial Black" pitchFamily="34" charset="0"/>
              </a:rPr>
              <a:t>gametogony</a:t>
            </a:r>
            <a:r>
              <a:rPr lang="en-US" sz="2800" dirty="0" smtClean="0">
                <a:solidFill>
                  <a:srgbClr val="7030A0"/>
                </a:solidFill>
                <a:latin typeface="Arial Black" pitchFamily="34" charset="0"/>
              </a:rPr>
              <a:t>  and  </a:t>
            </a:r>
            <a:r>
              <a:rPr lang="en-US" sz="2800" dirty="0" err="1" smtClean="0">
                <a:solidFill>
                  <a:srgbClr val="7030A0"/>
                </a:solidFill>
                <a:latin typeface="Arial Black" pitchFamily="34" charset="0"/>
              </a:rPr>
              <a:t>sporogony</a:t>
            </a:r>
            <a:r>
              <a:rPr lang="en-US" sz="2800" dirty="0" smtClean="0">
                <a:solidFill>
                  <a:srgbClr val="7030A0"/>
                </a:solidFill>
                <a:latin typeface="Arial Black" pitchFamily="34" charset="0"/>
              </a:rPr>
              <a:t>  in invertebrates.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28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2800" dirty="0" smtClean="0">
                <a:latin typeface="Arial Black" pitchFamily="34" charset="0"/>
              </a:rPr>
              <a:t> </a:t>
            </a:r>
            <a:r>
              <a:rPr lang="en-US" sz="2800" dirty="0" smtClean="0">
                <a:solidFill>
                  <a:srgbClr val="92D050"/>
                </a:solidFill>
                <a:latin typeface="Arial Black" pitchFamily="34" charset="0"/>
              </a:rPr>
              <a:t>Pigment  </a:t>
            </a:r>
            <a:r>
              <a:rPr lang="en-US" sz="2800" b="1" dirty="0" smtClean="0">
                <a:solidFill>
                  <a:srgbClr val="92D050"/>
                </a:solidFill>
                <a:latin typeface="Arial Black" pitchFamily="34" charset="0"/>
              </a:rPr>
              <a:t>(</a:t>
            </a:r>
            <a:r>
              <a:rPr lang="en-US" sz="2800" b="1" dirty="0" err="1" smtClean="0">
                <a:solidFill>
                  <a:srgbClr val="92D050"/>
                </a:solidFill>
                <a:latin typeface="Arial Black" pitchFamily="34" charset="0"/>
              </a:rPr>
              <a:t>haemozoin</a:t>
            </a:r>
            <a:r>
              <a:rPr lang="en-US" sz="2800" b="1" dirty="0" smtClean="0">
                <a:solidFill>
                  <a:srgbClr val="92D050"/>
                </a:solidFill>
                <a:latin typeface="Arial Black" pitchFamily="34" charset="0"/>
              </a:rPr>
              <a:t>)  </a:t>
            </a:r>
            <a:r>
              <a:rPr lang="en-US" sz="2800" dirty="0" smtClean="0">
                <a:solidFill>
                  <a:srgbClr val="92D050"/>
                </a:solidFill>
                <a:latin typeface="Arial Black" pitchFamily="34" charset="0"/>
              </a:rPr>
              <a:t>is  usually  formed  in  the  host  cell  except </a:t>
            </a:r>
            <a:r>
              <a:rPr lang="en-US" sz="2800" i="1" dirty="0" err="1" smtClean="0">
                <a:solidFill>
                  <a:srgbClr val="92D050"/>
                </a:solidFill>
                <a:latin typeface="Arial Black" pitchFamily="34" charset="0"/>
              </a:rPr>
              <a:t>Leucocytozoon</a:t>
            </a:r>
            <a:r>
              <a:rPr lang="en-US" sz="2800" dirty="0" smtClean="0">
                <a:solidFill>
                  <a:srgbClr val="92D050"/>
                </a:solidFill>
                <a:latin typeface="Arial Black" pitchFamily="34" charset="0"/>
              </a:rPr>
              <a:t> spp.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2800" dirty="0" smtClean="0"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Genus : </a:t>
            </a:r>
            <a:r>
              <a:rPr lang="en-US" sz="2800" i="1" dirty="0" err="1" smtClean="0">
                <a:solidFill>
                  <a:srgbClr val="FF0000"/>
                </a:solidFill>
                <a:latin typeface="Arial Black" pitchFamily="34" charset="0"/>
              </a:rPr>
              <a:t>Haemoproteus</a:t>
            </a: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, </a:t>
            </a:r>
            <a:r>
              <a:rPr lang="en-US" sz="2800" i="1" dirty="0" err="1" smtClean="0">
                <a:solidFill>
                  <a:srgbClr val="FF0000"/>
                </a:solidFill>
                <a:latin typeface="Arial Black" pitchFamily="34" charset="0"/>
              </a:rPr>
              <a:t>Leucocytozoon</a:t>
            </a:r>
            <a:r>
              <a:rPr lang="en-US" sz="2800" i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and</a:t>
            </a:r>
          </a:p>
          <a:p>
            <a:pPr marL="0" indent="0" algn="just">
              <a:buNone/>
            </a:pPr>
            <a:r>
              <a:rPr lang="en-US" sz="2800" i="1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2800" i="1" dirty="0" smtClean="0">
                <a:solidFill>
                  <a:srgbClr val="FF0000"/>
                </a:solidFill>
                <a:latin typeface="Arial Black" pitchFamily="34" charset="0"/>
              </a:rPr>
              <a:t>                Plasmodium</a:t>
            </a: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)</a:t>
            </a:r>
          </a:p>
          <a:p>
            <a:pPr algn="just">
              <a:buNone/>
            </a:pP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 </a:t>
            </a:r>
          </a:p>
          <a:p>
            <a:pPr algn="just"/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0351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Genus: </a:t>
            </a:r>
            <a:r>
              <a:rPr lang="en-US" b="1" i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Leucocytozoon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59632" y="990600"/>
            <a:ext cx="4896544" cy="5867400"/>
          </a:xfrm>
        </p:spPr>
        <p:txBody>
          <a:bodyPr>
            <a:normAutofit fontScale="70000" lnSpcReduction="20000"/>
          </a:bodyPr>
          <a:lstStyle/>
          <a:p>
            <a:pPr algn="just">
              <a:buFont typeface="Courier New" panose="02070309020205020404" pitchFamily="49" charset="0"/>
              <a:buChar char="o"/>
            </a:pPr>
            <a:endParaRPr lang="en-US" sz="28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marL="0" indent="0" algn="just">
              <a:buNone/>
            </a:pPr>
            <a:r>
              <a:rPr lang="en-US" sz="2800" dirty="0" smtClean="0">
                <a:solidFill>
                  <a:srgbClr val="0070C0"/>
                </a:solidFill>
                <a:latin typeface="Arial Black" pitchFamily="34" charset="0"/>
              </a:rPr>
              <a:t>     </a:t>
            </a:r>
            <a:r>
              <a:rPr lang="en-US" sz="3300" dirty="0" smtClean="0">
                <a:solidFill>
                  <a:srgbClr val="0070C0"/>
                </a:solidFill>
                <a:latin typeface="Arial Black" pitchFamily="34" charset="0"/>
              </a:rPr>
              <a:t>General characters: </a:t>
            </a:r>
          </a:p>
          <a:p>
            <a:pPr algn="just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400" b="1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Leucocytozoon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largest </a:t>
            </a:r>
            <a:r>
              <a:rPr lang="en-US" sz="24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haemoparasite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encountered in birds. </a:t>
            </a:r>
            <a:endParaRPr lang="en-US" sz="2400" b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  <a:buFont typeface="Courier New" panose="02070309020205020404" pitchFamily="49" charset="0"/>
              <a:buChar char="o"/>
            </a:pP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400" b="1" dirty="0" err="1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Heteroxenous</a:t>
            </a:r>
            <a:r>
              <a:rPr lang="en-US" sz="2400" b="1" dirty="0" smtClean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parasite.</a:t>
            </a:r>
          </a:p>
          <a:p>
            <a:pPr algn="just">
              <a:lnSpc>
                <a:spcPct val="200000"/>
              </a:lnSpc>
              <a:buFont typeface="Courier New" panose="02070309020205020404" pitchFamily="49" charset="0"/>
              <a:buChar char="o"/>
            </a:pPr>
            <a:endParaRPr lang="en-US" sz="2400" b="1" dirty="0" smtClean="0">
              <a:solidFill>
                <a:srgbClr val="0070C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4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Schizogony</a:t>
            </a:r>
            <a:r>
              <a:rPr lang="en-US" sz="2400" b="1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occurs  in  vertebrates  and  </a:t>
            </a:r>
            <a:r>
              <a:rPr lang="en-US" sz="2400" b="1" dirty="0" err="1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gametogony</a:t>
            </a:r>
            <a:r>
              <a:rPr lang="en-US" sz="2400" b="1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and  </a:t>
            </a:r>
            <a:r>
              <a:rPr lang="en-US" sz="2400" b="1" dirty="0" err="1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sporogony</a:t>
            </a:r>
            <a:r>
              <a:rPr lang="en-US" sz="2400" b="1" dirty="0" smtClean="0">
                <a:solidFill>
                  <a:srgbClr val="7030A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in invertebrates.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28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 Black" pitchFamily="34" charset="0"/>
              </a:rPr>
              <a:t> </a:t>
            </a:r>
          </a:p>
          <a:p>
            <a:pPr algn="just"/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Leucocytozoon &amp; Hepatozoon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6" t="51137" r="1087" b="596"/>
          <a:stretch/>
        </p:blipFill>
        <p:spPr bwMode="auto">
          <a:xfrm>
            <a:off x="6469850" y="2132856"/>
            <a:ext cx="2674150" cy="211766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435244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/>
          </a:bodyPr>
          <a:lstStyle/>
          <a:p>
            <a:pPr algn="ctr"/>
            <a:r>
              <a:rPr lang="en-US" b="1" dirty="0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Genus: </a:t>
            </a:r>
            <a:r>
              <a:rPr lang="en-US" b="1" i="1" dirty="0" err="1" smtClean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Leucocytozoon</a:t>
            </a:r>
            <a: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6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59632" y="990600"/>
            <a:ext cx="6264696" cy="5867400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US" sz="2800" dirty="0">
                <a:solidFill>
                  <a:srgbClr val="0070C0"/>
                </a:solidFill>
                <a:latin typeface="Arial Black" pitchFamily="34" charset="0"/>
              </a:rPr>
              <a:t>	</a:t>
            </a:r>
            <a:r>
              <a:rPr lang="en-US" sz="2400" dirty="0" smtClean="0">
                <a:solidFill>
                  <a:srgbClr val="0070C0"/>
                </a:solidFill>
                <a:latin typeface="Arial Black" pitchFamily="34" charset="0"/>
              </a:rPr>
              <a:t>General </a:t>
            </a:r>
            <a:r>
              <a:rPr lang="en-US" sz="2400" dirty="0">
                <a:solidFill>
                  <a:srgbClr val="0070C0"/>
                </a:solidFill>
                <a:latin typeface="Arial Black" pitchFamily="34" charset="0"/>
              </a:rPr>
              <a:t>characters: </a:t>
            </a:r>
          </a:p>
          <a:p>
            <a:pPr lvl="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400" b="1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Leucocytozoon</a:t>
            </a: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gametocyte does not contain retractile pigment.</a:t>
            </a:r>
            <a:endParaRPr lang="en-IN" sz="24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>
              <a:lnSpc>
                <a:spcPct val="200000"/>
              </a:lnSpc>
              <a:buFont typeface="Courier New" panose="02070309020205020404" pitchFamily="49" charset="0"/>
              <a:buChar char="o"/>
            </a:pP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Gametocytes stage of</a:t>
            </a:r>
            <a:r>
              <a:rPr lang="en-US" sz="2400" b="1" i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400" b="1" i="1" dirty="0" err="1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Leucocytozoon</a:t>
            </a:r>
            <a:r>
              <a:rPr lang="en-US" sz="2400" b="1" dirty="0">
                <a:solidFill>
                  <a:srgbClr val="00206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species found in lymphocytes and /or may be in erythrocytes of infected birds. </a:t>
            </a:r>
            <a:endParaRPr lang="en-IN" sz="2400" b="1" dirty="0">
              <a:solidFill>
                <a:srgbClr val="00206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  <a:buFont typeface="Courier New" panose="02070309020205020404" pitchFamily="49" charset="0"/>
              <a:buChar char="o"/>
            </a:pPr>
            <a:endParaRPr lang="en-US" sz="2400" b="1" dirty="0" smtClean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354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/>
          </a:bodyPr>
          <a:lstStyle/>
          <a:p>
            <a:pPr algn="ctr"/>
            <a:r>
              <a:rPr lang="en-US" sz="3600" b="1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  <a:t/>
            </a:r>
            <a:b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</a:br>
            <a:endParaRPr lang="en-US" sz="3600" b="1" i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990600"/>
            <a:ext cx="9144000" cy="58674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en-US" sz="28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0" y="914400"/>
          <a:ext cx="9144000" cy="59435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1147730">
                <a:tc>
                  <a:txBody>
                    <a:bodyPr/>
                    <a:lstStyle/>
                    <a:p>
                      <a:pPr marL="607060" marR="568960" algn="ctr">
                        <a:lnSpc>
                          <a:spcPct val="115000"/>
                        </a:lnSpc>
                        <a:spcBef>
                          <a:spcPts val="115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Species</a:t>
                      </a:r>
                      <a:endParaRPr lang="en-US" sz="2400" dirty="0">
                        <a:latin typeface="Arial Black" pitchFamily="34" charset="0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365760" marR="0">
                        <a:lnSpc>
                          <a:spcPct val="115000"/>
                        </a:lnSpc>
                        <a:spcBef>
                          <a:spcPts val="115"/>
                        </a:spcBef>
                        <a:spcAft>
                          <a:spcPts val="0"/>
                        </a:spcAft>
                      </a:pPr>
                      <a:r>
                        <a:rPr lang="en-US" sz="2400" b="1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Definitive</a:t>
                      </a:r>
                      <a:r>
                        <a:rPr lang="en-US" sz="2400" b="1" spc="-85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2400" b="1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host</a:t>
                      </a:r>
                      <a:endParaRPr lang="en-US" sz="2400" dirty="0">
                        <a:latin typeface="Arial Black" pitchFamily="34" charset="0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471805" marR="0">
                        <a:lnSpc>
                          <a:spcPct val="115000"/>
                        </a:lnSpc>
                        <a:spcBef>
                          <a:spcPts val="115"/>
                        </a:spcBef>
                        <a:spcAft>
                          <a:spcPts val="0"/>
                        </a:spcAft>
                      </a:pPr>
                      <a:r>
                        <a:rPr lang="en-US" sz="2400" b="1" spc="-90">
                          <a:latin typeface="Arial Black" pitchFamily="34" charset="0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en-US" sz="2400" b="1">
                          <a:latin typeface="Arial Black" pitchFamily="34" charset="0"/>
                          <a:ea typeface="Times New Roman"/>
                          <a:cs typeface="Times New Roman"/>
                        </a:rPr>
                        <a:t>ector</a:t>
                      </a:r>
                      <a:endParaRPr lang="en-US" sz="2400">
                        <a:latin typeface="Arial Black" pitchFamily="34" charset="0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1598623"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 err="1">
                          <a:latin typeface="Arial Black" pitchFamily="34" charset="0"/>
                          <a:ea typeface="Times New Roman"/>
                          <a:cs typeface="Times New Roman"/>
                        </a:rPr>
                        <a:t>Leucocytozoon</a:t>
                      </a:r>
                      <a:r>
                        <a:rPr lang="en-US" sz="2400" i="1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2400" i="1" dirty="0" err="1">
                          <a:latin typeface="Arial Black" pitchFamily="34" charset="0"/>
                          <a:ea typeface="Times New Roman"/>
                          <a:cs typeface="Times New Roman"/>
                        </a:rPr>
                        <a:t>simondi</a:t>
                      </a:r>
                      <a:endParaRPr lang="en-US" sz="2400" dirty="0">
                        <a:latin typeface="Arial Black" pitchFamily="34" charset="0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Domestic duck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i="1">
                          <a:latin typeface="Arial Black" pitchFamily="34" charset="0"/>
                          <a:ea typeface="Times New Roman"/>
                          <a:cs typeface="Times New Roman"/>
                        </a:rPr>
                        <a:t>Simulium </a:t>
                      </a:r>
                      <a:r>
                        <a:rPr lang="en-US" sz="2400">
                          <a:latin typeface="Arial Black" pitchFamily="34" charset="0"/>
                          <a:ea typeface="Times New Roman"/>
                          <a:cs typeface="Times New Roman"/>
                        </a:rPr>
                        <a:t>spp.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1598623"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 err="1">
                          <a:latin typeface="Arial Black" pitchFamily="34" charset="0"/>
                          <a:ea typeface="Times New Roman"/>
                          <a:cs typeface="Times New Roman"/>
                        </a:rPr>
                        <a:t>Leucocytozoon</a:t>
                      </a:r>
                      <a:r>
                        <a:rPr lang="en-US" sz="2400" i="1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2400" i="1" dirty="0" err="1">
                          <a:latin typeface="Arial Black" pitchFamily="34" charset="0"/>
                          <a:ea typeface="Times New Roman"/>
                          <a:cs typeface="Times New Roman"/>
                        </a:rPr>
                        <a:t>smithi</a:t>
                      </a:r>
                      <a:endParaRPr lang="en-US" sz="2400" dirty="0">
                        <a:latin typeface="Arial Black" pitchFamily="34" charset="0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spc="-35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T</a:t>
                      </a:r>
                      <a:r>
                        <a:rPr lang="en-US" sz="2400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urkey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i="1">
                          <a:latin typeface="Arial Black" pitchFamily="34" charset="0"/>
                          <a:ea typeface="Times New Roman"/>
                          <a:cs typeface="Times New Roman"/>
                        </a:rPr>
                        <a:t>Simulium </a:t>
                      </a:r>
                      <a:r>
                        <a:rPr lang="en-US" sz="2400">
                          <a:latin typeface="Arial Black" pitchFamily="34" charset="0"/>
                          <a:ea typeface="Times New Roman"/>
                          <a:cs typeface="Times New Roman"/>
                        </a:rPr>
                        <a:t>spp.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1598623"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i="1">
                          <a:latin typeface="Arial Black" pitchFamily="34" charset="0"/>
                          <a:ea typeface="Times New Roman"/>
                          <a:cs typeface="Times New Roman"/>
                        </a:rPr>
                        <a:t>Leucocytozoon caulleryi</a:t>
                      </a:r>
                      <a:endParaRPr lang="en-US" sz="2400">
                        <a:latin typeface="Arial Black" pitchFamily="34" charset="0"/>
                        <a:ea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Chicken, turkey etc.</a:t>
                      </a: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 marL="60325" marR="0">
                        <a:lnSpc>
                          <a:spcPct val="115000"/>
                        </a:lnSpc>
                        <a:spcBef>
                          <a:spcPts val="135"/>
                        </a:spcBef>
                        <a:spcAft>
                          <a:spcPts val="0"/>
                        </a:spcAft>
                      </a:pPr>
                      <a:r>
                        <a:rPr lang="en-US" sz="2400" i="1" dirty="0" err="1">
                          <a:latin typeface="Arial Black" pitchFamily="34" charset="0"/>
                          <a:ea typeface="Times New Roman"/>
                          <a:cs typeface="Times New Roman"/>
                        </a:rPr>
                        <a:t>Culicoides</a:t>
                      </a:r>
                      <a:r>
                        <a:rPr lang="en-US" sz="2400" i="1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en-US" sz="2400" dirty="0">
                          <a:latin typeface="Arial Black" pitchFamily="34" charset="0"/>
                          <a:ea typeface="Times New Roman"/>
                          <a:cs typeface="Times New Roman"/>
                        </a:rPr>
                        <a:t>spp.</a:t>
                      </a: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3178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  <a:t/>
            </a:r>
            <a:b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en-US" sz="3600" b="1" dirty="0" smtClean="0">
                <a:latin typeface="Arial Black" pitchFamily="34" charset="0"/>
              </a:rPr>
              <a:t/>
            </a:r>
            <a:br>
              <a:rPr lang="en-US" sz="3600" b="1" dirty="0" smtClean="0">
                <a:latin typeface="Arial Black" pitchFamily="34" charset="0"/>
              </a:rPr>
            </a:br>
            <a:endParaRPr lang="en-US" sz="3600" b="1" dirty="0"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83568" y="609600"/>
            <a:ext cx="5760640" cy="6248400"/>
          </a:xfrm>
        </p:spPr>
        <p:txBody>
          <a:bodyPr>
            <a:normAutofit fontScale="70000" lnSpcReduction="20000"/>
          </a:bodyPr>
          <a:lstStyle/>
          <a:p>
            <a:pPr algn="just">
              <a:buNone/>
            </a:pPr>
            <a:endParaRPr lang="en-US" sz="28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None/>
            </a:pP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                        </a:t>
            </a:r>
            <a:r>
              <a:rPr lang="en-US" sz="3600" dirty="0" smtClean="0">
                <a:solidFill>
                  <a:srgbClr val="FF0000"/>
                </a:solidFill>
                <a:latin typeface="Arial Black" pitchFamily="34" charset="0"/>
              </a:rPr>
              <a:t>Morphology : </a:t>
            </a:r>
          </a:p>
          <a:p>
            <a:pPr algn="just">
              <a:buNone/>
            </a:pPr>
            <a:endParaRPr lang="en-US" sz="28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3600" dirty="0" err="1" smtClean="0">
                <a:solidFill>
                  <a:srgbClr val="FF0000"/>
                </a:solidFill>
                <a:latin typeface="Arial Black" pitchFamily="34" charset="0"/>
              </a:rPr>
              <a:t>Gaemetocyte</a:t>
            </a:r>
            <a:r>
              <a:rPr lang="en-US" sz="3600" dirty="0" smtClean="0">
                <a:solidFill>
                  <a:srgbClr val="FF0000"/>
                </a:solidFill>
                <a:latin typeface="Arial Black" pitchFamily="34" charset="0"/>
              </a:rPr>
              <a:t> : </a:t>
            </a:r>
            <a:r>
              <a:rPr lang="en-US" sz="3600" dirty="0" smtClean="0">
                <a:solidFill>
                  <a:srgbClr val="0070C0"/>
                </a:solidFill>
                <a:latin typeface="Arial Black" pitchFamily="34" charset="0"/>
              </a:rPr>
              <a:t>Mature gametocyte of </a:t>
            </a:r>
            <a:r>
              <a:rPr lang="en-US" sz="3600" i="1" dirty="0" err="1" smtClean="0">
                <a:solidFill>
                  <a:srgbClr val="0070C0"/>
                </a:solidFill>
                <a:latin typeface="Arial Black" pitchFamily="34" charset="0"/>
              </a:rPr>
              <a:t>Leucocytozoon</a:t>
            </a:r>
            <a:r>
              <a:rPr lang="en-US" sz="3600" i="1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en-US" sz="3600" dirty="0" smtClean="0">
                <a:solidFill>
                  <a:srgbClr val="0070C0"/>
                </a:solidFill>
                <a:latin typeface="Arial Black" pitchFamily="34" charset="0"/>
              </a:rPr>
              <a:t>is elongate, oval bodies found inside the lymphocyte and erythrocyte.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36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36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en-US" sz="3600" dirty="0" smtClean="0">
                <a:solidFill>
                  <a:srgbClr val="92D050"/>
                </a:solidFill>
                <a:latin typeface="Arial Black" pitchFamily="34" charset="0"/>
              </a:rPr>
              <a:t>Host cell nucleus is compressed to side of cell and form a narrow dark bands.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3600" dirty="0" smtClean="0">
              <a:latin typeface="Arial Black" pitchFamily="34" charset="0"/>
            </a:endParaRPr>
          </a:p>
          <a:p>
            <a:pPr algn="just"/>
            <a:endParaRPr lang="en-US" sz="36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just">
              <a:buNone/>
            </a:pPr>
            <a:r>
              <a:rPr lang="en-US" sz="3600" dirty="0" smtClean="0">
                <a:solidFill>
                  <a:srgbClr val="00B0F0"/>
                </a:solidFill>
                <a:latin typeface="Arial Black" pitchFamily="34" charset="0"/>
              </a:rPr>
              <a:t> </a:t>
            </a:r>
          </a:p>
          <a:p>
            <a:pPr algn="just"/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Users\Dr.Ajit\Desktop\download (3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53200" y="914400"/>
            <a:ext cx="2590800" cy="2790825"/>
          </a:xfrm>
          <a:prstGeom prst="rect">
            <a:avLst/>
          </a:prstGeom>
          <a:noFill/>
        </p:spPr>
      </p:pic>
      <p:sp>
        <p:nvSpPr>
          <p:cNvPr id="6" name="Right Arrow 5"/>
          <p:cNvSpPr/>
          <p:nvPr/>
        </p:nvSpPr>
        <p:spPr>
          <a:xfrm rot="16200000" flipV="1">
            <a:off x="6781799" y="3352800"/>
            <a:ext cx="1752600" cy="7619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7010400" y="4419600"/>
            <a:ext cx="1905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FF0000"/>
                </a:solidFill>
                <a:latin typeface="Arial Black" pitchFamily="34" charset="0"/>
              </a:rPr>
              <a:t>Gaemetocyte</a:t>
            </a:r>
            <a:endParaRPr lang="en-US" dirty="0"/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4441304" y="65659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1256865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  <a:t/>
            </a:r>
            <a:b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en-US" sz="3600" b="1" dirty="0" smtClean="0">
                <a:latin typeface="Arial Black" pitchFamily="34" charset="0"/>
              </a:rPr>
              <a:t/>
            </a:r>
            <a:br>
              <a:rPr lang="en-US" sz="3600" b="1" dirty="0" smtClean="0">
                <a:latin typeface="Arial Black" pitchFamily="34" charset="0"/>
              </a:rPr>
            </a:br>
            <a:endParaRPr lang="en-US" sz="3600" b="1" dirty="0"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9552" y="609600"/>
            <a:ext cx="5904656" cy="6248400"/>
          </a:xfrm>
        </p:spPr>
        <p:txBody>
          <a:bodyPr>
            <a:normAutofit fontScale="62500" lnSpcReduction="20000"/>
          </a:bodyPr>
          <a:lstStyle/>
          <a:p>
            <a:pPr algn="just">
              <a:buNone/>
            </a:pPr>
            <a:endParaRPr lang="en-US" sz="28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None/>
            </a:pP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                        </a:t>
            </a:r>
            <a:r>
              <a:rPr lang="en-US" sz="3600" dirty="0" smtClean="0">
                <a:solidFill>
                  <a:srgbClr val="FF0000"/>
                </a:solidFill>
                <a:latin typeface="Arial Black" pitchFamily="34" charset="0"/>
              </a:rPr>
              <a:t>Morphology : </a:t>
            </a:r>
          </a:p>
          <a:p>
            <a:pPr algn="just">
              <a:buNone/>
            </a:pPr>
            <a:endParaRPr lang="en-US" sz="28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3600" dirty="0" err="1" smtClean="0">
                <a:latin typeface="Arial Black" pitchFamily="34" charset="0"/>
              </a:rPr>
              <a:t>Schizogony</a:t>
            </a:r>
            <a:r>
              <a:rPr lang="en-US" sz="3600" dirty="0" smtClean="0">
                <a:latin typeface="Arial Black" pitchFamily="34" charset="0"/>
              </a:rPr>
              <a:t> occurs in the endothelial and </a:t>
            </a:r>
            <a:r>
              <a:rPr lang="en-US" sz="3600" dirty="0" err="1" smtClean="0">
                <a:latin typeface="Arial Black" pitchFamily="34" charset="0"/>
              </a:rPr>
              <a:t>parenchymatous</a:t>
            </a:r>
            <a:r>
              <a:rPr lang="en-US" sz="3600" dirty="0" smtClean="0">
                <a:latin typeface="Arial Black" pitchFamily="34" charset="0"/>
              </a:rPr>
              <a:t> cells of liver, kidney, Lung, brain etc.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3600" dirty="0" smtClean="0"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3600" dirty="0" err="1" smtClean="0">
                <a:solidFill>
                  <a:srgbClr val="FF0000"/>
                </a:solidFill>
                <a:latin typeface="Arial Black" pitchFamily="34" charset="0"/>
              </a:rPr>
              <a:t>Megaloschizonts</a:t>
            </a:r>
            <a:r>
              <a:rPr lang="en-US" sz="3600" dirty="0" smtClean="0">
                <a:solidFill>
                  <a:srgbClr val="0070C0"/>
                </a:solidFill>
                <a:latin typeface="Arial Black" pitchFamily="34" charset="0"/>
              </a:rPr>
              <a:t> more numerous than hepatic </a:t>
            </a:r>
            <a:r>
              <a:rPr lang="en-US" sz="3600" dirty="0" err="1" smtClean="0">
                <a:solidFill>
                  <a:srgbClr val="0070C0"/>
                </a:solidFill>
                <a:latin typeface="Arial Black" pitchFamily="34" charset="0"/>
              </a:rPr>
              <a:t>schizonts</a:t>
            </a:r>
            <a:r>
              <a:rPr lang="en-US" sz="3600" dirty="0" smtClean="0">
                <a:solidFill>
                  <a:srgbClr val="0070C0"/>
                </a:solidFill>
                <a:latin typeface="Arial Black" pitchFamily="34" charset="0"/>
              </a:rPr>
              <a:t> found in endothelial cells of lungs, kidney, brain etc. 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36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3600" dirty="0" smtClean="0">
                <a:latin typeface="Arial Black" pitchFamily="34" charset="0"/>
              </a:rPr>
              <a:t> </a:t>
            </a:r>
            <a:r>
              <a:rPr lang="en-US" sz="3600" dirty="0" smtClean="0">
                <a:solidFill>
                  <a:srgbClr val="FF0000"/>
                </a:solidFill>
                <a:latin typeface="Arial Black" pitchFamily="34" charset="0"/>
              </a:rPr>
              <a:t>Infective stage :  </a:t>
            </a:r>
            <a:r>
              <a:rPr lang="en-US" sz="3600" dirty="0" err="1" smtClean="0">
                <a:solidFill>
                  <a:srgbClr val="00B0F0"/>
                </a:solidFill>
                <a:latin typeface="Arial Black" pitchFamily="34" charset="0"/>
              </a:rPr>
              <a:t>sporozoites</a:t>
            </a:r>
            <a:r>
              <a:rPr lang="en-US" sz="3600" dirty="0" smtClean="0">
                <a:solidFill>
                  <a:srgbClr val="00B0F0"/>
                </a:solidFill>
                <a:latin typeface="Arial Black" pitchFamily="34" charset="0"/>
              </a:rPr>
              <a:t> are inoculated into definitive host by the infected fly.</a:t>
            </a:r>
          </a:p>
          <a:p>
            <a:pPr algn="just"/>
            <a:endParaRPr lang="en-US" sz="36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just">
              <a:buNone/>
            </a:pPr>
            <a:r>
              <a:rPr lang="en-US" sz="3600" dirty="0" smtClean="0">
                <a:solidFill>
                  <a:srgbClr val="00B0F0"/>
                </a:solidFill>
                <a:latin typeface="Arial Black" pitchFamily="34" charset="0"/>
              </a:rPr>
              <a:t> </a:t>
            </a:r>
          </a:p>
          <a:p>
            <a:pPr algn="just"/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100" name="Picture 4" descr="C:\Users\Dr.Ajit\Desktop\download (4)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65404" y="3048000"/>
            <a:ext cx="2057400" cy="1371600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7020272" y="458112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i="1" dirty="0" err="1" smtClean="0">
                <a:solidFill>
                  <a:srgbClr val="FF0000"/>
                </a:solidFill>
                <a:latin typeface="Arial Black" pitchFamily="34" charset="0"/>
              </a:rPr>
              <a:t>Simulium</a:t>
            </a:r>
            <a:r>
              <a:rPr lang="en-US" i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dirty="0" smtClean="0">
                <a:solidFill>
                  <a:srgbClr val="FF0000"/>
                </a:solidFill>
                <a:latin typeface="Arial Black" pitchFamily="34" charset="0"/>
              </a:rPr>
              <a:t>fly</a:t>
            </a:r>
            <a:endParaRPr lang="en-US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7086600" y="6587827"/>
            <a:ext cx="2057400" cy="260648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308704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dirty="0" smtClean="0"/>
              <a:t> </a:t>
            </a:r>
            <a:r>
              <a:rPr lang="en-US" sz="3100" dirty="0" smtClean="0">
                <a:solidFill>
                  <a:srgbClr val="7030A0"/>
                </a:solidFill>
                <a:latin typeface="Arial Black" pitchFamily="34" charset="0"/>
              </a:rPr>
              <a:t>Life-cycle of </a:t>
            </a:r>
            <a:r>
              <a:rPr lang="en-US" sz="3100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endParaRPr lang="en-US" sz="3100" i="1" dirty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5122" name="Picture 2" descr="C:\Users\Dr.Ajit\Desktop\images (4)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295400" y="1676400"/>
            <a:ext cx="6324600" cy="4953000"/>
          </a:xfrm>
          <a:prstGeom prst="rect">
            <a:avLst/>
          </a:prstGeom>
          <a:noFill/>
        </p:spPr>
      </p:pic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086600" y="6540500"/>
            <a:ext cx="2057400" cy="292100"/>
          </a:xfrm>
          <a:prstGeom prst="rect">
            <a:avLst/>
          </a:prstGeom>
          <a:solidFill>
            <a:schemeClr val="accent1"/>
          </a:solidFill>
          <a:ln w="12700" cap="sq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IN" altLang="en-US" sz="1200" dirty="0"/>
              <a:t>Image source: Google image</a:t>
            </a:r>
          </a:p>
        </p:txBody>
      </p:sp>
    </p:spTree>
    <p:extLst>
      <p:ext uri="{BB962C8B-B14F-4D97-AF65-F5344CB8AC3E}">
        <p14:creationId xmlns:p14="http://schemas.microsoft.com/office/powerpoint/2010/main" val="3967944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  <a:t/>
            </a:r>
            <a:b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en-US" sz="3600" b="1" dirty="0" smtClean="0">
                <a:latin typeface="Arial Black" pitchFamily="34" charset="0"/>
              </a:rPr>
              <a:t/>
            </a:r>
            <a:br>
              <a:rPr lang="en-US" sz="3600" b="1" dirty="0" smtClean="0">
                <a:latin typeface="Arial Black" pitchFamily="34" charset="0"/>
              </a:rPr>
            </a:br>
            <a:endParaRPr lang="en-US" sz="3600" b="1" dirty="0"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403648" y="990600"/>
            <a:ext cx="6120680" cy="586740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en-US" sz="28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None/>
            </a:pP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 Pathogenesis and clinical signs: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7030A0"/>
                </a:solidFill>
                <a:latin typeface="Arial Black" pitchFamily="34" charset="0"/>
              </a:rPr>
              <a:t>Young birds suffer more than the adult birds. Clinical signs include  anorexia, </a:t>
            </a:r>
            <a:r>
              <a:rPr lang="en-US" sz="2400" dirty="0" err="1" smtClean="0">
                <a:solidFill>
                  <a:srgbClr val="7030A0"/>
                </a:solidFill>
                <a:latin typeface="Arial Black" pitchFamily="34" charset="0"/>
              </a:rPr>
              <a:t>anaemia</a:t>
            </a:r>
            <a:r>
              <a:rPr lang="en-US" sz="2400" dirty="0" smtClean="0">
                <a:solidFill>
                  <a:srgbClr val="7030A0"/>
                </a:solidFill>
                <a:latin typeface="Arial Black" pitchFamily="34" charset="0"/>
              </a:rPr>
              <a:t>, listlessness, greenish </a:t>
            </a:r>
            <a:r>
              <a:rPr lang="en-US" sz="2400" dirty="0" err="1" smtClean="0">
                <a:solidFill>
                  <a:srgbClr val="7030A0"/>
                </a:solidFill>
                <a:latin typeface="Arial Black" pitchFamily="34" charset="0"/>
              </a:rPr>
              <a:t>diarrhoea</a:t>
            </a:r>
            <a:r>
              <a:rPr lang="en-US" sz="2400" dirty="0" smtClean="0">
                <a:solidFill>
                  <a:srgbClr val="7030A0"/>
                </a:solidFill>
                <a:latin typeface="Arial Black" pitchFamily="34" charset="0"/>
              </a:rPr>
              <a:t> etc.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2400" dirty="0" smtClean="0">
              <a:solidFill>
                <a:srgbClr val="7030A0"/>
              </a:solidFill>
              <a:latin typeface="Arial Black" pitchFamily="34" charset="0"/>
            </a:endParaRP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2400" dirty="0" smtClean="0">
                <a:latin typeface="Arial Black" pitchFamily="34" charset="0"/>
              </a:rPr>
              <a:t>White spots found on the heart muscle in </a:t>
            </a:r>
            <a:r>
              <a:rPr lang="en-US" sz="2400" i="1" dirty="0" err="1" smtClean="0">
                <a:latin typeface="Arial Black" pitchFamily="34" charset="0"/>
              </a:rPr>
              <a:t>Leucocytozoon</a:t>
            </a:r>
            <a:r>
              <a:rPr lang="en-US" sz="2400" i="1" dirty="0" smtClean="0">
                <a:latin typeface="Arial Black" pitchFamily="34" charset="0"/>
              </a:rPr>
              <a:t> </a:t>
            </a:r>
            <a:r>
              <a:rPr lang="en-US" sz="2400" dirty="0" smtClean="0">
                <a:latin typeface="Arial Black" pitchFamily="34" charset="0"/>
              </a:rPr>
              <a:t>infection</a:t>
            </a:r>
            <a:r>
              <a:rPr lang="en-US" sz="2400" dirty="0" smtClean="0"/>
              <a:t>.</a:t>
            </a:r>
          </a:p>
          <a:p>
            <a:pPr algn="just">
              <a:buFont typeface="Courier New" panose="02070309020205020404" pitchFamily="49" charset="0"/>
              <a:buChar char="o"/>
            </a:pPr>
            <a:endParaRPr lang="en-US" sz="2400" dirty="0" smtClean="0"/>
          </a:p>
          <a:p>
            <a:endParaRPr lang="en-US" sz="2400" dirty="0" smtClean="0"/>
          </a:p>
          <a:p>
            <a:pPr algn="just">
              <a:buNone/>
            </a:pPr>
            <a:endParaRPr lang="en-US" sz="28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/>
            <a:endParaRPr lang="en-US" sz="28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just"/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1732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  <a:t/>
            </a:r>
            <a:b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en-US" sz="3600" b="1" dirty="0" smtClean="0">
                <a:latin typeface="Arial Black" pitchFamily="34" charset="0"/>
              </a:rPr>
              <a:t/>
            </a:r>
            <a:br>
              <a:rPr lang="en-US" sz="3600" b="1" dirty="0" smtClean="0">
                <a:latin typeface="Arial Black" pitchFamily="34" charset="0"/>
              </a:rPr>
            </a:br>
            <a:endParaRPr lang="en-US" sz="3600" b="1" dirty="0"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331640" y="990600"/>
            <a:ext cx="4752528" cy="5867400"/>
          </a:xfrm>
        </p:spPr>
        <p:txBody>
          <a:bodyPr>
            <a:normAutofit lnSpcReduction="10000"/>
          </a:bodyPr>
          <a:lstStyle/>
          <a:p>
            <a:pPr algn="just">
              <a:buNone/>
            </a:pPr>
            <a:endParaRPr lang="en-US" sz="2800" dirty="0" smtClean="0">
              <a:solidFill>
                <a:srgbClr val="0070C0"/>
              </a:solidFill>
              <a:latin typeface="Arial Black" pitchFamily="34" charset="0"/>
            </a:endParaRPr>
          </a:p>
          <a:p>
            <a:pPr algn="just">
              <a:buNone/>
            </a:pPr>
            <a:r>
              <a:rPr lang="en-US" sz="28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endParaRPr lang="en-US" sz="2400" dirty="0" smtClean="0"/>
          </a:p>
          <a:p>
            <a:pPr marL="0" indent="0" algn="just">
              <a:buNone/>
            </a:pPr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Diagnosis:</a:t>
            </a:r>
          </a:p>
          <a:p>
            <a:pPr algn="just">
              <a:lnSpc>
                <a:spcPct val="150000"/>
              </a:lnSpc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en-US" sz="2400" dirty="0" smtClean="0">
                <a:solidFill>
                  <a:srgbClr val="0070C0"/>
                </a:solidFill>
                <a:latin typeface="Arial Black" pitchFamily="34" charset="0"/>
              </a:rPr>
              <a:t>By demonstration of </a:t>
            </a:r>
            <a:r>
              <a:rPr lang="en-US" sz="2400" dirty="0" err="1" smtClean="0">
                <a:solidFill>
                  <a:srgbClr val="0070C0"/>
                </a:solidFill>
                <a:latin typeface="Arial Black" pitchFamily="34" charset="0"/>
              </a:rPr>
              <a:t>gamonts</a:t>
            </a:r>
            <a:r>
              <a:rPr lang="en-US" sz="2400" dirty="0" smtClean="0">
                <a:solidFill>
                  <a:srgbClr val="0070C0"/>
                </a:solidFill>
                <a:latin typeface="Arial Black" pitchFamily="34" charset="0"/>
              </a:rPr>
              <a:t> found inside the lymphocyte and erythrocyte in stained blood smear and the </a:t>
            </a:r>
            <a:r>
              <a:rPr lang="en-US" sz="2400" u="sng" dirty="0" err="1" smtClean="0">
                <a:solidFill>
                  <a:srgbClr val="0070C0"/>
                </a:solidFill>
                <a:latin typeface="Arial Black" pitchFamily="34" charset="0"/>
              </a:rPr>
              <a:t>megaloschizonts</a:t>
            </a:r>
            <a:r>
              <a:rPr lang="en-US" sz="2400" dirty="0" smtClean="0">
                <a:solidFill>
                  <a:srgbClr val="0070C0"/>
                </a:solidFill>
                <a:latin typeface="Arial Black" pitchFamily="34" charset="0"/>
              </a:rPr>
              <a:t> in  impression smear of lung.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400" dirty="0" smtClean="0"/>
          </a:p>
          <a:p>
            <a:pPr algn="just">
              <a:buNone/>
            </a:pPr>
            <a:endParaRPr lang="en-US" sz="28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/>
            <a:endParaRPr lang="en-US" sz="28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just"/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  <p:pic>
        <p:nvPicPr>
          <p:cNvPr id="4" name="Picture 3" descr="Leucocytozoon sp. Protozoa - MONSTER HUNTER'S GUIDE TO: VETERINARY ...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80" t="28294" r="12112" b="1803"/>
          <a:stretch/>
        </p:blipFill>
        <p:spPr bwMode="auto">
          <a:xfrm>
            <a:off x="6136784" y="2636912"/>
            <a:ext cx="2978963" cy="3155553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63311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  <a:t/>
            </a:r>
            <a:b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en-US" sz="3600" b="1" dirty="0" smtClean="0">
                <a:latin typeface="Arial Black" pitchFamily="34" charset="0"/>
              </a:rPr>
              <a:t/>
            </a:r>
            <a:br>
              <a:rPr lang="en-US" sz="3600" b="1" dirty="0" smtClean="0">
                <a:latin typeface="Arial Black" pitchFamily="34" charset="0"/>
              </a:rPr>
            </a:br>
            <a:endParaRPr lang="en-US" sz="3600" b="1" dirty="0"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0" y="990600"/>
            <a:ext cx="9144000" cy="58674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en-US" sz="2800" dirty="0">
                <a:solidFill>
                  <a:srgbClr val="0070C0"/>
                </a:solidFill>
                <a:latin typeface="Arial Black" pitchFamily="34" charset="0"/>
              </a:rPr>
              <a:t>	</a:t>
            </a:r>
            <a:r>
              <a:rPr lang="en-US" sz="2800" dirty="0" smtClean="0">
                <a:solidFill>
                  <a:srgbClr val="0070C0"/>
                </a:solidFill>
                <a:latin typeface="Arial Black" pitchFamily="34" charset="0"/>
              </a:rPr>
              <a:t>				</a:t>
            </a:r>
            <a:r>
              <a:rPr lang="en-US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Treatment :</a:t>
            </a:r>
          </a:p>
          <a:p>
            <a:pPr lvl="0" algn="just">
              <a:lnSpc>
                <a:spcPct val="200000"/>
              </a:lnSpc>
            </a:pPr>
            <a:r>
              <a:rPr lang="en-US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Pyrimethamine</a:t>
            </a: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plus </a:t>
            </a:r>
            <a:r>
              <a:rPr lang="en-I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sulfonamides</a:t>
            </a: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as prophylaxis whereas in clinical cases,  </a:t>
            </a:r>
            <a:r>
              <a:rPr lang="en-I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furazolidon</a:t>
            </a: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or </a:t>
            </a:r>
            <a:r>
              <a:rPr lang="en-IN" sz="2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pyrimethamin</a:t>
            </a:r>
            <a:r>
              <a:rPr lang="en-IN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effective.</a:t>
            </a:r>
          </a:p>
          <a:p>
            <a:pPr lvl="0" algn="just">
              <a:lnSpc>
                <a:spcPct val="200000"/>
              </a:lnSpc>
            </a:pPr>
            <a:r>
              <a:rPr lang="en-IN" sz="2800" dirty="0" err="1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Sulphamonomethoxine</a:t>
            </a:r>
            <a:r>
              <a:rPr lang="en-IN" sz="2800" dirty="0">
                <a:solidFill>
                  <a:srgbClr val="0070C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sodium drug is also used in treatment.</a:t>
            </a:r>
          </a:p>
          <a:p>
            <a:pPr algn="just">
              <a:lnSpc>
                <a:spcPct val="200000"/>
              </a:lnSpc>
            </a:pPr>
            <a:endParaRPr lang="en-US" sz="2800" dirty="0" smtClean="0">
              <a:solidFill>
                <a:srgbClr val="00B0F0"/>
              </a:solidFill>
              <a:latin typeface="Arial Black" pitchFamily="34" charset="0"/>
            </a:endParaRPr>
          </a:p>
          <a:p>
            <a:pPr algn="just">
              <a:lnSpc>
                <a:spcPct val="200000"/>
              </a:lnSpc>
            </a:pPr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lnSpc>
                <a:spcPct val="200000"/>
              </a:lnSpc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912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37160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600" b="1" i="1" dirty="0" err="1" smtClean="0">
                <a:solidFill>
                  <a:srgbClr val="7030A0"/>
                </a:solidFill>
                <a:latin typeface="Arial Black" pitchFamily="34" charset="0"/>
              </a:rPr>
              <a:t>Leucocytozoon</a:t>
            </a:r>
            <a: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  <a:t/>
            </a:r>
            <a:br>
              <a:rPr lang="en-US" sz="3600" b="1" i="1" dirty="0" smtClean="0">
                <a:solidFill>
                  <a:srgbClr val="7030A0"/>
                </a:solidFill>
                <a:latin typeface="Arial Black" pitchFamily="34" charset="0"/>
              </a:rPr>
            </a:br>
            <a:r>
              <a:rPr lang="en-US" sz="3600" b="1" dirty="0" smtClean="0">
                <a:latin typeface="Arial Black" pitchFamily="34" charset="0"/>
              </a:rPr>
              <a:t/>
            </a:r>
            <a:br>
              <a:rPr lang="en-US" sz="3600" b="1" dirty="0" smtClean="0">
                <a:latin typeface="Arial Black" pitchFamily="34" charset="0"/>
              </a:rPr>
            </a:br>
            <a:endParaRPr lang="en-US" sz="3600" b="1" dirty="0">
              <a:latin typeface="Arial Black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71600" y="990600"/>
            <a:ext cx="8172400" cy="5867400"/>
          </a:xfrm>
        </p:spPr>
        <p:txBody>
          <a:bodyPr>
            <a:normAutofit/>
          </a:bodyPr>
          <a:lstStyle/>
          <a:p>
            <a:pPr algn="just">
              <a:buNone/>
            </a:pPr>
            <a:r>
              <a:rPr lang="en-US" sz="2800" dirty="0">
                <a:solidFill>
                  <a:srgbClr val="0070C0"/>
                </a:solidFill>
                <a:latin typeface="Arial Black" pitchFamily="34" charset="0"/>
              </a:rPr>
              <a:t>	</a:t>
            </a:r>
            <a:r>
              <a:rPr lang="en-US" sz="2800" dirty="0" smtClean="0">
                <a:solidFill>
                  <a:srgbClr val="0070C0"/>
                </a:solidFill>
                <a:latin typeface="Arial Black" pitchFamily="34" charset="0"/>
              </a:rPr>
              <a:t>				</a:t>
            </a:r>
            <a:r>
              <a:rPr lang="en-US" sz="2800" b="1" dirty="0" smtClean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Control:</a:t>
            </a:r>
          </a:p>
          <a:p>
            <a:pPr marL="0" indent="0">
              <a:buNone/>
            </a:pPr>
            <a:endParaRPr lang="en-IN" sz="2800" dirty="0"/>
          </a:p>
          <a:p>
            <a:pPr lvl="0" algn="just">
              <a:lnSpc>
                <a:spcPct val="200000"/>
              </a:lnSpc>
            </a:pP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Preventative medication with </a:t>
            </a:r>
            <a:r>
              <a:rPr lang="en-I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pyrimethamine</a:t>
            </a: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IN" sz="28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sulfadimethoxine</a:t>
            </a: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in the feed can be used.</a:t>
            </a:r>
          </a:p>
          <a:p>
            <a:pPr lvl="0" algn="just">
              <a:lnSpc>
                <a:spcPct val="200000"/>
              </a:lnSpc>
            </a:pPr>
            <a:r>
              <a:rPr lang="en-IN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Insect vector control is helpful but difficult.</a:t>
            </a:r>
          </a:p>
          <a:p>
            <a:pPr algn="just">
              <a:lnSpc>
                <a:spcPct val="200000"/>
              </a:lnSpc>
            </a:pPr>
            <a:endParaRPr lang="en-US" sz="2800" b="1" dirty="0" smtClean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endParaRPr lang="en-US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algn="just">
              <a:lnSpc>
                <a:spcPct val="200000"/>
              </a:lnSpc>
              <a:buNone/>
            </a:pPr>
            <a:endParaRPr lang="en-US" sz="2800" i="1" dirty="0" smtClean="0">
              <a:solidFill>
                <a:srgbClr val="7030A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001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7" y="624110"/>
            <a:ext cx="7058744" cy="5829226"/>
          </a:xfrm>
        </p:spPr>
        <p:txBody>
          <a:bodyPr/>
          <a:lstStyle/>
          <a:p>
            <a:endParaRPr lang="en-IN" dirty="0"/>
          </a:p>
        </p:txBody>
      </p:sp>
      <p:sp>
        <p:nvSpPr>
          <p:cNvPr id="4" name="Rectangle 3"/>
          <p:cNvSpPr/>
          <p:nvPr/>
        </p:nvSpPr>
        <p:spPr>
          <a:xfrm>
            <a:off x="2546445" y="2967335"/>
            <a:ext cx="40511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IN" sz="5400" b="1" cap="none" spc="0" dirty="0" smtClean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THANK YOU</a:t>
            </a:r>
            <a:endParaRPr lang="en-IN" sz="5400" b="1" cap="none" spc="0" dirty="0">
              <a:ln w="12700">
                <a:solidFill>
                  <a:schemeClr val="accent1"/>
                </a:solidFill>
                <a:prstDash val="solid"/>
              </a:ln>
              <a:pattFill prst="pct50">
                <a:fgClr>
                  <a:schemeClr val="accent1"/>
                </a:fgClr>
                <a:bgClr>
                  <a:schemeClr val="accent1">
                    <a:lumMod val="20000"/>
                    <a:lumOff val="80000"/>
                  </a:schemeClr>
                </a:bgClr>
              </a:pattFill>
              <a:effectLst>
                <a:outerShdw dist="38100" dir="2640000" algn="bl" rotWithShape="0">
                  <a:schemeClr val="accent1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7100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924</TotalTime>
  <Words>320</Words>
  <Application>Microsoft Office PowerPoint</Application>
  <PresentationFormat>On-screen Show (4:3)</PresentationFormat>
  <Paragraphs>107</Paragraphs>
  <Slides>13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Wisp</vt:lpstr>
      <vt:lpstr>PowerPoint Presentation</vt:lpstr>
      <vt:lpstr>Family: Plasmodiidae </vt:lpstr>
      <vt:lpstr>Genus: Leucocytozoon </vt:lpstr>
      <vt:lpstr>Genus: Leucocytozoon </vt:lpstr>
      <vt:lpstr>Leucocytozoon </vt:lpstr>
      <vt:lpstr>Leucocytozoon  </vt:lpstr>
      <vt:lpstr>Leucocytozoon  </vt:lpstr>
      <vt:lpstr> Life-cycle of Leucocytozoon</vt:lpstr>
      <vt:lpstr>Leucocytozoon  </vt:lpstr>
      <vt:lpstr>Leucocytozoon  </vt:lpstr>
      <vt:lpstr>Leucocytozoon  </vt:lpstr>
      <vt:lpstr>Leucocytozoon  </vt:lpstr>
      <vt:lpstr>PowerPoint Presentation</vt:lpstr>
    </vt:vector>
  </TitlesOfParts>
  <Company>HP Inc.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Haemoprotozoan diseases of Horse</dc:title>
  <dc:creator>Ajit Kumar</dc:creator>
  <cp:lastModifiedBy>Ajit Kumar</cp:lastModifiedBy>
  <cp:revision>96</cp:revision>
  <cp:lastPrinted>2019-11-21T10:56:16Z</cp:lastPrinted>
  <dcterms:created xsi:type="dcterms:W3CDTF">2019-10-15T08:59:27Z</dcterms:created>
  <dcterms:modified xsi:type="dcterms:W3CDTF">2020-05-30T06:19:02Z</dcterms:modified>
</cp:coreProperties>
</file>