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71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1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194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62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18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3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8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3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9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5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6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9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2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1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5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9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2AE15-097E-4E71-8D8D-D4072DF4EAE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8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3736" y="1278744"/>
            <a:ext cx="7903753" cy="1188268"/>
          </a:xfrm>
        </p:spPr>
        <p:txBody>
          <a:bodyPr/>
          <a:lstStyle/>
          <a:p>
            <a:r>
              <a:rPr lang="en-US" dirty="0"/>
              <a:t>Meat Speciation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196" y="2504958"/>
            <a:ext cx="3177845" cy="2039881"/>
          </a:xfrm>
          <a:prstGeom prst="rect">
            <a:avLst/>
          </a:prstGeom>
        </p:spPr>
      </p:pic>
      <p:pic>
        <p:nvPicPr>
          <p:cNvPr id="10244" name="Picture 4" descr="Image result for Meat spec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77" y="2467012"/>
            <a:ext cx="3990236" cy="198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467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364" y="624110"/>
            <a:ext cx="8911687" cy="63567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Differentiation of carcass of sheep and goat</a:t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142052"/>
              </p:ext>
            </p:extLst>
          </p:nvPr>
        </p:nvGraphicFramePr>
        <p:xfrm>
          <a:off x="1651364" y="1259780"/>
          <a:ext cx="8980491" cy="3230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4302">
                  <a:extLst>
                    <a:ext uri="{9D8B030D-6E8A-4147-A177-3AD203B41FA5}">
                      <a16:colId xmlns:a16="http://schemas.microsoft.com/office/drawing/2014/main" val="2660258901"/>
                    </a:ext>
                  </a:extLst>
                </a:gridCol>
                <a:gridCol w="3337151">
                  <a:extLst>
                    <a:ext uri="{9D8B030D-6E8A-4147-A177-3AD203B41FA5}">
                      <a16:colId xmlns:a16="http://schemas.microsoft.com/office/drawing/2014/main" val="994487337"/>
                    </a:ext>
                  </a:extLst>
                </a:gridCol>
                <a:gridCol w="3849038">
                  <a:extLst>
                    <a:ext uri="{9D8B030D-6E8A-4147-A177-3AD203B41FA5}">
                      <a16:colId xmlns:a16="http://schemas.microsoft.com/office/drawing/2014/main" val="118489781"/>
                    </a:ext>
                  </a:extLst>
                </a:gridCol>
              </a:tblGrid>
              <a:tr h="288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Feature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Sheep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Goat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6177759"/>
                  </a:ext>
                </a:extLst>
              </a:tr>
              <a:tr h="2882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Back &amp; withers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Round and well fleshed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Sharp, little flesh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143319"/>
                  </a:ext>
                </a:extLst>
              </a:tr>
              <a:tr h="2882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Thorax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Barrel shaped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Flattened laterally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2103658"/>
                  </a:ext>
                </a:extLst>
              </a:tr>
              <a:tr h="2882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Tail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Fairly broad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Thin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4711095"/>
                  </a:ext>
                </a:extLst>
              </a:tr>
              <a:tr h="2882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Radius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1.25 times length of metacarpus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Twice as long as metacarpus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5315483"/>
                  </a:ext>
                </a:extLst>
              </a:tr>
              <a:tr h="5964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Scapula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Short and broad. Superior spine, bent back and thickened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Possesses distinct neck. Spine straight and narrow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2371276"/>
                  </a:ext>
                </a:extLst>
              </a:tr>
              <a:tr h="2882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Sacrum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Lateral borders thickened in form of rolls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Lateral borders thin and sharp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2928248"/>
                  </a:ext>
                </a:extLst>
              </a:tr>
              <a:tr h="9047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Flesh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Pale red and fine in texture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Dark red and coarse with </a:t>
                      </a:r>
                      <a:r>
                        <a:rPr lang="en-US" sz="1200" b="1" dirty="0" err="1">
                          <a:effectLst/>
                        </a:rPr>
                        <a:t>goaty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odour</a:t>
                      </a:r>
                      <a:r>
                        <a:rPr lang="en-US" sz="1200" b="1" dirty="0">
                          <a:effectLst/>
                        </a:rPr>
                        <a:t>. Sticky subcutaneous tissue, which may have adherent goat hairs.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2897659"/>
                  </a:ext>
                </a:extLst>
              </a:tr>
            </a:tbl>
          </a:graphicData>
        </a:graphic>
      </p:graphicFrame>
      <p:pic>
        <p:nvPicPr>
          <p:cNvPr id="3074" name="Picture 2" descr="Image result for sheep and goat carcass different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234" y="4497258"/>
            <a:ext cx="5077328" cy="229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09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457" y="683537"/>
            <a:ext cx="8911687" cy="824444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/>
              <a:t>Chemical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7" y="1566251"/>
            <a:ext cx="10212308" cy="4843602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These tests are based on the presence or absence of a certain chemicals or their quantity in meat. 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Iodine value: </a:t>
            </a:r>
            <a:r>
              <a:rPr lang="en-US" b="1" dirty="0"/>
              <a:t>the test is based on the amount of iodine absorbed by the unsaturated fatty acids present in fat, and varies with the species of animal. </a:t>
            </a:r>
          </a:p>
          <a:p>
            <a:pPr lvl="1" algn="just"/>
            <a:r>
              <a:rPr lang="en-US" b="1" dirty="0"/>
              <a:t>Horse:		71-86</a:t>
            </a:r>
          </a:p>
          <a:p>
            <a:pPr lvl="1" algn="just"/>
            <a:r>
              <a:rPr lang="en-US" b="1" dirty="0"/>
              <a:t>Cattle:	38-46</a:t>
            </a:r>
          </a:p>
          <a:p>
            <a:pPr lvl="1" algn="just"/>
            <a:r>
              <a:rPr lang="en-US" b="1" dirty="0"/>
              <a:t>Sheep:	35-46</a:t>
            </a:r>
          </a:p>
          <a:p>
            <a:pPr lvl="1" algn="just"/>
            <a:r>
              <a:rPr lang="en-US" b="1" dirty="0"/>
              <a:t>Pig:		50-70. 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Linoleic acid: </a:t>
            </a:r>
            <a:r>
              <a:rPr lang="en-US" b="1" dirty="0">
                <a:solidFill>
                  <a:schemeClr val="accent2"/>
                </a:solidFill>
              </a:rPr>
              <a:t>Horse fat contains 1 to 2% linoleic acid </a:t>
            </a:r>
            <a:r>
              <a:rPr lang="en-US" b="1" dirty="0"/>
              <a:t>where as all other fat contain less than 0.1%.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Glycogen content: </a:t>
            </a:r>
            <a:r>
              <a:rPr lang="en-US" b="1" dirty="0"/>
              <a:t>The glycogen content of horse flesh is very high but in case of animals that are exhausted or emaciated the value may be low leading to misinterpretation of results. </a:t>
            </a:r>
          </a:p>
          <a:p>
            <a:pPr algn="just"/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394" y="274659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0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471" y="560735"/>
            <a:ext cx="8911687" cy="92403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Physical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297" y="1787862"/>
            <a:ext cx="9868357" cy="1814725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Refractive index: </a:t>
            </a:r>
            <a:r>
              <a:rPr lang="en-US" b="1" dirty="0"/>
              <a:t>Fat is heated and converted to oil and the refractive index estimated by means of a refractometer. </a:t>
            </a:r>
          </a:p>
          <a:p>
            <a:pPr lvl="1"/>
            <a:r>
              <a:rPr lang="en-US" b="1" dirty="0"/>
              <a:t>Horse:	 53.3</a:t>
            </a:r>
          </a:p>
          <a:p>
            <a:pPr lvl="1"/>
            <a:r>
              <a:rPr lang="en-US" b="1" dirty="0"/>
              <a:t>Cattle:&lt;40 </a:t>
            </a:r>
          </a:p>
          <a:p>
            <a:pPr lvl="1"/>
            <a:r>
              <a:rPr lang="en-US" b="1" dirty="0"/>
              <a:t>Pig:	&lt;51.9</a:t>
            </a:r>
          </a:p>
          <a:p>
            <a:endParaRPr lang="en-US" b="1" dirty="0"/>
          </a:p>
        </p:txBody>
      </p:sp>
      <p:pic>
        <p:nvPicPr>
          <p:cNvPr id="7172" name="Picture 4" descr="Image result for refractive i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09" y="2417274"/>
            <a:ext cx="7259214" cy="182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717" y="4242978"/>
            <a:ext cx="4022522" cy="24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53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251" y="624110"/>
            <a:ext cx="9938362" cy="697696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/>
              <a:t>Biochemical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6250" y="1982709"/>
            <a:ext cx="10148934" cy="4463357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Various biochemical tests based on the </a:t>
            </a:r>
            <a:r>
              <a:rPr lang="en-US" b="1" dirty="0">
                <a:solidFill>
                  <a:srgbClr val="FF0000"/>
                </a:solidFill>
              </a:rPr>
              <a:t>size, migration pattern </a:t>
            </a:r>
            <a:r>
              <a:rPr lang="en-US" b="1" dirty="0" err="1">
                <a:solidFill>
                  <a:srgbClr val="FF0000"/>
                </a:solidFill>
              </a:rPr>
              <a:t>etc</a:t>
            </a:r>
            <a:r>
              <a:rPr lang="en-US" b="1" dirty="0">
                <a:solidFill>
                  <a:srgbClr val="FF0000"/>
                </a:solidFill>
              </a:rPr>
              <a:t> of proteins</a:t>
            </a:r>
            <a:r>
              <a:rPr lang="en-US" b="1" dirty="0"/>
              <a:t> can be utilized for meat speciation. </a:t>
            </a:r>
          </a:p>
          <a:p>
            <a:pPr algn="just"/>
            <a:r>
              <a:rPr lang="en-US" b="1" dirty="0"/>
              <a:t>These tests are </a:t>
            </a:r>
            <a:r>
              <a:rPr lang="en-US" b="1" dirty="0">
                <a:solidFill>
                  <a:srgbClr val="FF0000"/>
                </a:solidFill>
              </a:rPr>
              <a:t>useful in minced meat</a:t>
            </a:r>
            <a:r>
              <a:rPr lang="en-US" b="1" dirty="0"/>
              <a:t> but do not give good results for cooked meat. </a:t>
            </a:r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The specific pH of proteins at which their overall electric charge becomes zero and they get precipitated is known as the </a:t>
            </a:r>
            <a:r>
              <a:rPr lang="en-US" b="1" dirty="0" err="1"/>
              <a:t>iso</a:t>
            </a:r>
            <a:r>
              <a:rPr lang="en-US" b="1" dirty="0"/>
              <a:t>-electric point. </a:t>
            </a:r>
          </a:p>
          <a:p>
            <a:pPr algn="just"/>
            <a:r>
              <a:rPr lang="en-US" b="1" dirty="0"/>
              <a:t>This technique involves the migration of protein through pH gradient in polyacrylamide or agarose gel. </a:t>
            </a:r>
          </a:p>
          <a:p>
            <a:pPr algn="just"/>
            <a:r>
              <a:rPr lang="en-US" b="1" dirty="0"/>
              <a:t>The muscle proteins migrate on gel having </a:t>
            </a:r>
            <a:r>
              <a:rPr lang="en-US" b="1" dirty="0" err="1"/>
              <a:t>ampholyte</a:t>
            </a:r>
            <a:r>
              <a:rPr lang="en-US" b="1" dirty="0"/>
              <a:t> bed under strong electric field and precipitate at specific </a:t>
            </a:r>
            <a:r>
              <a:rPr lang="en-US" b="1" dirty="0" err="1"/>
              <a:t>iso</a:t>
            </a:r>
            <a:r>
              <a:rPr lang="en-US" b="1" dirty="0"/>
              <a:t>-electric point giving bands. </a:t>
            </a:r>
          </a:p>
          <a:p>
            <a:pPr algn="just"/>
            <a:r>
              <a:rPr lang="en-US" b="1" dirty="0"/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5201216" y="3413157"/>
            <a:ext cx="2879002" cy="3530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>
                <a:solidFill>
                  <a:srgbClr val="FF0000"/>
                </a:solidFill>
              </a:rPr>
              <a:t>Iso-electric focusing: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42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945" y="398352"/>
            <a:ext cx="5975287" cy="61654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9232" y="2663176"/>
            <a:ext cx="453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/>
              <a:t>The number of bands, their distribution pattern and </a:t>
            </a:r>
            <a:r>
              <a:rPr lang="en-US" b="1" dirty="0" err="1"/>
              <a:t>iso</a:t>
            </a:r>
            <a:r>
              <a:rPr lang="en-US" b="1" dirty="0"/>
              <a:t>-electric point are specific for every species and help in identification from a mixture of meats.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/>
              <a:t>The test can be performed on blood, serum, milk, organ etc. </a:t>
            </a:r>
          </a:p>
        </p:txBody>
      </p:sp>
    </p:spTree>
    <p:extLst>
      <p:ext uri="{BB962C8B-B14F-4D97-AF65-F5344CB8AC3E}">
        <p14:creationId xmlns:p14="http://schemas.microsoft.com/office/powerpoint/2010/main" val="3139988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71" y="624110"/>
            <a:ext cx="9884042" cy="1114155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SDS-PAGE </a:t>
            </a:r>
            <a:br>
              <a:rPr lang="en-US" b="1" dirty="0"/>
            </a:br>
            <a:r>
              <a:rPr lang="en-US" sz="2700" b="1" dirty="0"/>
              <a:t>(Sodium Dodecyl Sulfate Polyacrylamide Gel Electrophoresis)</a:t>
            </a:r>
            <a:r>
              <a:rPr lang="en-US" sz="27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3893" y="2251295"/>
            <a:ext cx="6491414" cy="3777622"/>
          </a:xfrm>
        </p:spPr>
        <p:txBody>
          <a:bodyPr/>
          <a:lstStyle/>
          <a:p>
            <a:pPr algn="just"/>
            <a:r>
              <a:rPr lang="en-US" b="1" dirty="0"/>
              <a:t>The charge on proteins gets neutralized on treatment with detergents like sodium dodecyl </a:t>
            </a:r>
            <a:r>
              <a:rPr lang="en-US" b="1" dirty="0" err="1"/>
              <a:t>sulphate</a:t>
            </a:r>
            <a:r>
              <a:rPr lang="en-US" b="1" dirty="0"/>
              <a:t>. 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Such proteins migrate through polyacrylamide gel on the basis of size giving a specific banding pattern on staining with suitable dye. 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The band pattern is specific for a particular species and thus helps in identification of species. </a:t>
            </a:r>
          </a:p>
          <a:p>
            <a:pPr algn="just"/>
            <a:endParaRPr lang="en-US" b="1" dirty="0"/>
          </a:p>
          <a:p>
            <a:pPr algn="just"/>
            <a:endParaRPr lang="en-US" b="1" dirty="0"/>
          </a:p>
        </p:txBody>
      </p:sp>
      <p:pic>
        <p:nvPicPr>
          <p:cNvPr id="4098" name="Picture 2" descr="Image result for SDS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80" y="3908648"/>
            <a:ext cx="4119248" cy="255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DS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80" y="1905000"/>
            <a:ext cx="4119248" cy="20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751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051" y="624110"/>
            <a:ext cx="9802561" cy="851605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/>
              <a:t>Immunological tests</a:t>
            </a:r>
            <a:endParaRPr lang="en-US" dirty="0"/>
          </a:p>
        </p:txBody>
      </p:sp>
      <p:sp>
        <p:nvSpPr>
          <p:cNvPr id="4" name="AutoShape 2" descr="Image result for Agar gel precipitation test meat species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104444" y="1898210"/>
            <a:ext cx="10945718" cy="495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/>
              <a:t>These tests are based on the antigen antibody reaction.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Agar gel precipitation test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Counter current </a:t>
            </a:r>
            <a:r>
              <a:rPr lang="en-US" b="1" dirty="0" err="1">
                <a:solidFill>
                  <a:srgbClr val="FF0000"/>
                </a:solidFill>
              </a:rPr>
              <a:t>immunoelectrophoresis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ELISA</a:t>
            </a:r>
          </a:p>
          <a:p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307" y="2226398"/>
            <a:ext cx="4780228" cy="1447800"/>
          </a:xfrm>
          <a:prstGeom prst="rect">
            <a:avLst/>
          </a:prstGeom>
        </p:spPr>
      </p:pic>
      <p:pic>
        <p:nvPicPr>
          <p:cNvPr id="5126" name="Picture 6" descr="Image result for Counter current immunoelectrophore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43" y="3624216"/>
            <a:ext cx="4780228" cy="168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706" y="5269116"/>
            <a:ext cx="4780228" cy="143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22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105" y="624110"/>
            <a:ext cx="9793507" cy="76107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/>
              <a:t>Molecular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105" y="1536071"/>
            <a:ext cx="9630545" cy="4656499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Modern DNA based techniques like </a:t>
            </a:r>
            <a:r>
              <a:rPr lang="en-US" b="1" dirty="0">
                <a:solidFill>
                  <a:srgbClr val="FF0000"/>
                </a:solidFill>
              </a:rPr>
              <a:t>Polymerase chain reaction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gene probes </a:t>
            </a:r>
            <a:r>
              <a:rPr lang="en-US" b="1" dirty="0"/>
              <a:t>are being used for identification of species.  </a:t>
            </a:r>
          </a:p>
          <a:p>
            <a:endParaRPr lang="en-US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50" y="3132499"/>
            <a:ext cx="4997513" cy="356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451" y="3132499"/>
            <a:ext cx="4316161" cy="353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88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128" y="2314669"/>
            <a:ext cx="10275682" cy="4312468"/>
          </a:xfrm>
        </p:spPr>
        <p:txBody>
          <a:bodyPr>
            <a:normAutofit fontScale="92500"/>
          </a:bodyPr>
          <a:lstStyle/>
          <a:p>
            <a:pPr algn="just"/>
            <a:r>
              <a:rPr lang="en-US" b="1" dirty="0"/>
              <a:t>Mixing of meat of one species with another 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Mislabeling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>
                <a:solidFill>
                  <a:schemeClr val="accent2"/>
                </a:solidFill>
              </a:rPr>
              <a:t>Adulteration</a:t>
            </a:r>
            <a:r>
              <a:rPr lang="en-US" b="1" dirty="0"/>
              <a:t> of meat is “the fraudulent practice which involves substitution or mixing of flesh of cheaper variety which is objectionable for the reason of health, religion and economics”.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Mixing of meat of one species with another is punishable under the Prevention of Adulteration Act, 1973. 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Common substitutions include </a:t>
            </a:r>
            <a:r>
              <a:rPr lang="en-US" b="1" dirty="0">
                <a:solidFill>
                  <a:schemeClr val="accent2"/>
                </a:solidFill>
              </a:rPr>
              <a:t>horse flesh as beef, mutton as </a:t>
            </a:r>
            <a:r>
              <a:rPr lang="en-US" b="1" dirty="0" err="1">
                <a:solidFill>
                  <a:schemeClr val="accent2"/>
                </a:solidFill>
              </a:rPr>
              <a:t>chevon</a:t>
            </a:r>
            <a:r>
              <a:rPr lang="en-US" b="1" dirty="0">
                <a:solidFill>
                  <a:schemeClr val="accent2"/>
                </a:solidFill>
              </a:rPr>
              <a:t>, mutton as venison and beef as mutton</a:t>
            </a:r>
            <a:r>
              <a:rPr lang="en-US" b="1" dirty="0"/>
              <a:t>.</a:t>
            </a:r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252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3308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Methods for identification of meat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7853" y="2133600"/>
            <a:ext cx="9666759" cy="3777622"/>
          </a:xfrm>
        </p:spPr>
        <p:txBody>
          <a:bodyPr/>
          <a:lstStyle/>
          <a:p>
            <a:pPr algn="just"/>
            <a:endParaRPr lang="en-US" b="1" dirty="0"/>
          </a:p>
          <a:p>
            <a:pPr algn="just"/>
            <a:r>
              <a:rPr lang="en-US" b="1" dirty="0"/>
              <a:t>Various methods of identification of meat of different species each with its advantages and disadvantages.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 The anatomical method cannot be employed in case of minced meat, boiled and cooked meat. 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Similarly the use of physical and chemical methods is of no use in cases of cooked/ boiled, minced, lean, processed and meat having close indices. </a:t>
            </a:r>
          </a:p>
        </p:txBody>
      </p:sp>
    </p:spTree>
    <p:extLst>
      <p:ext uri="{BB962C8B-B14F-4D97-AF65-F5344CB8AC3E}">
        <p14:creationId xmlns:p14="http://schemas.microsoft.com/office/powerpoint/2010/main" val="330954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739" y="551682"/>
            <a:ext cx="8911687" cy="96930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/>
              <a:t>Anatomical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2709" y="2133600"/>
            <a:ext cx="9521903" cy="4203826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Difference in </a:t>
            </a:r>
            <a:r>
              <a:rPr lang="en-US" b="1" dirty="0" err="1">
                <a:solidFill>
                  <a:schemeClr val="accent2"/>
                </a:solidFill>
              </a:rPr>
              <a:t>colour</a:t>
            </a:r>
            <a:r>
              <a:rPr lang="en-US" b="1" dirty="0">
                <a:solidFill>
                  <a:schemeClr val="accent2"/>
                </a:solidFill>
              </a:rPr>
              <a:t>, texture, </a:t>
            </a:r>
            <a:r>
              <a:rPr lang="en-US" b="1" dirty="0" err="1">
                <a:solidFill>
                  <a:schemeClr val="accent2"/>
                </a:solidFill>
              </a:rPr>
              <a:t>odour</a:t>
            </a:r>
            <a:r>
              <a:rPr lang="en-US" b="1" dirty="0">
                <a:solidFill>
                  <a:schemeClr val="accent2"/>
                </a:solidFill>
              </a:rPr>
              <a:t>, fat, bone and cartilage </a:t>
            </a:r>
            <a:r>
              <a:rPr lang="en-US" b="1" dirty="0"/>
              <a:t>of various species of animals. 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Buffalo meat is </a:t>
            </a:r>
            <a:r>
              <a:rPr lang="en-US" b="1" dirty="0">
                <a:solidFill>
                  <a:schemeClr val="accent2"/>
                </a:solidFill>
              </a:rPr>
              <a:t>darker and coarser </a:t>
            </a:r>
            <a:r>
              <a:rPr lang="en-US" b="1" dirty="0"/>
              <a:t>than cattle meat. 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 err="1"/>
              <a:t>Chevon</a:t>
            </a:r>
            <a:r>
              <a:rPr lang="en-US" b="1" dirty="0"/>
              <a:t> is associated with a </a:t>
            </a:r>
            <a:r>
              <a:rPr lang="en-US" b="1" dirty="0">
                <a:solidFill>
                  <a:schemeClr val="accent2"/>
                </a:solidFill>
              </a:rPr>
              <a:t>typical </a:t>
            </a:r>
            <a:r>
              <a:rPr lang="en-US" b="1" dirty="0" err="1">
                <a:solidFill>
                  <a:schemeClr val="accent2"/>
                </a:solidFill>
              </a:rPr>
              <a:t>goaty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odour</a:t>
            </a:r>
            <a:r>
              <a:rPr lang="en-US" b="1" dirty="0"/>
              <a:t>. 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>
                <a:solidFill>
                  <a:schemeClr val="accent2"/>
                </a:solidFill>
              </a:rPr>
              <a:t>Fat of cattle </a:t>
            </a:r>
            <a:r>
              <a:rPr lang="en-US" b="1" dirty="0"/>
              <a:t>being yellowish as compared to white fat of buffalo. 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>
                <a:solidFill>
                  <a:schemeClr val="accent2"/>
                </a:solidFill>
              </a:rPr>
              <a:t>Marbling of fat is seen in cattle and buffalo </a:t>
            </a:r>
            <a:r>
              <a:rPr lang="en-US" b="1" dirty="0"/>
              <a:t>while most of the fat in pig is subcutaneous in nature. </a:t>
            </a:r>
          </a:p>
          <a:p>
            <a:pPr algn="just"/>
            <a:endParaRPr lang="en-US" b="1" dirty="0"/>
          </a:p>
        </p:txBody>
      </p:sp>
      <p:pic>
        <p:nvPicPr>
          <p:cNvPr id="9218" name="Picture 2" descr="Image result for marbling in be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23" y="2643612"/>
            <a:ext cx="3565400" cy="22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04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956426"/>
              </p:ext>
            </p:extLst>
          </p:nvPr>
        </p:nvGraphicFramePr>
        <p:xfrm>
          <a:off x="1946492" y="1122631"/>
          <a:ext cx="9632889" cy="5576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7528">
                  <a:extLst>
                    <a:ext uri="{9D8B030D-6E8A-4147-A177-3AD203B41FA5}">
                      <a16:colId xmlns:a16="http://schemas.microsoft.com/office/drawing/2014/main" val="537516434"/>
                    </a:ext>
                  </a:extLst>
                </a:gridCol>
                <a:gridCol w="1508776">
                  <a:extLst>
                    <a:ext uri="{9D8B030D-6E8A-4147-A177-3AD203B41FA5}">
                      <a16:colId xmlns:a16="http://schemas.microsoft.com/office/drawing/2014/main" val="2031196350"/>
                    </a:ext>
                  </a:extLst>
                </a:gridCol>
                <a:gridCol w="1508776">
                  <a:extLst>
                    <a:ext uri="{9D8B030D-6E8A-4147-A177-3AD203B41FA5}">
                      <a16:colId xmlns:a16="http://schemas.microsoft.com/office/drawing/2014/main" val="3888455546"/>
                    </a:ext>
                  </a:extLst>
                </a:gridCol>
                <a:gridCol w="1484945">
                  <a:extLst>
                    <a:ext uri="{9D8B030D-6E8A-4147-A177-3AD203B41FA5}">
                      <a16:colId xmlns:a16="http://schemas.microsoft.com/office/drawing/2014/main" val="1844272121"/>
                    </a:ext>
                  </a:extLst>
                </a:gridCol>
                <a:gridCol w="1831432">
                  <a:extLst>
                    <a:ext uri="{9D8B030D-6E8A-4147-A177-3AD203B41FA5}">
                      <a16:colId xmlns:a16="http://schemas.microsoft.com/office/drawing/2014/main" val="2608854439"/>
                    </a:ext>
                  </a:extLst>
                </a:gridCol>
                <a:gridCol w="1831432">
                  <a:extLst>
                    <a:ext uri="{9D8B030D-6E8A-4147-A177-3AD203B41FA5}">
                      <a16:colId xmlns:a16="http://schemas.microsoft.com/office/drawing/2014/main" val="1337069130"/>
                    </a:ext>
                  </a:extLst>
                </a:gridCol>
              </a:tblGrid>
              <a:tr h="29352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Species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Meat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Fat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368794"/>
                  </a:ext>
                </a:extLst>
              </a:tr>
              <a:tr h="587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Colour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Consistency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Odour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Colour &amp; Consistency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Distribution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val="3584135417"/>
                  </a:ext>
                </a:extLst>
              </a:tr>
              <a:tr h="58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Sheep (mutton)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Pinkish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Firm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Faint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White and firm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Inter muscular fat present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val="103773569"/>
                  </a:ext>
                </a:extLst>
              </a:tr>
              <a:tr h="58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Goat (chevon)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Pale red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Firm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Goaty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White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Inter muscular fat absent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val="3180014966"/>
                  </a:ext>
                </a:extLst>
              </a:tr>
              <a:tr h="58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Cattle (beef)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Red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Fairly firm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-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Yellowish White and very firm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Inter muscular </a:t>
                      </a:r>
                      <a:br>
                        <a:rPr lang="en-US" sz="1100" b="1">
                          <a:effectLst/>
                        </a:rPr>
                      </a:br>
                      <a:r>
                        <a:rPr lang="en-US" sz="1100" b="1">
                          <a:effectLst/>
                        </a:rPr>
                        <a:t>fat present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val="3924915997"/>
                  </a:ext>
                </a:extLst>
              </a:tr>
              <a:tr h="58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Buffalo (cara beef)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Dark red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Fairly firm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-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Pure white and firm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-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val="1506785512"/>
                  </a:ext>
                </a:extLst>
              </a:tr>
              <a:tr h="58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Pig (pork)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Pinkish grey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Soft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Urine like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White and soft greasy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S/C and Intramuscular 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val="2434259752"/>
                  </a:ext>
                </a:extLst>
              </a:tr>
              <a:tr h="58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Young cattle (veal)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Pale pink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Not firm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-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White and firm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Very less fat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val="3350178352"/>
                  </a:ext>
                </a:extLst>
              </a:tr>
              <a:tr h="58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Horse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Dark red/ bluish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Soft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Sweetish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Yellow and soft greasy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No inter muscular fat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val="2153067654"/>
                  </a:ext>
                </a:extLst>
              </a:tr>
              <a:tr h="58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Poultry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White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Firm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-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Yellow and loose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Abdominal cavity and S/C 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val="4253422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07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7388" y="3023278"/>
            <a:ext cx="8911687" cy="128089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3234" y="2037407"/>
            <a:ext cx="1914525" cy="1514475"/>
          </a:xfrm>
          <a:prstGeom prst="rect">
            <a:avLst/>
          </a:prstGeom>
        </p:spPr>
      </p:pic>
      <p:pic>
        <p:nvPicPr>
          <p:cNvPr id="11270" name="Picture 6" descr="Image result for colour of sheep  f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67" y="2037407"/>
            <a:ext cx="1999149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Image result for bee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38" y="2037407"/>
            <a:ext cx="2575915" cy="15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Image result for cara be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66" y="4304168"/>
            <a:ext cx="1897162" cy="173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Image result for por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68" y="4343667"/>
            <a:ext cx="2000638" cy="172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Image result for ve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846" y="4418501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Image result for horse mea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486" y="4343667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55167" y="3750906"/>
            <a:ext cx="1268964" cy="270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Mutton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12702" y="3750906"/>
            <a:ext cx="1268964" cy="270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Chevon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59305" y="6190099"/>
            <a:ext cx="1268964" cy="270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96813" y="3774070"/>
            <a:ext cx="1268964" cy="270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Beef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69566" y="6202820"/>
            <a:ext cx="1504173" cy="270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Cara beef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00814" y="6258289"/>
            <a:ext cx="1268964" cy="270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Veal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965093" y="6325393"/>
            <a:ext cx="1539551" cy="270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chevaline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6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48269"/>
          </a:xfrm>
        </p:spPr>
        <p:txBody>
          <a:bodyPr/>
          <a:lstStyle/>
          <a:p>
            <a:r>
              <a:rPr lang="en-US" dirty="0"/>
              <a:t>Animal carcass can be differentiated </a:t>
            </a:r>
            <a:r>
              <a:rPr lang="en-US" b="1" dirty="0">
                <a:solidFill>
                  <a:srgbClr val="FF0000"/>
                </a:solidFill>
              </a:rPr>
              <a:t>on the basis of the dentition, number of bones, presence or absence of a specific structure on bones</a:t>
            </a:r>
            <a:r>
              <a:rPr lang="en-US" dirty="0"/>
              <a:t>. </a:t>
            </a:r>
          </a:p>
          <a:p>
            <a:r>
              <a:rPr lang="en-US" b="1" i="1" dirty="0"/>
              <a:t>Dentition of different animal species</a:t>
            </a: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r>
              <a:rPr lang="en-US" b="1" i="1" dirty="0"/>
              <a:t>Vertebrae of different species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05163"/>
              </p:ext>
            </p:extLst>
          </p:nvPr>
        </p:nvGraphicFramePr>
        <p:xfrm>
          <a:off x="2806573" y="3274024"/>
          <a:ext cx="8401617" cy="1077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0539">
                  <a:extLst>
                    <a:ext uri="{9D8B030D-6E8A-4147-A177-3AD203B41FA5}">
                      <a16:colId xmlns:a16="http://schemas.microsoft.com/office/drawing/2014/main" val="3226370883"/>
                    </a:ext>
                  </a:extLst>
                </a:gridCol>
                <a:gridCol w="2800539">
                  <a:extLst>
                    <a:ext uri="{9D8B030D-6E8A-4147-A177-3AD203B41FA5}">
                      <a16:colId xmlns:a16="http://schemas.microsoft.com/office/drawing/2014/main" val="1517079331"/>
                    </a:ext>
                  </a:extLst>
                </a:gridCol>
                <a:gridCol w="2800539">
                  <a:extLst>
                    <a:ext uri="{9D8B030D-6E8A-4147-A177-3AD203B41FA5}">
                      <a16:colId xmlns:a16="http://schemas.microsoft.com/office/drawing/2014/main" val="10893792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Species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Temporary 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Permanent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0726505"/>
                  </a:ext>
                </a:extLst>
              </a:tr>
              <a:tr h="2936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Cattle/ sheep/ goat/ buffalo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2(0030/ 3130) = 20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2(0030/ 3133)= 32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0761672"/>
                  </a:ext>
                </a:extLst>
              </a:tr>
              <a:tr h="2936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Pig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2(3130/3130)= 28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2(3143/3143)= 44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5809090"/>
                  </a:ext>
                </a:extLst>
              </a:tr>
              <a:tr h="2936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Horse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2(3030/3030)= 24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2(3133/3133)= 40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6506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993729"/>
              </p:ext>
            </p:extLst>
          </p:nvPr>
        </p:nvGraphicFramePr>
        <p:xfrm>
          <a:off x="2806573" y="4852657"/>
          <a:ext cx="8401616" cy="1665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0808">
                  <a:extLst>
                    <a:ext uri="{9D8B030D-6E8A-4147-A177-3AD203B41FA5}">
                      <a16:colId xmlns:a16="http://schemas.microsoft.com/office/drawing/2014/main" val="443201097"/>
                    </a:ext>
                  </a:extLst>
                </a:gridCol>
                <a:gridCol w="4200808">
                  <a:extLst>
                    <a:ext uri="{9D8B030D-6E8A-4147-A177-3AD203B41FA5}">
                      <a16:colId xmlns:a16="http://schemas.microsoft.com/office/drawing/2014/main" val="1529873368"/>
                    </a:ext>
                  </a:extLst>
                </a:gridCol>
              </a:tblGrid>
              <a:tr h="2776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Species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Vertebrae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8554660"/>
                  </a:ext>
                </a:extLst>
              </a:tr>
              <a:tr h="2776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Cattle/ Buffalo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C7T13L6S5Cy18-20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3345824"/>
                  </a:ext>
                </a:extLst>
              </a:tr>
              <a:tr h="2776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Sheep/ Goat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C7T13L6S4Cy16-18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2104231"/>
                  </a:ext>
                </a:extLst>
              </a:tr>
              <a:tr h="2776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Horse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C7T18L6S5Cy15-21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1162844"/>
                  </a:ext>
                </a:extLst>
              </a:tr>
              <a:tr h="2776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Pig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C7T14-15L6-7S4Cy20-23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2191865"/>
                  </a:ext>
                </a:extLst>
              </a:tr>
              <a:tr h="2776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Poultry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C15-17T7L+S14Cy5-6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099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79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641" y="624110"/>
            <a:ext cx="9702972" cy="706749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Differentiation of carcass of horse and cattle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641" y="1466661"/>
            <a:ext cx="9985971" cy="444456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In case of horse there is unusual </a:t>
            </a:r>
            <a:r>
              <a:rPr lang="en-US" b="1" dirty="0">
                <a:solidFill>
                  <a:srgbClr val="FFC000"/>
                </a:solidFill>
              </a:rPr>
              <a:t>length of sides</a:t>
            </a:r>
            <a:r>
              <a:rPr lang="en-US" b="1" dirty="0"/>
              <a:t>, together with the </a:t>
            </a:r>
            <a:r>
              <a:rPr lang="en-US" b="1" dirty="0">
                <a:solidFill>
                  <a:srgbClr val="FFC000"/>
                </a:solidFill>
              </a:rPr>
              <a:t>great muscular development of hindquarters</a:t>
            </a:r>
            <a:r>
              <a:rPr lang="en-US" b="1" dirty="0"/>
              <a:t>. </a:t>
            </a:r>
          </a:p>
          <a:p>
            <a:endParaRPr lang="en-US" b="1" dirty="0"/>
          </a:p>
          <a:p>
            <a:r>
              <a:rPr lang="en-US" b="1" dirty="0"/>
              <a:t>The </a:t>
            </a:r>
            <a:r>
              <a:rPr lang="en-US" b="1" dirty="0">
                <a:solidFill>
                  <a:srgbClr val="FFC000"/>
                </a:solidFill>
              </a:rPr>
              <a:t>thoracic cavity is longer </a:t>
            </a:r>
            <a:r>
              <a:rPr lang="en-US" b="1" dirty="0"/>
              <a:t>in horse with </a:t>
            </a:r>
            <a:r>
              <a:rPr lang="en-US" b="1" dirty="0">
                <a:solidFill>
                  <a:srgbClr val="FFC000"/>
                </a:solidFill>
              </a:rPr>
              <a:t>18 pairs of ribs</a:t>
            </a:r>
            <a:r>
              <a:rPr lang="en-US" b="1" dirty="0"/>
              <a:t>, whereas in cattle there are 13 ribs. </a:t>
            </a:r>
          </a:p>
          <a:p>
            <a:endParaRPr lang="en-US" b="1" dirty="0"/>
          </a:p>
          <a:p>
            <a:r>
              <a:rPr lang="en-US" b="1" dirty="0"/>
              <a:t>The </a:t>
            </a:r>
            <a:r>
              <a:rPr lang="en-US" b="1" dirty="0">
                <a:solidFill>
                  <a:srgbClr val="FFC000"/>
                </a:solidFill>
              </a:rPr>
              <a:t>ribs of horse are narrower </a:t>
            </a:r>
            <a:r>
              <a:rPr lang="en-US" b="1" dirty="0"/>
              <a:t>but more markedly </a:t>
            </a:r>
            <a:r>
              <a:rPr lang="en-US" b="1" dirty="0">
                <a:solidFill>
                  <a:srgbClr val="FFC000"/>
                </a:solidFill>
              </a:rPr>
              <a:t>curved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r>
              <a:rPr lang="en-US" b="1" dirty="0"/>
              <a:t>The superior spinous processes of the first six dorsal vertebrae are more developed and less inclined posteriorly in horse.</a:t>
            </a:r>
          </a:p>
          <a:p>
            <a:r>
              <a:rPr lang="en-US" b="1" dirty="0"/>
              <a:t> </a:t>
            </a:r>
          </a:p>
          <a:p>
            <a:r>
              <a:rPr lang="en-US" b="1" dirty="0"/>
              <a:t>In the forequarter the </a:t>
            </a:r>
            <a:r>
              <a:rPr lang="en-US" b="1" dirty="0">
                <a:solidFill>
                  <a:srgbClr val="FFC000"/>
                </a:solidFill>
              </a:rPr>
              <a:t>ulna extends only half the length of the radius in horse</a:t>
            </a:r>
            <a:r>
              <a:rPr lang="en-US" b="1" dirty="0"/>
              <a:t>. In cattle it extends and articulates with the carpus.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7592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7319" y="1122630"/>
            <a:ext cx="9757293" cy="4788592"/>
          </a:xfrm>
        </p:spPr>
        <p:txBody>
          <a:bodyPr/>
          <a:lstStyle/>
          <a:p>
            <a:pPr algn="just"/>
            <a:r>
              <a:rPr lang="en-US" b="1" dirty="0"/>
              <a:t>The </a:t>
            </a:r>
            <a:r>
              <a:rPr lang="en-US" b="1" dirty="0">
                <a:solidFill>
                  <a:srgbClr val="FFC000"/>
                </a:solidFill>
              </a:rPr>
              <a:t>fibula of horse extends </a:t>
            </a:r>
            <a:r>
              <a:rPr lang="en-US" b="1" dirty="0" err="1">
                <a:solidFill>
                  <a:srgbClr val="FFC000"/>
                </a:solidFill>
              </a:rPr>
              <a:t>upto</a:t>
            </a:r>
            <a:r>
              <a:rPr lang="en-US" b="1" dirty="0">
                <a:solidFill>
                  <a:srgbClr val="FFC000"/>
                </a:solidFill>
              </a:rPr>
              <a:t> two thirds the length of the tibia</a:t>
            </a:r>
            <a:r>
              <a:rPr lang="en-US" b="1" dirty="0"/>
              <a:t>. In cattle femur possesses </a:t>
            </a:r>
            <a:r>
              <a:rPr lang="en-US" b="1" dirty="0">
                <a:solidFill>
                  <a:srgbClr val="FFC000"/>
                </a:solidFill>
              </a:rPr>
              <a:t>no third trochanter and the fibula is only a small pointed projection.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The </a:t>
            </a:r>
            <a:r>
              <a:rPr lang="en-US" b="1" dirty="0">
                <a:solidFill>
                  <a:srgbClr val="FFC000"/>
                </a:solidFill>
              </a:rPr>
              <a:t>last three lumbar transverse processes articulate with each other,</a:t>
            </a:r>
            <a:r>
              <a:rPr lang="en-US" b="1" dirty="0"/>
              <a:t> the sixth articulating in the similar manner with the sacrum in horses, while in cattle they do not articulate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Carcass of horse shows considerable development of </a:t>
            </a:r>
            <a:r>
              <a:rPr lang="en-US" b="1" dirty="0">
                <a:solidFill>
                  <a:srgbClr val="FFC000"/>
                </a:solidFill>
              </a:rPr>
              <a:t>soft yellow fat beneath the peritoneum</a:t>
            </a:r>
            <a:r>
              <a:rPr lang="en-US" b="1" dirty="0"/>
              <a:t>, especially in mares, but in stallion the fat is generally of a lighter </a:t>
            </a:r>
            <a:r>
              <a:rPr lang="en-US" b="1" dirty="0" err="1"/>
              <a:t>colour</a:t>
            </a:r>
            <a:r>
              <a:rPr lang="en-US" b="1" dirty="0"/>
              <a:t> and almost white. In </a:t>
            </a:r>
            <a:r>
              <a:rPr lang="en-US" b="1" dirty="0">
                <a:solidFill>
                  <a:srgbClr val="FFC000"/>
                </a:solidFill>
              </a:rPr>
              <a:t>ox the kidney fat is always firmer, white and more abundant </a:t>
            </a:r>
            <a:r>
              <a:rPr lang="en-US" b="1" dirty="0"/>
              <a:t>than in horse.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>
                <a:solidFill>
                  <a:srgbClr val="FFC000"/>
                </a:solidFill>
              </a:rPr>
              <a:t>Horse flesh is dark bluish red </a:t>
            </a:r>
            <a:r>
              <a:rPr lang="en-US" b="1" dirty="0"/>
              <a:t>and the meat has </a:t>
            </a:r>
            <a:r>
              <a:rPr lang="en-US" b="1" dirty="0">
                <a:solidFill>
                  <a:srgbClr val="FFC000"/>
                </a:solidFill>
              </a:rPr>
              <a:t>pronounced sweet taste and well-defined muscle fibers</a:t>
            </a:r>
            <a:r>
              <a:rPr lang="en-US" b="1" dirty="0"/>
              <a:t>. </a:t>
            </a:r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101320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</TotalTime>
  <Words>1202</Words>
  <Application>Microsoft Office PowerPoint</Application>
  <PresentationFormat>Widescreen</PresentationFormat>
  <Paragraphs>211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Meat Speciation</vt:lpstr>
      <vt:lpstr>PowerPoint Presentation</vt:lpstr>
      <vt:lpstr>Methods for identification of meat  </vt:lpstr>
      <vt:lpstr>Anatomical </vt:lpstr>
      <vt:lpstr>PowerPoint Presentation</vt:lpstr>
      <vt:lpstr> </vt:lpstr>
      <vt:lpstr>PowerPoint Presentation</vt:lpstr>
      <vt:lpstr>Differentiation of carcass of horse and cattle </vt:lpstr>
      <vt:lpstr>PowerPoint Presentation</vt:lpstr>
      <vt:lpstr>Differentiation of carcass of sheep and goat </vt:lpstr>
      <vt:lpstr>Chemical</vt:lpstr>
      <vt:lpstr>Physical </vt:lpstr>
      <vt:lpstr>Biochemical</vt:lpstr>
      <vt:lpstr>PowerPoint Presentation</vt:lpstr>
      <vt:lpstr>SDS-PAGE  (Sodium Dodecyl Sulfate Polyacrylamide Gel Electrophoresis)  </vt:lpstr>
      <vt:lpstr>Immunological tests</vt:lpstr>
      <vt:lpstr>Molecular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Meat Speciation</dc:title>
  <dc:creator>dranjayvet@gmail.com</dc:creator>
  <cp:lastModifiedBy>dranjayvet@gmail.com</cp:lastModifiedBy>
  <cp:revision>13</cp:revision>
  <dcterms:created xsi:type="dcterms:W3CDTF">2020-03-03T04:44:43Z</dcterms:created>
  <dcterms:modified xsi:type="dcterms:W3CDTF">2020-05-17T06:56:35Z</dcterms:modified>
</cp:coreProperties>
</file>