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73" r:id="rId2"/>
    <p:sldId id="274" r:id="rId3"/>
    <p:sldId id="312" r:id="rId4"/>
    <p:sldId id="315" r:id="rId5"/>
    <p:sldId id="313" r:id="rId6"/>
    <p:sldId id="305" r:id="rId7"/>
    <p:sldId id="306" r:id="rId8"/>
    <p:sldId id="307" r:id="rId9"/>
    <p:sldId id="310" r:id="rId10"/>
    <p:sldId id="317" r:id="rId11"/>
    <p:sldId id="320" r:id="rId12"/>
    <p:sldId id="318" r:id="rId13"/>
    <p:sldId id="311" r:id="rId14"/>
    <p:sldId id="32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61A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164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29213-B00A-4B62-9C37-4E15944D13EC}" type="datetimeFigureOut">
              <a:rPr lang="en-US" smtClean="0"/>
              <a:t>5/26/2020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3648E-263C-458B-96BD-EAB53527C34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648E-263C-458B-96BD-EAB53527C340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Heavy Metal Toxicity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Agency FB" pitchFamily="34" charset="0"/>
              </a:rPr>
              <a:t>Mercury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en-IN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>
            <a:normAutofit/>
          </a:bodyPr>
          <a:lstStyle/>
          <a:p>
            <a:pPr marL="0" lvl="0" indent="0">
              <a:buClr>
                <a:srgbClr val="3891A7"/>
              </a:buClr>
              <a:buNone/>
            </a:pPr>
            <a:endParaRPr lang="en-IN" b="1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 smtClean="0"/>
              <a:t>Presented </a:t>
            </a:r>
            <a:r>
              <a:rPr lang="en-IN" b="1" dirty="0"/>
              <a:t>by:-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/>
              <a:t>                                            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                        </a:t>
            </a:r>
            <a:r>
              <a:rPr lang="en-IN" sz="2400" b="1" dirty="0" err="1"/>
              <a:t>Dr.Archana</a:t>
            </a:r>
            <a:endParaRPr lang="en-IN" sz="2400" b="1" dirty="0"/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Assistant </a:t>
            </a:r>
            <a:r>
              <a:rPr lang="en-IN" sz="2400" b="1" dirty="0" err="1"/>
              <a:t>Professor_cum_Jr</a:t>
            </a:r>
            <a:r>
              <a:rPr lang="en-IN" sz="2400" b="1" dirty="0"/>
              <a:t> </a:t>
            </a:r>
            <a:r>
              <a:rPr lang="en-IN" sz="2400" b="1" dirty="0" smtClean="0"/>
              <a:t>.</a:t>
            </a:r>
            <a:r>
              <a:rPr lang="en-IN" sz="2400" b="1" dirty="0"/>
              <a:t>Scientist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</a:t>
            </a:r>
            <a:r>
              <a:rPr lang="en-IN" sz="2400" b="1" dirty="0" err="1"/>
              <a:t>Deptt.Of</a:t>
            </a:r>
            <a:r>
              <a:rPr lang="en-IN" sz="2400" b="1" dirty="0"/>
              <a:t> Pharmacology &amp; Toxicology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         Bihar Veterinary College, Patna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4828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00066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857916"/>
          </a:xfrm>
        </p:spPr>
        <p:txBody>
          <a:bodyPr>
            <a:normAutofit lnSpcReduction="10000"/>
          </a:bodyPr>
          <a:lstStyle/>
          <a:p>
            <a:r>
              <a:rPr lang="en-IN" sz="2800" b="1" dirty="0" smtClean="0">
                <a:solidFill>
                  <a:srgbClr val="FF0000"/>
                </a:solidFill>
              </a:rPr>
              <a:t>Inorganic mercury:-</a:t>
            </a:r>
          </a:p>
          <a:p>
            <a:pPr>
              <a:buFont typeface="Wingdings" pitchFamily="2" charset="2"/>
              <a:buChar char="q"/>
            </a:pPr>
            <a:r>
              <a:rPr lang="en-IN" sz="2800" b="1" dirty="0" smtClean="0">
                <a:solidFill>
                  <a:srgbClr val="00B050"/>
                </a:solidFill>
              </a:rPr>
              <a:t>Acute – mainly the effect GIT &amp; Kidney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b="1" u="sng" dirty="0" smtClean="0">
                <a:solidFill>
                  <a:srgbClr val="00B050"/>
                </a:solidFill>
              </a:rPr>
              <a:t>GIT –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dirty="0" smtClean="0"/>
              <a:t>The symptoms are</a:t>
            </a:r>
            <a:r>
              <a:rPr lang="en-IN" sz="2800" b="1" dirty="0" smtClean="0"/>
              <a:t> </a:t>
            </a:r>
            <a:r>
              <a:rPr lang="en-IN" sz="2800" dirty="0" smtClean="0">
                <a:latin typeface="Comic Sans MS" pitchFamily="66" charset="0"/>
              </a:rPr>
              <a:t> metallic taste in mouth, abdominal pain, diarrhoea with blood in the faeces leading to dehydration.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00B050"/>
                </a:solidFill>
              </a:rPr>
              <a:t>  </a:t>
            </a:r>
            <a:r>
              <a:rPr lang="en-IN" sz="2800" b="1" u="sng" dirty="0" smtClean="0">
                <a:solidFill>
                  <a:srgbClr val="00B050"/>
                </a:solidFill>
              </a:rPr>
              <a:t>Kidney –</a:t>
            </a:r>
            <a:r>
              <a:rPr lang="en-IN" sz="2800" u="sng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2800" dirty="0" err="1" smtClean="0">
                <a:latin typeface="Comic Sans MS" pitchFamily="66" charset="0"/>
              </a:rPr>
              <a:t>Oligoura</a:t>
            </a:r>
            <a:r>
              <a:rPr lang="en-IN" sz="2800" dirty="0" smtClean="0">
                <a:latin typeface="Comic Sans MS" pitchFamily="66" charset="0"/>
              </a:rPr>
              <a:t> followed by anuria, albuminuria, and uraemia.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IN" sz="2800" b="1" dirty="0" smtClean="0">
                <a:solidFill>
                  <a:srgbClr val="00B050"/>
                </a:solidFill>
              </a:rPr>
              <a:t> Chronic –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kidney damage is the main symptom. Increase urinary excretion of alkaline </a:t>
            </a:r>
            <a:r>
              <a:rPr lang="en-IN" sz="2800" dirty="0" err="1" smtClean="0">
                <a:latin typeface="Comic Sans MS" pitchFamily="66" charset="0"/>
              </a:rPr>
              <a:t>phosphatase</a:t>
            </a:r>
            <a:r>
              <a:rPr lang="en-IN" sz="2800" dirty="0" smtClean="0">
                <a:latin typeface="Comic Sans MS" pitchFamily="66" charset="0"/>
              </a:rPr>
              <a:t> is found to be sensitive indicator of kidney damage. 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Continue....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In man cumulative poisoning due to  continued absorption of small amount over a long period leads to profuse salivation, swelling of </a:t>
            </a:r>
            <a:r>
              <a:rPr lang="en-IN" dirty="0" smtClean="0">
                <a:latin typeface="Comic Sans MS" pitchFamily="66" charset="0"/>
              </a:rPr>
              <a:t>gums, loosening of gum and </a:t>
            </a:r>
            <a:r>
              <a:rPr lang="en-IN" dirty="0" smtClean="0">
                <a:latin typeface="Comic Sans MS" pitchFamily="66" charset="0"/>
              </a:rPr>
              <a:t>teeth and necrosis of jaw bones. These symptoms constitute what is known as 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mercurial ptyalism</a:t>
            </a: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organic mercury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The main symptoms are those of nervous disturbances; namely nerve pain, blindness, excitation, abnormal behaviour &amp; chewing, incordination and convulsion. Neurological signs may be irreversible once they develop.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</a:t>
            </a:r>
            <a:r>
              <a:rPr lang="en-IN" sz="2000" b="1" dirty="0" smtClean="0">
                <a:solidFill>
                  <a:srgbClr val="FF0000"/>
                </a:solidFill>
                <a:latin typeface="Comic Sans MS" pitchFamily="66" charset="0"/>
              </a:rPr>
              <a:t>Specific treatment:-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Comic Sans MS" pitchFamily="66" charset="0"/>
              </a:rPr>
              <a:t>  </a:t>
            </a:r>
            <a:r>
              <a:rPr lang="en-IN" sz="2000" dirty="0" smtClean="0">
                <a:latin typeface="Comic Sans MS" pitchFamily="66" charset="0"/>
              </a:rPr>
              <a:t>BAL (British anti-lewisite )  @ 3 mg/kg, IM, every 4 hr for the first 2 days, every 6 hr for the third day, and 12 hrly  for the next 10 days or until recovery.</a:t>
            </a: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Comic Sans MS" pitchFamily="66" charset="0"/>
              </a:rPr>
              <a:t>D-</a:t>
            </a:r>
            <a:r>
              <a:rPr lang="en-IN" sz="2000" dirty="0" err="1" smtClean="0">
                <a:latin typeface="Comic Sans MS" pitchFamily="66" charset="0"/>
              </a:rPr>
              <a:t>Penicillamine</a:t>
            </a:r>
            <a:r>
              <a:rPr lang="en-IN" sz="2000" dirty="0" smtClean="0">
                <a:latin typeface="Comic Sans MS" pitchFamily="66" charset="0"/>
              </a:rPr>
              <a:t> is used as an antidote in the human being.</a:t>
            </a: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b="1" dirty="0" smtClean="0">
                <a:solidFill>
                  <a:srgbClr val="FF0000"/>
                </a:solidFill>
                <a:latin typeface="Comic Sans MS" pitchFamily="66" charset="0"/>
              </a:rPr>
              <a:t>Non-specific treatment:-</a:t>
            </a:r>
            <a:endParaRPr lang="en-IN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2800" dirty="0" smtClean="0"/>
              <a:t>  * </a:t>
            </a:r>
            <a:r>
              <a:rPr lang="en-IN" sz="2400" dirty="0" smtClean="0"/>
              <a:t>Gastric lavage for removal of poison from the GIT.</a:t>
            </a:r>
          </a:p>
          <a:p>
            <a:pPr>
              <a:buNone/>
            </a:pPr>
            <a:r>
              <a:rPr lang="en-IN" sz="2400" dirty="0" smtClean="0"/>
              <a:t>   * Administration of </a:t>
            </a:r>
            <a:r>
              <a:rPr lang="en-IN" sz="2400" dirty="0" err="1" smtClean="0"/>
              <a:t>proteinous</a:t>
            </a:r>
            <a:r>
              <a:rPr lang="en-IN" sz="2400" dirty="0" smtClean="0"/>
              <a:t> liquid to protect the GIT.</a:t>
            </a:r>
            <a:endParaRPr lang="en-IN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14290"/>
            <a:ext cx="8215339" cy="603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62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Content of chapter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   </a:t>
            </a:r>
            <a:r>
              <a:rPr lang="en-IN" sz="2400" b="1" dirty="0" smtClean="0">
                <a:latin typeface="Comic Sans MS" pitchFamily="66" charset="0"/>
              </a:rPr>
              <a:t>  * Sources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* Toxicokinetic   </a:t>
            </a:r>
            <a:r>
              <a:rPr lang="en-IN" sz="2400" b="1" dirty="0">
                <a:latin typeface="Comic Sans MS" pitchFamily="66" charset="0"/>
              </a:rPr>
              <a:t>	</a:t>
            </a:r>
            <a:r>
              <a:rPr lang="en-IN" sz="2400" b="1" dirty="0" smtClean="0">
                <a:latin typeface="Comic Sans MS" pitchFamily="66" charset="0"/>
              </a:rPr>
              <a:t>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* Mechanism of toxicity  </a:t>
            </a:r>
            <a:r>
              <a:rPr lang="en-IN" sz="2400" b="1" dirty="0">
                <a:latin typeface="Comic Sans MS" pitchFamily="66" charset="0"/>
              </a:rPr>
              <a:t>		</a:t>
            </a:r>
            <a:r>
              <a:rPr lang="en-IN" sz="2400" b="1" dirty="0" smtClean="0">
                <a:latin typeface="Comic Sans MS" pitchFamily="66" charset="0"/>
              </a:rPr>
              <a:t> 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* Clinical Signs</a:t>
            </a:r>
            <a:r>
              <a:rPr lang="en-IN" sz="2400" b="1" dirty="0">
                <a:latin typeface="Comic Sans MS" pitchFamily="66" charset="0"/>
              </a:rPr>
              <a:t>	</a:t>
            </a:r>
            <a:r>
              <a:rPr lang="en-IN" sz="2400" b="1" dirty="0" smtClean="0">
                <a:latin typeface="Comic Sans MS" pitchFamily="66" charset="0"/>
              </a:rPr>
              <a:t>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    *  Treatment                                                                                                           </a:t>
            </a:r>
            <a:endParaRPr lang="en-IN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Sources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dirty="0" smtClean="0"/>
              <a:t> Mercury poisoning is a common occurrence in both human and animal populations. Mercury exists naturally in the environment, and as a result everyone is exposed to very low levels. Aristotle named it </a:t>
            </a:r>
            <a:r>
              <a:rPr lang="en-US" b="1" dirty="0" smtClean="0"/>
              <a:t>“Quicksilver”</a:t>
            </a:r>
            <a:r>
              <a:rPr lang="en-US" dirty="0" smtClean="0"/>
              <a:t>. </a:t>
            </a: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Mercury exists in a variety of chemical forms, including ---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Elemental mercury</a:t>
            </a:r>
            <a:r>
              <a:rPr lang="en-US" dirty="0" smtClean="0"/>
              <a:t> (Thermometers, light bulbs),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Inorganic mercurial</a:t>
            </a:r>
            <a:r>
              <a:rPr lang="en-US" dirty="0" smtClean="0"/>
              <a:t> (Mercuric or </a:t>
            </a:r>
            <a:r>
              <a:rPr lang="en-US" dirty="0" err="1" smtClean="0"/>
              <a:t>Mercurous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Organic mercury</a:t>
            </a:r>
            <a:r>
              <a:rPr lang="en-US" dirty="0" smtClean="0"/>
              <a:t> (Methyl, or Ethyl).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Continue...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 * </a:t>
            </a:r>
            <a:r>
              <a:rPr lang="en-US" dirty="0" err="1" smtClean="0"/>
              <a:t>Methylmercury</a:t>
            </a:r>
            <a:r>
              <a:rPr lang="en-US" dirty="0" smtClean="0"/>
              <a:t> is of particular concern because it can bioaccumulate in certain edible freshwater and saltwater fish As a result, the larger and older fish living in contaminated water build up levels of mercury in their bodies. </a:t>
            </a:r>
          </a:p>
          <a:p>
            <a:pPr lvl="0">
              <a:buFont typeface="Arial" charset="0"/>
              <a:buChar char="•"/>
            </a:pPr>
            <a:endParaRPr lang="en-IN" dirty="0" smtClean="0"/>
          </a:p>
          <a:p>
            <a:pPr lvl="0">
              <a:buNone/>
            </a:pPr>
            <a:r>
              <a:rPr lang="en-US" dirty="0" smtClean="0"/>
              <a:t>*  The release of </a:t>
            </a:r>
            <a:r>
              <a:rPr lang="en-US" dirty="0" err="1" smtClean="0"/>
              <a:t>methylmercury</a:t>
            </a:r>
            <a:r>
              <a:rPr lang="en-US" dirty="0" smtClean="0"/>
              <a:t> into an ocean bay (</a:t>
            </a:r>
            <a:r>
              <a:rPr lang="en-US" dirty="0" err="1" smtClean="0"/>
              <a:t>Minamata</a:t>
            </a:r>
            <a:r>
              <a:rPr lang="en-US" dirty="0" smtClean="0"/>
              <a:t>) in Japan in the 1950s led to a massive health disaster, and the clinical syndrome was named </a:t>
            </a:r>
            <a:r>
              <a:rPr lang="en-US" b="1" dirty="0" err="1" smtClean="0"/>
              <a:t>Minamata</a:t>
            </a:r>
            <a:r>
              <a:rPr lang="en-US" b="1" dirty="0" smtClean="0"/>
              <a:t> disease</a:t>
            </a:r>
            <a:r>
              <a:rPr lang="en-US" dirty="0" smtClean="0"/>
              <a:t>. Thousands of people were </a:t>
            </a:r>
            <a:r>
              <a:rPr lang="en-US" dirty="0" err="1" smtClean="0"/>
              <a:t>poisoned,and</a:t>
            </a:r>
            <a:r>
              <a:rPr lang="en-US" dirty="0" smtClean="0"/>
              <a:t> hundreds of them had severe brain damage.</a:t>
            </a:r>
            <a:endParaRPr lang="en-IN" dirty="0" smtClean="0"/>
          </a:p>
          <a:p>
            <a:pPr lvl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Continue...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0072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 * </a:t>
            </a:r>
            <a:r>
              <a:rPr lang="en-US" dirty="0" err="1" smtClean="0"/>
              <a:t>Methylmercury</a:t>
            </a:r>
            <a:r>
              <a:rPr lang="en-US" dirty="0" smtClean="0"/>
              <a:t> is of particular concern because it can bioaccumulate in certain edible freshwater and saltwater fish As a result, the larger and older fish living in contaminated water build up levels of mercury in their bodies. </a:t>
            </a:r>
          </a:p>
          <a:p>
            <a:pPr lvl="0">
              <a:buFont typeface="Arial" charset="0"/>
              <a:buChar char="•"/>
            </a:pPr>
            <a:endParaRPr lang="en-IN" dirty="0" smtClean="0"/>
          </a:p>
          <a:p>
            <a:pPr lvl="0">
              <a:buNone/>
            </a:pPr>
            <a:r>
              <a:rPr lang="en-US" dirty="0" smtClean="0"/>
              <a:t>*  The release of </a:t>
            </a:r>
            <a:r>
              <a:rPr lang="en-US" dirty="0" err="1" smtClean="0"/>
              <a:t>methylmercury</a:t>
            </a:r>
            <a:r>
              <a:rPr lang="en-US" dirty="0" smtClean="0"/>
              <a:t> into an ocean bay (</a:t>
            </a:r>
            <a:r>
              <a:rPr lang="en-US" dirty="0" err="1" smtClean="0"/>
              <a:t>Minamata</a:t>
            </a:r>
            <a:r>
              <a:rPr lang="en-US" dirty="0" smtClean="0"/>
              <a:t>) in Japan in the 1950s led to a massive health disaster, and the clinical syndrome was named </a:t>
            </a:r>
            <a:r>
              <a:rPr lang="en-US" b="1" dirty="0" err="1" smtClean="0"/>
              <a:t>Minamata</a:t>
            </a:r>
            <a:r>
              <a:rPr lang="en-US" b="1" dirty="0" smtClean="0"/>
              <a:t> disease</a:t>
            </a:r>
            <a:r>
              <a:rPr lang="en-US" dirty="0" smtClean="0"/>
              <a:t>. Thousands of people were </a:t>
            </a:r>
            <a:r>
              <a:rPr lang="en-US" dirty="0" err="1" smtClean="0"/>
              <a:t>poisoned,and</a:t>
            </a:r>
            <a:r>
              <a:rPr lang="en-US" dirty="0" smtClean="0"/>
              <a:t> hundreds of them had severe brain damage.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428628"/>
          </a:xfrm>
        </p:spPr>
        <p:txBody>
          <a:bodyPr>
            <a:normAutofit fontScale="90000"/>
          </a:bodyPr>
          <a:lstStyle/>
          <a:p>
            <a:r>
              <a:rPr lang="en-IN" sz="3600" b="1" dirty="0" err="1" smtClean="0">
                <a:solidFill>
                  <a:srgbClr val="FF0000"/>
                </a:solidFill>
                <a:latin typeface="Comic Sans MS" pitchFamily="66" charset="0"/>
              </a:rPr>
              <a:t>Toxicokinetics</a:t>
            </a:r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 :-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Elemental mercury( mercury vapour):-</a:t>
            </a:r>
          </a:p>
          <a:p>
            <a:pPr>
              <a:buNone/>
            </a:pPr>
            <a:endParaRPr lang="en-IN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200" dirty="0" smtClean="0">
                <a:latin typeface="Comic Sans MS" pitchFamily="66" charset="0"/>
              </a:rPr>
              <a:t>   It is not particularly toxic when   ingested orally snide it is not absorbed through GIT.</a:t>
            </a:r>
          </a:p>
          <a:p>
            <a:pPr>
              <a:buNone/>
            </a:pPr>
            <a:endParaRPr lang="en-IN" sz="2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200" dirty="0" smtClean="0">
                <a:latin typeface="Comic Sans MS" pitchFamily="66" charset="0"/>
              </a:rPr>
              <a:t> Accidental spilling of metal in poorly ventilated room often in scientific lab can produce toxic effect in man.</a:t>
            </a:r>
          </a:p>
          <a:p>
            <a:pPr>
              <a:buNone/>
            </a:pPr>
            <a:endParaRPr lang="en-IN" sz="2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200" dirty="0" smtClean="0">
                <a:latin typeface="Comic Sans MS" pitchFamily="66" charset="0"/>
              </a:rPr>
              <a:t>  The vapour of mercury can cross the cell membrane and is absorb through lung.</a:t>
            </a:r>
          </a:p>
          <a:p>
            <a:pPr>
              <a:buNone/>
            </a:pPr>
            <a:endParaRPr lang="en-IN" sz="2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200" dirty="0" smtClean="0">
                <a:latin typeface="Comic Sans MS" pitchFamily="66" charset="0"/>
              </a:rPr>
              <a:t>  CNS toxicity is more prevalent after exposure to mercury vapour than to the ingestion of mercury salt.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71480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>Continue…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Inorganic mercury :-</a:t>
            </a:r>
          </a:p>
          <a:p>
            <a:pPr>
              <a:buNone/>
            </a:pPr>
            <a:endParaRPr lang="en-IN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sz="2000" dirty="0" smtClean="0">
                <a:latin typeface="Comic Sans MS" pitchFamily="66" charset="0"/>
              </a:rPr>
              <a:t>Absorption is poor to the extent of 2- 10%.</a:t>
            </a:r>
          </a:p>
          <a:p>
            <a:pPr>
              <a:buNone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Comic Sans MS" pitchFamily="66" charset="0"/>
              </a:rPr>
              <a:t>  It is distributed non-uniformly after absorption; highest concentration of mercury is found in kidney where it is retained for a long period.</a:t>
            </a:r>
          </a:p>
          <a:p>
            <a:pPr>
              <a:buNone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Comic Sans MS" pitchFamily="66" charset="0"/>
              </a:rPr>
              <a:t>  </a:t>
            </a:r>
            <a:r>
              <a:rPr lang="en-IN" sz="2000" dirty="0" err="1" smtClean="0">
                <a:latin typeface="Comic Sans MS" pitchFamily="66" charset="0"/>
              </a:rPr>
              <a:t>Concentartion</a:t>
            </a:r>
            <a:r>
              <a:rPr lang="en-IN" sz="2000" dirty="0" smtClean="0">
                <a:latin typeface="Comic Sans MS" pitchFamily="66" charset="0"/>
              </a:rPr>
              <a:t> of mercury are similar in whole blood and placenta.</a:t>
            </a:r>
          </a:p>
          <a:p>
            <a:pPr>
              <a:buNone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B050"/>
                </a:solidFill>
                <a:latin typeface="Comic Sans MS" pitchFamily="66" charset="0"/>
              </a:rPr>
              <a:t>  Inorganic mercury do not crosses  blood brain barrier.</a:t>
            </a:r>
            <a:r>
              <a:rPr lang="en-IN" sz="2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IN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Comic Sans MS" pitchFamily="66" charset="0"/>
              </a:rPr>
              <a:t>t is excreted via urine and stool.</a:t>
            </a:r>
          </a:p>
          <a:p>
            <a:endParaRPr lang="en-IN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Continue…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Comic Sans MS" pitchFamily="66" charset="0"/>
              </a:rPr>
              <a:t>Organic Mercury :-</a:t>
            </a:r>
          </a:p>
          <a:p>
            <a:pPr>
              <a:buNone/>
            </a:pPr>
            <a:endParaRPr lang="en-IN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latin typeface="Comic Sans MS" pitchFamily="66" charset="0"/>
              </a:rPr>
              <a:t> It is more completely absorbed from the GIT then inorganic form. Intestinal absorption of organic mercury  may be as high as 95% of the dose given.</a:t>
            </a:r>
          </a:p>
          <a:p>
            <a:pPr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  It crosses the placental barrier and blood brain barrier hence produce more neurological &amp; teratogenic effect than inorganic form.</a:t>
            </a:r>
          </a:p>
          <a:p>
            <a:pPr>
              <a:buFont typeface="Arial" charset="0"/>
              <a:buChar char="•"/>
            </a:pPr>
            <a:endParaRPr lang="en-IN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 Major route of excretion is through faeces; they are also readily excreted via urine.</a:t>
            </a:r>
          </a:p>
          <a:p>
            <a:pPr>
              <a:buNone/>
            </a:pPr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42862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Mechanism of  Toxicity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Inorganic mercury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2800" dirty="0" smtClean="0">
                <a:solidFill>
                  <a:srgbClr val="00B050"/>
                </a:solidFill>
              </a:rPr>
              <a:t>   </a:t>
            </a:r>
            <a:r>
              <a:rPr lang="en-IN" sz="2000" dirty="0" smtClean="0">
                <a:latin typeface="Comic Sans MS" pitchFamily="66" charset="0"/>
              </a:rPr>
              <a:t>The biochemical basis of the mechanism of toxicity of mercury is due to its interaction with </a:t>
            </a:r>
            <a:r>
              <a:rPr lang="en-IN" sz="2000" dirty="0" err="1" smtClean="0">
                <a:latin typeface="Comic Sans MS" pitchFamily="66" charset="0"/>
              </a:rPr>
              <a:t>dithiol</a:t>
            </a:r>
            <a:r>
              <a:rPr lang="en-IN" sz="2000" dirty="0" smtClean="0">
                <a:latin typeface="Comic Sans MS" pitchFamily="66" charset="0"/>
              </a:rPr>
              <a:t> group of protein and precipitate it, </a:t>
            </a:r>
            <a:r>
              <a:rPr lang="en-IN" sz="2000" dirty="0" err="1" smtClean="0">
                <a:latin typeface="Comic Sans MS" pitchFamily="66" charset="0"/>
              </a:rPr>
              <a:t>i.e</a:t>
            </a:r>
            <a:r>
              <a:rPr lang="en-IN" sz="2000" dirty="0" smtClean="0">
                <a:latin typeface="Comic Sans MS" pitchFamily="66" charset="0"/>
              </a:rPr>
              <a:t> it interferes with protein metabolism and their corrosive action directly damage the GIT mucosa. </a:t>
            </a:r>
          </a:p>
          <a:p>
            <a:pPr>
              <a:buNone/>
            </a:pPr>
            <a:r>
              <a:rPr lang="en-IN" sz="2000" dirty="0" smtClean="0">
                <a:latin typeface="Comic Sans MS" pitchFamily="66" charset="0"/>
              </a:rPr>
              <a:t>  It is recorded that about 50 enzymes are inhibited by low concentration of mercuric ion. </a:t>
            </a:r>
          </a:p>
          <a:p>
            <a:pPr>
              <a:buNone/>
            </a:pPr>
            <a:endParaRPr lang="en-IN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organic mercury</a:t>
            </a:r>
          </a:p>
          <a:p>
            <a:pPr>
              <a:buNone/>
            </a:pPr>
            <a:r>
              <a:rPr lang="en-IN" sz="2400" dirty="0" smtClean="0">
                <a:latin typeface="Comic Sans MS" pitchFamily="66" charset="0"/>
              </a:rPr>
              <a:t>The mechanism of toxicity is similar to that of inorganic mercurial but the toxicity is greater than inorganic mercurial because being high lipid soluble they are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B050"/>
                </a:solidFill>
                <a:latin typeface="Comic Sans MS" pitchFamily="66" charset="0"/>
              </a:rPr>
              <a:t>  * easily </a:t>
            </a:r>
            <a:r>
              <a:rPr lang="en-IN" sz="2400" b="1" dirty="0" err="1" smtClean="0">
                <a:solidFill>
                  <a:srgbClr val="00B050"/>
                </a:solidFill>
                <a:latin typeface="Comic Sans MS" pitchFamily="66" charset="0"/>
              </a:rPr>
              <a:t>absorp</a:t>
            </a:r>
            <a:r>
              <a:rPr lang="en-IN" sz="2400" b="1" dirty="0" smtClean="0">
                <a:solidFill>
                  <a:srgbClr val="00B050"/>
                </a:solidFill>
                <a:latin typeface="Comic Sans MS" pitchFamily="66" charset="0"/>
              </a:rPr>
              <a:t> through GIT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B050"/>
                </a:solidFill>
                <a:latin typeface="Comic Sans MS" pitchFamily="66" charset="0"/>
              </a:rPr>
              <a:t>  *crosses different cellular membrane 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B050"/>
                </a:solidFill>
                <a:latin typeface="Comic Sans MS" pitchFamily="66" charset="0"/>
              </a:rPr>
              <a:t>  * </a:t>
            </a:r>
            <a:r>
              <a:rPr lang="en-IN" sz="2200" b="1" dirty="0" smtClean="0">
                <a:solidFill>
                  <a:srgbClr val="00B050"/>
                </a:solidFill>
                <a:latin typeface="Comic Sans MS" pitchFamily="66" charset="0"/>
              </a:rPr>
              <a:t>crosses PB &amp; BBB hence causes harmful teratogenic  &amp; </a:t>
            </a:r>
            <a:r>
              <a:rPr lang="en-IN" sz="2200" b="1" dirty="0" err="1" smtClean="0">
                <a:solidFill>
                  <a:srgbClr val="00B050"/>
                </a:solidFill>
                <a:latin typeface="Comic Sans MS" pitchFamily="66" charset="0"/>
              </a:rPr>
              <a:t>neurotoxic</a:t>
            </a:r>
            <a:r>
              <a:rPr lang="en-IN" sz="2200" b="1" dirty="0" smtClean="0">
                <a:solidFill>
                  <a:srgbClr val="00B050"/>
                </a:solidFill>
                <a:latin typeface="Comic Sans MS" pitchFamily="66" charset="0"/>
              </a:rPr>
              <a:t> effects</a:t>
            </a:r>
            <a:endParaRPr lang="en-IN" sz="22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I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2000" dirty="0" smtClean="0">
                <a:latin typeface="Comic Sans MS" pitchFamily="66" charset="0"/>
              </a:rPr>
              <a:t>    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4772</TotalTime>
  <Words>874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Heavy Metal Toxicity (Mercury)</vt:lpstr>
      <vt:lpstr>Content of chapter</vt:lpstr>
      <vt:lpstr>Sources </vt:lpstr>
      <vt:lpstr>Continue...</vt:lpstr>
      <vt:lpstr>Continue...</vt:lpstr>
      <vt:lpstr>Toxicokinetics :-</vt:lpstr>
      <vt:lpstr>Continue…</vt:lpstr>
      <vt:lpstr>Continue…</vt:lpstr>
      <vt:lpstr>Mechanism of  Toxicity</vt:lpstr>
      <vt:lpstr>Clinical signs</vt:lpstr>
      <vt:lpstr>Continue....</vt:lpstr>
      <vt:lpstr>organic mercury</vt:lpstr>
      <vt:lpstr>Treatment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Nnbmbmbm,</dc:title>
  <dc:creator>hp</dc:creator>
  <cp:lastModifiedBy>Pavilion</cp:lastModifiedBy>
  <cp:revision>93</cp:revision>
  <dcterms:created xsi:type="dcterms:W3CDTF">2006-08-16T00:00:00Z</dcterms:created>
  <dcterms:modified xsi:type="dcterms:W3CDTF">2020-05-26T07:41:27Z</dcterms:modified>
</cp:coreProperties>
</file>