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4" r:id="rId15"/>
    <p:sldId id="272" r:id="rId16"/>
    <p:sldId id="278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445" autoAdjust="0"/>
    <p:restoredTop sz="86380" autoAdjust="0"/>
  </p:normalViewPr>
  <p:slideViewPr>
    <p:cSldViewPr>
      <p:cViewPr>
        <p:scale>
          <a:sx n="75" d="100"/>
          <a:sy n="75" d="100"/>
        </p:scale>
        <p:origin x="-118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138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153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10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to Estimate Heritability 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Correlation method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Correlation between Half-sibs:</a:t>
            </a:r>
          </a:p>
          <a:p>
            <a:r>
              <a:rPr lang="en-IN" dirty="0" smtClean="0">
                <a:latin typeface="Comic Sans MS" pitchFamily="66" charset="0"/>
              </a:rPr>
              <a:t>Data structure on LMY (kg) of half-sibs</a:t>
            </a: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048000"/>
          <a:ext cx="806958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75438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Sire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Dam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D7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D8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D9</a:t>
                      </a:r>
                      <a:endParaRPr lang="en-IN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Daughter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d7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d8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d9</a:t>
                      </a:r>
                      <a:endParaRPr lang="en-IN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LMY(kg)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2000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2200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2300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2300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2500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2800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2500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2700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2800</a:t>
                      </a:r>
                      <a:endParaRPr lang="en-IN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Skeleton of ANOVA for HS analysis: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 = number of sires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k = number of progeny per sire</a:t>
            </a: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71600"/>
          <a:ext cx="79248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295400"/>
                <a:gridCol w="1905000"/>
                <a:gridCol w="23622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Source of variation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err="1" smtClean="0">
                          <a:latin typeface="Comic Sans MS" pitchFamily="66" charset="0"/>
                        </a:rPr>
                        <a:t>d.f</a:t>
                      </a:r>
                      <a:r>
                        <a:rPr lang="en-IN" sz="2400" dirty="0" smtClean="0">
                          <a:latin typeface="Comic Sans MS" pitchFamily="66" charset="0"/>
                        </a:rPr>
                        <a:t>.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Means Squares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Composition of </a:t>
                      </a:r>
                    </a:p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Mean Square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Between sire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 - 1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MS </a:t>
                      </a:r>
                      <a:r>
                        <a:rPr lang="en-IN" sz="3600" b="1" baseline="-25000" dirty="0" smtClean="0"/>
                        <a:t>S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 + 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S</a:t>
                      </a:r>
                      <a:endParaRPr lang="en-IN" sz="2400" b="1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0" dirty="0" smtClean="0">
                          <a:latin typeface="Comic Sans MS" pitchFamily="66" charset="0"/>
                        </a:rPr>
                        <a:t>within </a:t>
                      </a:r>
                      <a:r>
                        <a:rPr lang="en-IN" sz="2400" b="1" baseline="0" dirty="0" smtClean="0">
                          <a:latin typeface="Comic Sans MS" pitchFamily="66" charset="0"/>
                        </a:rPr>
                        <a:t>progeny or error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s(k</a:t>
                      </a:r>
                      <a:r>
                        <a:rPr lang="en-IN" sz="2400" b="1" baseline="0" dirty="0" smtClean="0"/>
                        <a:t> – 1)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/>
                        <a:t>MSw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</a:t>
                      </a:r>
                      <a:endParaRPr lang="en-IN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2060"/>
                </a:solidFill>
              </a:rPr>
              <a:t>MS</a:t>
            </a:r>
            <a:r>
              <a:rPr lang="en-IN" baseline="-25000" dirty="0" smtClean="0">
                <a:solidFill>
                  <a:srgbClr val="002060"/>
                </a:solidFill>
              </a:rPr>
              <a:t>S</a:t>
            </a:r>
            <a:r>
              <a:rPr lang="en-IN" dirty="0" smtClean="0">
                <a:solidFill>
                  <a:srgbClr val="002060"/>
                </a:solidFill>
              </a:rPr>
              <a:t> – MS</a:t>
            </a:r>
            <a:r>
              <a:rPr lang="en-IN" baseline="-25000" dirty="0" smtClean="0">
                <a:solidFill>
                  <a:srgbClr val="002060"/>
                </a:solidFill>
              </a:rPr>
              <a:t>W</a:t>
            </a:r>
            <a:r>
              <a:rPr lang="en-IN" dirty="0" smtClean="0"/>
              <a:t> = 6</a:t>
            </a:r>
            <a:r>
              <a:rPr lang="en-IN" baseline="30000" dirty="0" smtClean="0"/>
              <a:t>2</a:t>
            </a:r>
            <a:r>
              <a:rPr lang="en-IN" dirty="0" smtClean="0"/>
              <a:t>w + 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S</a:t>
            </a:r>
            <a:r>
              <a:rPr lang="en-IN" dirty="0" smtClean="0"/>
              <a:t> – 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W  </a:t>
            </a:r>
            <a:r>
              <a:rPr lang="en-IN" dirty="0" smtClean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/>
              <a:t>			     = </a:t>
            </a:r>
            <a:r>
              <a:rPr lang="en-IN" dirty="0" smtClean="0">
                <a:solidFill>
                  <a:srgbClr val="FF0000"/>
                </a:solidFill>
              </a:rPr>
              <a:t>k6</a:t>
            </a:r>
            <a:r>
              <a:rPr lang="en-IN" baseline="30000" dirty="0" smtClean="0">
                <a:solidFill>
                  <a:srgbClr val="FF0000"/>
                </a:solidFill>
              </a:rPr>
              <a:t>2</a:t>
            </a:r>
            <a:r>
              <a:rPr lang="en-IN" baseline="-25000" dirty="0" smtClean="0">
                <a:solidFill>
                  <a:srgbClr val="FF0000"/>
                </a:solidFill>
              </a:rPr>
              <a:t>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/>
              <a:t>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S</a:t>
            </a:r>
            <a:r>
              <a:rPr lang="en-IN" dirty="0" smtClean="0"/>
              <a:t> = 1/k(MS</a:t>
            </a:r>
            <a:r>
              <a:rPr lang="en-IN" baseline="-25000" dirty="0" smtClean="0"/>
              <a:t>S</a:t>
            </a:r>
            <a:r>
              <a:rPr lang="en-IN" dirty="0" smtClean="0"/>
              <a:t> – MS</a:t>
            </a:r>
            <a:r>
              <a:rPr lang="en-IN" baseline="-25000" dirty="0" smtClean="0"/>
              <a:t>W</a:t>
            </a:r>
            <a:r>
              <a:rPr lang="en-IN" dirty="0" smtClean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b="1" dirty="0" smtClean="0">
                <a:solidFill>
                  <a:srgbClr val="7030A0"/>
                </a:solidFill>
              </a:rPr>
              <a:t>V</a:t>
            </a:r>
            <a:r>
              <a:rPr lang="en-IN" b="1" baseline="-25000" dirty="0" smtClean="0">
                <a:solidFill>
                  <a:srgbClr val="7030A0"/>
                </a:solidFill>
              </a:rPr>
              <a:t>P</a:t>
            </a:r>
            <a:r>
              <a:rPr lang="en-IN" b="1" dirty="0" smtClean="0">
                <a:solidFill>
                  <a:srgbClr val="7030A0"/>
                </a:solidFill>
              </a:rPr>
              <a:t> =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T</a:t>
            </a:r>
            <a:r>
              <a:rPr lang="en-IN" b="1" dirty="0" smtClean="0">
                <a:solidFill>
                  <a:srgbClr val="7030A0"/>
                </a:solidFill>
              </a:rPr>
              <a:t> =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S</a:t>
            </a:r>
            <a:r>
              <a:rPr lang="en-IN" b="1" dirty="0" smtClean="0">
                <a:solidFill>
                  <a:srgbClr val="7030A0"/>
                </a:solidFill>
              </a:rPr>
              <a:t> + 6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W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b="1" dirty="0" smtClean="0">
                <a:solidFill>
                  <a:srgbClr val="00B050"/>
                </a:solidFill>
              </a:rPr>
              <a:t>6</a:t>
            </a:r>
            <a:r>
              <a:rPr lang="en-IN" b="1" baseline="30000" dirty="0" smtClean="0">
                <a:solidFill>
                  <a:srgbClr val="00B050"/>
                </a:solidFill>
              </a:rPr>
              <a:t>2</a:t>
            </a:r>
            <a:r>
              <a:rPr lang="en-IN" b="1" dirty="0" smtClean="0">
                <a:solidFill>
                  <a:srgbClr val="00B050"/>
                </a:solidFill>
              </a:rPr>
              <a:t>s = ¼V</a:t>
            </a:r>
            <a:r>
              <a:rPr lang="en-IN" b="1" baseline="-25000" dirty="0" smtClean="0">
                <a:solidFill>
                  <a:srgbClr val="00B050"/>
                </a:solidFill>
              </a:rPr>
              <a:t>A</a:t>
            </a:r>
            <a:r>
              <a:rPr lang="en-IN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/>
              <a:t>t = ¼V</a:t>
            </a:r>
            <a:r>
              <a:rPr lang="en-IN" baseline="-25000" dirty="0" smtClean="0"/>
              <a:t>A </a:t>
            </a:r>
            <a:r>
              <a:rPr lang="en-IN" dirty="0" smtClean="0"/>
              <a:t> / V</a:t>
            </a:r>
            <a:r>
              <a:rPr lang="en-IN" baseline="-25000" dirty="0" smtClean="0"/>
              <a:t>P  </a:t>
            </a:r>
            <a:r>
              <a:rPr lang="en-IN" dirty="0" smtClean="0"/>
              <a:t> or, 4xt = h</a:t>
            </a:r>
            <a:r>
              <a:rPr lang="en-IN" baseline="30000" dirty="0" smtClean="0"/>
              <a:t>2 </a:t>
            </a:r>
            <a:r>
              <a:rPr lang="en-IN" dirty="0" smtClean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dirty="0" smtClean="0"/>
              <a:t>t = 6</a:t>
            </a:r>
            <a:r>
              <a:rPr lang="en-IN" baseline="30000" dirty="0" smtClean="0"/>
              <a:t>2</a:t>
            </a:r>
            <a:r>
              <a:rPr lang="en-IN" dirty="0" smtClean="0"/>
              <a:t>S / (6</a:t>
            </a:r>
            <a:r>
              <a:rPr lang="en-IN" baseline="30000" dirty="0" smtClean="0"/>
              <a:t>2</a:t>
            </a:r>
            <a:r>
              <a:rPr lang="en-IN" dirty="0" smtClean="0"/>
              <a:t>S + 6</a:t>
            </a:r>
            <a:r>
              <a:rPr lang="en-IN" baseline="30000" dirty="0" smtClean="0"/>
              <a:t>2</a:t>
            </a:r>
            <a:r>
              <a:rPr lang="en-IN" dirty="0" smtClean="0"/>
              <a:t>W)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IN" b="1" dirty="0" smtClean="0">
                <a:solidFill>
                  <a:srgbClr val="C00000"/>
                </a:solidFill>
              </a:rPr>
              <a:t>h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 = 4x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S / (6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S 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W)</a:t>
            </a:r>
          </a:p>
          <a:p>
            <a:endParaRPr lang="en-IN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>
                <a:solidFill>
                  <a:srgbClr val="C00000"/>
                </a:solidFill>
                <a:latin typeface="Comic Sans MS" pitchFamily="66" charset="0"/>
              </a:rPr>
              <a:t>Correlation method</a:t>
            </a:r>
            <a:endParaRPr lang="en-IN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8229600" cy="4724400"/>
          </a:xfrm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Correlation between Full-sibs:</a:t>
            </a:r>
          </a:p>
          <a:p>
            <a:r>
              <a:rPr lang="en-IN" sz="2800" dirty="0" smtClean="0">
                <a:latin typeface="Comic Sans MS" pitchFamily="66" charset="0"/>
              </a:rPr>
              <a:t>Data structure of half-sib &amp; full-sib family</a:t>
            </a: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endParaRPr lang="en-IN" sz="280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806958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62000"/>
                <a:gridCol w="685800"/>
                <a:gridCol w="762000"/>
                <a:gridCol w="762000"/>
                <a:gridCol w="762000"/>
                <a:gridCol w="685800"/>
                <a:gridCol w="762000"/>
                <a:gridCol w="762000"/>
                <a:gridCol w="60198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No. of Sire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S3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No. of Dam / sire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D5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D6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D7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D8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D9</a:t>
                      </a:r>
                      <a:endParaRPr lang="en-IN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No. of daughters /dam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k</a:t>
                      </a:r>
                      <a:endParaRPr lang="en-IN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latin typeface="Comic Sans MS" pitchFamily="66" charset="0"/>
              </a:rPr>
              <a:t>Skeleton of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ANOVA</a:t>
            </a:r>
            <a:r>
              <a:rPr lang="en-IN" sz="2800" b="1" dirty="0" smtClean="0">
                <a:latin typeface="Comic Sans MS" pitchFamily="66" charset="0"/>
              </a:rPr>
              <a:t> for </a:t>
            </a:r>
            <a:r>
              <a:rPr lang="en-IN" sz="2800" b="1" dirty="0" smtClean="0">
                <a:solidFill>
                  <a:srgbClr val="FF0000"/>
                </a:solidFill>
                <a:latin typeface="Comic Sans MS" pitchFamily="66" charset="0"/>
              </a:rPr>
              <a:t>HS &amp; FS Family</a:t>
            </a:r>
            <a:r>
              <a:rPr lang="en-IN" sz="2800" b="1" dirty="0" smtClean="0">
                <a:latin typeface="Comic Sans MS" pitchFamily="66" charset="0"/>
              </a:rPr>
              <a:t>:</a:t>
            </a:r>
            <a:endParaRPr lang="en-IN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s = number of sires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d = number of </a:t>
            </a:r>
            <a:r>
              <a:rPr lang="en-IN" sz="2800" dirty="0" smtClean="0">
                <a:latin typeface="Comic Sans MS" pitchFamily="66" charset="0"/>
              </a:rPr>
              <a:t>dams </a:t>
            </a:r>
            <a:r>
              <a:rPr lang="en-IN" sz="2800" dirty="0" smtClean="0">
                <a:latin typeface="Comic Sans MS" pitchFamily="66" charset="0"/>
              </a:rPr>
              <a:t>per sire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	k = number of progeny per dam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990600"/>
          <a:ext cx="838200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447800"/>
                <a:gridCol w="1524001"/>
                <a:gridCol w="1337896"/>
                <a:gridCol w="2014904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Source of variation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err="1" smtClean="0">
                          <a:latin typeface="Comic Sans MS" pitchFamily="66" charset="0"/>
                        </a:rPr>
                        <a:t>d.f</a:t>
                      </a:r>
                      <a:r>
                        <a:rPr lang="en-IN" sz="2400" dirty="0" smtClean="0">
                          <a:latin typeface="Comic Sans MS" pitchFamily="66" charset="0"/>
                        </a:rPr>
                        <a:t>.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Sum of Squares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Means </a:t>
                      </a:r>
                      <a:r>
                        <a:rPr lang="en-IN" sz="2400" dirty="0" smtClean="0">
                          <a:latin typeface="Comic Sans MS" pitchFamily="66" charset="0"/>
                        </a:rPr>
                        <a:t>Squares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itchFamily="66" charset="0"/>
                        </a:rPr>
                        <a:t>Composition of MS</a:t>
                      </a:r>
                      <a:endParaRPr lang="en-IN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Between sire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 - 1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-25000" dirty="0" smtClean="0"/>
                        <a:t> </a:t>
                      </a:r>
                      <a:r>
                        <a:rPr lang="en-IN" sz="2400" b="1" baseline="0" dirty="0" smtClean="0"/>
                        <a:t> SS</a:t>
                      </a:r>
                      <a:r>
                        <a:rPr lang="en-IN" sz="2400" b="1" baseline="-25000" dirty="0" smtClean="0"/>
                        <a:t>S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MS </a:t>
                      </a:r>
                      <a:r>
                        <a:rPr lang="en-IN" sz="2400" b="1" baseline="-25000" dirty="0" smtClean="0"/>
                        <a:t>S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 + 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baseline="0" dirty="0" smtClean="0"/>
                        <a:t>D + dk6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baseline="0" dirty="0" smtClean="0"/>
                        <a:t>S</a:t>
                      </a:r>
                      <a:endParaRPr lang="en-IN" sz="2400" b="1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Between dams within sires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s(d – 1)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-25000" dirty="0" smtClean="0"/>
                        <a:t> </a:t>
                      </a:r>
                      <a:r>
                        <a:rPr lang="en-IN" sz="2400" b="1" baseline="0" dirty="0" smtClean="0"/>
                        <a:t> SS</a:t>
                      </a:r>
                      <a:r>
                        <a:rPr lang="en-IN" sz="2400" b="1" baseline="-25000" dirty="0" smtClean="0"/>
                        <a:t>D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MS</a:t>
                      </a:r>
                      <a:r>
                        <a:rPr lang="en-IN" sz="2400" b="1" baseline="-25000" dirty="0" smtClean="0"/>
                        <a:t>D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 + k6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baseline="0" dirty="0" smtClean="0"/>
                        <a:t>D</a:t>
                      </a:r>
                      <a:endParaRPr lang="en-IN" sz="2400" b="1" dirty="0" smtClean="0"/>
                    </a:p>
                    <a:p>
                      <a:pPr algn="ctr"/>
                      <a:endParaRPr lang="en-IN" sz="2400" b="1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0" dirty="0" smtClean="0">
                          <a:latin typeface="Comic Sans MS" pitchFamily="66" charset="0"/>
                        </a:rPr>
                        <a:t>within progeny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/>
                        <a:t>sd</a:t>
                      </a:r>
                      <a:r>
                        <a:rPr lang="en-IN" sz="2400" b="1" dirty="0" smtClean="0"/>
                        <a:t>(k</a:t>
                      </a:r>
                      <a:r>
                        <a:rPr lang="en-IN" sz="2400" b="1" baseline="0" dirty="0" smtClean="0"/>
                        <a:t> – 1)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SS</a:t>
                      </a:r>
                      <a:r>
                        <a:rPr lang="en-IN" sz="2400" b="1" baseline="-25000" dirty="0" smtClean="0"/>
                        <a:t>W</a:t>
                      </a:r>
                      <a:endParaRPr lang="en-IN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/>
                        <a:t>MSw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r>
                        <a:rPr lang="en-IN" sz="2400" b="1" baseline="30000" dirty="0" smtClean="0"/>
                        <a:t>2</a:t>
                      </a:r>
                      <a:r>
                        <a:rPr lang="en-IN" sz="2400" b="1" dirty="0" smtClean="0"/>
                        <a:t>W</a:t>
                      </a:r>
                      <a:endParaRPr lang="en-IN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7030A0"/>
                </a:solidFill>
              </a:rPr>
              <a:t>MS</a:t>
            </a:r>
            <a:r>
              <a:rPr lang="en-IN" b="1" baseline="-25000" dirty="0" smtClean="0">
                <a:solidFill>
                  <a:srgbClr val="7030A0"/>
                </a:solidFill>
              </a:rPr>
              <a:t>W</a:t>
            </a:r>
            <a:r>
              <a:rPr lang="en-IN" b="1" dirty="0" smtClean="0">
                <a:solidFill>
                  <a:srgbClr val="7030A0"/>
                </a:solidFill>
              </a:rPr>
              <a:t> =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w</a:t>
            </a:r>
          </a:p>
          <a:p>
            <a:r>
              <a:rPr lang="en-IN" dirty="0" smtClean="0"/>
              <a:t>MS</a:t>
            </a:r>
            <a:r>
              <a:rPr lang="en-IN" baseline="-25000" dirty="0" smtClean="0"/>
              <a:t>D</a:t>
            </a:r>
            <a:r>
              <a:rPr lang="en-IN" dirty="0" smtClean="0"/>
              <a:t> – MS</a:t>
            </a:r>
            <a:r>
              <a:rPr lang="en-IN" baseline="-25000" dirty="0" smtClean="0"/>
              <a:t>W</a:t>
            </a:r>
            <a:r>
              <a:rPr lang="en-IN" dirty="0" smtClean="0"/>
              <a:t> = [6</a:t>
            </a:r>
            <a:r>
              <a:rPr lang="en-IN" baseline="30000" dirty="0" smtClean="0"/>
              <a:t>2</a:t>
            </a:r>
            <a:r>
              <a:rPr lang="en-IN" dirty="0" smtClean="0"/>
              <a:t>w + k6</a:t>
            </a:r>
            <a:r>
              <a:rPr lang="en-IN" baseline="30000" dirty="0" smtClean="0"/>
              <a:t>2</a:t>
            </a:r>
            <a:r>
              <a:rPr lang="en-IN" dirty="0" smtClean="0"/>
              <a:t>D] - 6</a:t>
            </a:r>
            <a:r>
              <a:rPr lang="en-IN" baseline="30000" dirty="0" smtClean="0"/>
              <a:t>2</a:t>
            </a:r>
            <a:r>
              <a:rPr lang="en-IN" dirty="0" smtClean="0"/>
              <a:t>w</a:t>
            </a:r>
          </a:p>
          <a:p>
            <a:pPr>
              <a:buNone/>
            </a:pPr>
            <a:r>
              <a:rPr lang="en-IN" dirty="0" smtClean="0"/>
              <a:t>				= 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D</a:t>
            </a:r>
          </a:p>
          <a:p>
            <a:r>
              <a:rPr lang="en-IN" b="1" dirty="0" smtClean="0">
                <a:solidFill>
                  <a:srgbClr val="002060"/>
                </a:solidFill>
              </a:rPr>
              <a:t>6</a:t>
            </a:r>
            <a:r>
              <a:rPr lang="en-IN" b="1" baseline="30000" dirty="0" smtClean="0">
                <a:solidFill>
                  <a:srgbClr val="002060"/>
                </a:solidFill>
              </a:rPr>
              <a:t>2 </a:t>
            </a:r>
            <a:r>
              <a:rPr lang="en-IN" b="1" baseline="-25000" dirty="0" smtClean="0">
                <a:solidFill>
                  <a:srgbClr val="002060"/>
                </a:solidFill>
              </a:rPr>
              <a:t>D</a:t>
            </a:r>
            <a:r>
              <a:rPr lang="en-IN" b="1" dirty="0" smtClean="0">
                <a:solidFill>
                  <a:srgbClr val="002060"/>
                </a:solidFill>
              </a:rPr>
              <a:t> = 1/k(MS</a:t>
            </a:r>
            <a:r>
              <a:rPr lang="en-IN" b="1" baseline="-25000" dirty="0" smtClean="0">
                <a:solidFill>
                  <a:srgbClr val="002060"/>
                </a:solidFill>
              </a:rPr>
              <a:t>D</a:t>
            </a:r>
            <a:r>
              <a:rPr lang="en-IN" b="1" dirty="0" smtClean="0">
                <a:solidFill>
                  <a:srgbClr val="002060"/>
                </a:solidFill>
              </a:rPr>
              <a:t> – MS</a:t>
            </a:r>
            <a:r>
              <a:rPr lang="en-IN" b="1" baseline="-25000" dirty="0" smtClean="0">
                <a:solidFill>
                  <a:srgbClr val="002060"/>
                </a:solidFill>
              </a:rPr>
              <a:t>W</a:t>
            </a:r>
            <a:r>
              <a:rPr lang="en-IN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IN" dirty="0" smtClean="0"/>
              <a:t>MS</a:t>
            </a:r>
            <a:r>
              <a:rPr lang="en-IN" baseline="-25000" dirty="0" smtClean="0"/>
              <a:t>S</a:t>
            </a:r>
            <a:r>
              <a:rPr lang="en-IN" dirty="0" smtClean="0"/>
              <a:t> – MS</a:t>
            </a:r>
            <a:r>
              <a:rPr lang="en-IN" baseline="-25000" dirty="0" smtClean="0"/>
              <a:t>D</a:t>
            </a:r>
            <a:r>
              <a:rPr lang="en-IN" dirty="0" smtClean="0"/>
              <a:t> = [6</a:t>
            </a:r>
            <a:r>
              <a:rPr lang="en-IN" baseline="30000" dirty="0" smtClean="0"/>
              <a:t>2</a:t>
            </a:r>
            <a:r>
              <a:rPr lang="en-IN" dirty="0" smtClean="0"/>
              <a:t>w + k6</a:t>
            </a:r>
            <a:r>
              <a:rPr lang="en-IN" baseline="30000" dirty="0" smtClean="0"/>
              <a:t>2</a:t>
            </a:r>
            <a:r>
              <a:rPr lang="en-IN" dirty="0" smtClean="0"/>
              <a:t>D + dk6</a:t>
            </a:r>
            <a:r>
              <a:rPr lang="en-IN" baseline="30000" dirty="0" smtClean="0"/>
              <a:t>2</a:t>
            </a:r>
            <a:r>
              <a:rPr lang="en-IN" dirty="0" smtClean="0"/>
              <a:t>S] – [6</a:t>
            </a:r>
            <a:r>
              <a:rPr lang="en-IN" baseline="30000" dirty="0" smtClean="0"/>
              <a:t>2</a:t>
            </a:r>
            <a:r>
              <a:rPr lang="en-IN" dirty="0" smtClean="0"/>
              <a:t>w + 			k6</a:t>
            </a:r>
            <a:r>
              <a:rPr lang="en-IN" baseline="30000" dirty="0" smtClean="0"/>
              <a:t>2</a:t>
            </a:r>
            <a:r>
              <a:rPr lang="en-IN" dirty="0" smtClean="0"/>
              <a:t>D]</a:t>
            </a:r>
          </a:p>
          <a:p>
            <a:pPr>
              <a:buNone/>
            </a:pPr>
            <a:r>
              <a:rPr lang="en-IN" dirty="0" smtClean="0"/>
              <a:t>			    = dk6</a:t>
            </a:r>
            <a:r>
              <a:rPr lang="en-IN" baseline="30000" dirty="0" smtClean="0"/>
              <a:t>2</a:t>
            </a:r>
            <a:r>
              <a:rPr lang="en-IN" baseline="-25000" dirty="0" smtClean="0"/>
              <a:t>S</a:t>
            </a:r>
            <a:r>
              <a:rPr lang="en-IN" dirty="0" smtClean="0"/>
              <a:t>	</a:t>
            </a:r>
          </a:p>
          <a:p>
            <a:r>
              <a:rPr lang="en-IN" b="1" dirty="0" smtClean="0">
                <a:solidFill>
                  <a:srgbClr val="7030A0"/>
                </a:solidFill>
              </a:rPr>
              <a:t>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S</a:t>
            </a:r>
            <a:r>
              <a:rPr lang="en-IN" b="1" dirty="0" smtClean="0">
                <a:solidFill>
                  <a:srgbClr val="7030A0"/>
                </a:solidFill>
              </a:rPr>
              <a:t> = 1/</a:t>
            </a:r>
            <a:r>
              <a:rPr lang="en-IN" b="1" dirty="0" err="1" smtClean="0">
                <a:solidFill>
                  <a:srgbClr val="7030A0"/>
                </a:solidFill>
              </a:rPr>
              <a:t>dk</a:t>
            </a:r>
            <a:r>
              <a:rPr lang="en-IN" b="1" dirty="0" smtClean="0">
                <a:solidFill>
                  <a:srgbClr val="7030A0"/>
                </a:solidFill>
              </a:rPr>
              <a:t>(MS</a:t>
            </a:r>
            <a:r>
              <a:rPr lang="en-IN" b="1" baseline="-25000" dirty="0" smtClean="0">
                <a:solidFill>
                  <a:srgbClr val="7030A0"/>
                </a:solidFill>
              </a:rPr>
              <a:t>S</a:t>
            </a:r>
            <a:r>
              <a:rPr lang="en-IN" b="1" dirty="0" smtClean="0">
                <a:solidFill>
                  <a:srgbClr val="7030A0"/>
                </a:solidFill>
              </a:rPr>
              <a:t> – MS</a:t>
            </a:r>
            <a:r>
              <a:rPr lang="en-IN" b="1" baseline="-25000" dirty="0" smtClean="0">
                <a:solidFill>
                  <a:srgbClr val="7030A0"/>
                </a:solidFill>
              </a:rPr>
              <a:t>D</a:t>
            </a:r>
            <a:r>
              <a:rPr lang="en-IN" b="1" dirty="0" smtClean="0">
                <a:solidFill>
                  <a:srgbClr val="7030A0"/>
                </a:solidFill>
              </a:rPr>
              <a:t>)</a:t>
            </a:r>
            <a:endParaRPr lang="en-IN" b="1" baseline="-25000" dirty="0" smtClean="0">
              <a:solidFill>
                <a:srgbClr val="7030A0"/>
              </a:solidFill>
            </a:endParaRPr>
          </a:p>
          <a:p>
            <a:endParaRPr lang="en-IN" b="1" baseline="-25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Thus,</a:t>
            </a:r>
          </a:p>
          <a:p>
            <a:pPr>
              <a:buNone/>
            </a:pPr>
            <a:r>
              <a:rPr lang="en-IN" dirty="0" smtClean="0"/>
              <a:t>		 </a:t>
            </a:r>
            <a:r>
              <a:rPr lang="en-IN" b="1" dirty="0" smtClean="0">
                <a:solidFill>
                  <a:srgbClr val="7030A0"/>
                </a:solidFill>
              </a:rPr>
              <a:t>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w = MS</a:t>
            </a:r>
            <a:r>
              <a:rPr lang="en-IN" b="1" baseline="-25000" dirty="0" smtClean="0">
                <a:solidFill>
                  <a:srgbClr val="7030A0"/>
                </a:solidFill>
              </a:rPr>
              <a:t>W</a:t>
            </a:r>
            <a:r>
              <a:rPr lang="en-IN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IN" dirty="0" smtClean="0"/>
              <a:t> 		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B0F0"/>
                </a:solidFill>
              </a:rPr>
              <a:t>6</a:t>
            </a:r>
            <a:r>
              <a:rPr lang="en-IN" b="1" baseline="30000" dirty="0" smtClean="0">
                <a:solidFill>
                  <a:srgbClr val="00B0F0"/>
                </a:solidFill>
              </a:rPr>
              <a:t>2 </a:t>
            </a:r>
            <a:r>
              <a:rPr lang="en-IN" b="1" baseline="-25000" dirty="0" smtClean="0">
                <a:solidFill>
                  <a:srgbClr val="00B0F0"/>
                </a:solidFill>
              </a:rPr>
              <a:t>D</a:t>
            </a:r>
            <a:r>
              <a:rPr lang="en-IN" b="1" dirty="0" smtClean="0">
                <a:solidFill>
                  <a:srgbClr val="00B0F0"/>
                </a:solidFill>
              </a:rPr>
              <a:t> = 1/k(MS</a:t>
            </a:r>
            <a:r>
              <a:rPr lang="en-IN" b="1" baseline="-25000" dirty="0" smtClean="0">
                <a:solidFill>
                  <a:srgbClr val="00B0F0"/>
                </a:solidFill>
              </a:rPr>
              <a:t>D</a:t>
            </a:r>
            <a:r>
              <a:rPr lang="en-IN" b="1" dirty="0" smtClean="0">
                <a:solidFill>
                  <a:srgbClr val="00B0F0"/>
                </a:solidFill>
              </a:rPr>
              <a:t> – MS</a:t>
            </a:r>
            <a:r>
              <a:rPr lang="en-IN" b="1" baseline="-25000" dirty="0" smtClean="0">
                <a:solidFill>
                  <a:srgbClr val="00B0F0"/>
                </a:solidFill>
              </a:rPr>
              <a:t>W</a:t>
            </a:r>
            <a:r>
              <a:rPr lang="en-IN" b="1" dirty="0" smtClean="0">
                <a:solidFill>
                  <a:srgbClr val="00B0F0"/>
                </a:solidFill>
              </a:rPr>
              <a:t>)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B050"/>
                </a:solidFill>
              </a:rPr>
              <a:t>6</a:t>
            </a:r>
            <a:r>
              <a:rPr lang="en-IN" b="1" baseline="30000" dirty="0" smtClean="0">
                <a:solidFill>
                  <a:srgbClr val="00B050"/>
                </a:solidFill>
              </a:rPr>
              <a:t>2</a:t>
            </a:r>
            <a:r>
              <a:rPr lang="en-IN" b="1" baseline="-25000" dirty="0" smtClean="0">
                <a:solidFill>
                  <a:srgbClr val="00B050"/>
                </a:solidFill>
              </a:rPr>
              <a:t>S</a:t>
            </a:r>
            <a:r>
              <a:rPr lang="en-IN" b="1" dirty="0" smtClean="0">
                <a:solidFill>
                  <a:srgbClr val="00B050"/>
                </a:solidFill>
              </a:rPr>
              <a:t> = 1/</a:t>
            </a:r>
            <a:r>
              <a:rPr lang="en-IN" b="1" dirty="0" err="1" smtClean="0">
                <a:solidFill>
                  <a:srgbClr val="00B050"/>
                </a:solidFill>
              </a:rPr>
              <a:t>dk</a:t>
            </a:r>
            <a:r>
              <a:rPr lang="en-IN" b="1" dirty="0" smtClean="0">
                <a:solidFill>
                  <a:srgbClr val="00B050"/>
                </a:solidFill>
              </a:rPr>
              <a:t>(MS</a:t>
            </a:r>
            <a:r>
              <a:rPr lang="en-IN" b="1" baseline="-25000" dirty="0" smtClean="0">
                <a:solidFill>
                  <a:srgbClr val="00B050"/>
                </a:solidFill>
              </a:rPr>
              <a:t>S</a:t>
            </a:r>
            <a:r>
              <a:rPr lang="en-IN" b="1" dirty="0" smtClean="0">
                <a:solidFill>
                  <a:srgbClr val="00B050"/>
                </a:solidFill>
              </a:rPr>
              <a:t> – MS</a:t>
            </a:r>
            <a:r>
              <a:rPr lang="en-IN" b="1" baseline="-25000" dirty="0" smtClean="0">
                <a:solidFill>
                  <a:srgbClr val="00B050"/>
                </a:solidFill>
              </a:rPr>
              <a:t>D</a:t>
            </a:r>
            <a:r>
              <a:rPr lang="en-IN" b="1" dirty="0" smtClean="0">
                <a:solidFill>
                  <a:srgbClr val="00B050"/>
                </a:solidFill>
              </a:rPr>
              <a:t>) 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 smtClean="0">
                <a:solidFill>
                  <a:srgbClr val="002060"/>
                </a:solidFill>
              </a:rPr>
              <a:t>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dirty="0" smtClean="0">
                <a:solidFill>
                  <a:srgbClr val="002060"/>
                </a:solidFill>
              </a:rPr>
              <a:t>s = ¼V</a:t>
            </a:r>
            <a:r>
              <a:rPr lang="en-IN" b="1" baseline="-25000" dirty="0" smtClean="0">
                <a:solidFill>
                  <a:srgbClr val="002060"/>
                </a:solidFill>
              </a:rPr>
              <a:t>A</a:t>
            </a:r>
            <a:r>
              <a:rPr lang="en-IN" dirty="0" smtClean="0"/>
              <a:t>   	 or, </a:t>
            </a:r>
            <a:r>
              <a:rPr lang="en-IN" dirty="0" smtClean="0">
                <a:solidFill>
                  <a:srgbClr val="FF0000"/>
                </a:solidFill>
              </a:rPr>
              <a:t>= </a:t>
            </a:r>
            <a:r>
              <a:rPr lang="en-IN" b="1" dirty="0" smtClean="0">
                <a:solidFill>
                  <a:srgbClr val="FF0000"/>
                </a:solidFill>
              </a:rPr>
              <a:t>46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baseline="-25000" dirty="0" smtClean="0">
                <a:solidFill>
                  <a:srgbClr val="FF0000"/>
                </a:solidFill>
              </a:rPr>
              <a:t>S</a:t>
            </a:r>
            <a:r>
              <a:rPr lang="en-IN" b="1" dirty="0" smtClean="0">
                <a:solidFill>
                  <a:srgbClr val="FF0000"/>
                </a:solidFill>
              </a:rPr>
              <a:t> = V</a:t>
            </a:r>
            <a:r>
              <a:rPr lang="en-IN" b="1" baseline="-250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baseline="-25000" dirty="0" smtClean="0">
                <a:solidFill>
                  <a:srgbClr val="FF0000"/>
                </a:solidFill>
              </a:rPr>
              <a:t>D </a:t>
            </a:r>
            <a:r>
              <a:rPr lang="en-IN" b="1" dirty="0" smtClean="0">
                <a:solidFill>
                  <a:srgbClr val="FF0000"/>
                </a:solidFill>
              </a:rPr>
              <a:t> = ¼V</a:t>
            </a:r>
            <a:r>
              <a:rPr lang="en-IN" b="1" baseline="-25000" dirty="0" smtClean="0">
                <a:solidFill>
                  <a:srgbClr val="FF0000"/>
                </a:solidFill>
              </a:rPr>
              <a:t>A </a:t>
            </a:r>
            <a:r>
              <a:rPr lang="en-IN" b="1" dirty="0" smtClean="0">
                <a:solidFill>
                  <a:srgbClr val="FF0000"/>
                </a:solidFill>
              </a:rPr>
              <a:t> + ¼V</a:t>
            </a:r>
            <a:r>
              <a:rPr lang="en-IN" b="1" baseline="-25000" dirty="0" smtClean="0">
                <a:solidFill>
                  <a:srgbClr val="FF0000"/>
                </a:solidFill>
              </a:rPr>
              <a:t>D</a:t>
            </a:r>
            <a:r>
              <a:rPr lang="en-IN" b="1" dirty="0" smtClean="0">
                <a:solidFill>
                  <a:srgbClr val="FF0000"/>
                </a:solidFill>
              </a:rPr>
              <a:t> + V</a:t>
            </a:r>
            <a:r>
              <a:rPr lang="en-IN" b="1" baseline="-25000" dirty="0" smtClean="0">
                <a:solidFill>
                  <a:srgbClr val="FF0000"/>
                </a:solidFill>
              </a:rPr>
              <a:t>EC</a:t>
            </a:r>
          </a:p>
          <a:p>
            <a:r>
              <a:rPr lang="en-IN" b="1" baseline="-25000" dirty="0" smtClean="0"/>
              <a:t> 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7030A0"/>
                </a:solidFill>
              </a:rPr>
              <a:t>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W</a:t>
            </a:r>
            <a:r>
              <a:rPr lang="en-IN" b="1" dirty="0" smtClean="0">
                <a:solidFill>
                  <a:srgbClr val="7030A0"/>
                </a:solidFill>
              </a:rPr>
              <a:t> = ½V</a:t>
            </a:r>
            <a:r>
              <a:rPr lang="en-IN" b="1" baseline="-25000" dirty="0" smtClean="0">
                <a:solidFill>
                  <a:srgbClr val="7030A0"/>
                </a:solidFill>
              </a:rPr>
              <a:t>A </a:t>
            </a:r>
            <a:r>
              <a:rPr lang="en-IN" b="1" dirty="0" smtClean="0">
                <a:solidFill>
                  <a:srgbClr val="7030A0"/>
                </a:solidFill>
              </a:rPr>
              <a:t> + ¾V</a:t>
            </a:r>
            <a:r>
              <a:rPr lang="en-IN" b="1" baseline="-25000" dirty="0" smtClean="0">
                <a:solidFill>
                  <a:srgbClr val="7030A0"/>
                </a:solidFill>
              </a:rPr>
              <a:t>D</a:t>
            </a:r>
            <a:r>
              <a:rPr lang="en-IN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IN" b="1" baseline="-25000" dirty="0" smtClean="0"/>
              <a:t> </a:t>
            </a:r>
            <a:r>
              <a:rPr lang="en-IN" b="1" dirty="0" smtClean="0">
                <a:solidFill>
                  <a:srgbClr val="002060"/>
                </a:solidFill>
              </a:rPr>
              <a:t>V</a:t>
            </a:r>
            <a:r>
              <a:rPr lang="en-IN" b="1" baseline="-25000" dirty="0" smtClean="0">
                <a:solidFill>
                  <a:srgbClr val="002060"/>
                </a:solidFill>
              </a:rPr>
              <a:t>P</a:t>
            </a:r>
            <a:r>
              <a:rPr lang="en-IN" b="1" dirty="0" smtClean="0">
                <a:solidFill>
                  <a:srgbClr val="002060"/>
                </a:solidFill>
              </a:rPr>
              <a:t> =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T</a:t>
            </a:r>
            <a:r>
              <a:rPr lang="en-IN" b="1" dirty="0" smtClean="0">
                <a:solidFill>
                  <a:srgbClr val="002060"/>
                </a:solidFill>
              </a:rPr>
              <a:t> =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S</a:t>
            </a:r>
            <a:r>
              <a:rPr lang="en-IN" b="1" dirty="0" smtClean="0">
                <a:solidFill>
                  <a:srgbClr val="002060"/>
                </a:solidFill>
              </a:rPr>
              <a:t> + 6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D</a:t>
            </a:r>
            <a:r>
              <a:rPr lang="en-IN" b="1" dirty="0" smtClean="0">
                <a:solidFill>
                  <a:srgbClr val="002060"/>
                </a:solidFill>
              </a:rPr>
              <a:t> + 6</a:t>
            </a:r>
            <a:r>
              <a:rPr lang="en-IN" b="1" baseline="30000" dirty="0" smtClean="0">
                <a:solidFill>
                  <a:srgbClr val="002060"/>
                </a:solidFill>
              </a:rPr>
              <a:t>2</a:t>
            </a:r>
            <a:r>
              <a:rPr lang="en-IN" b="1" baseline="-25000" dirty="0" smtClean="0">
                <a:solidFill>
                  <a:srgbClr val="002060"/>
                </a:solidFill>
              </a:rPr>
              <a:t>W</a:t>
            </a:r>
            <a:endParaRPr lang="en-IN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dirty="0" smtClean="0"/>
              <a:t>t = 6</a:t>
            </a:r>
            <a:r>
              <a:rPr lang="en-IN" baseline="30000" dirty="0" smtClean="0"/>
              <a:t>2</a:t>
            </a:r>
            <a:r>
              <a:rPr lang="en-IN" dirty="0" smtClean="0"/>
              <a:t>S / (6</a:t>
            </a:r>
            <a:r>
              <a:rPr lang="en-IN" baseline="30000" dirty="0" smtClean="0"/>
              <a:t>2</a:t>
            </a:r>
            <a:r>
              <a:rPr lang="en-IN" dirty="0" smtClean="0"/>
              <a:t>S + 6</a:t>
            </a:r>
            <a:r>
              <a:rPr lang="en-IN" baseline="30000" dirty="0" smtClean="0"/>
              <a:t>2</a:t>
            </a:r>
            <a:r>
              <a:rPr lang="en-IN" dirty="0" smtClean="0"/>
              <a:t>W)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b="1" dirty="0" smtClean="0">
                <a:solidFill>
                  <a:srgbClr val="FF0000"/>
                </a:solidFill>
              </a:rPr>
              <a:t>h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baseline="-25000" dirty="0" smtClean="0">
                <a:solidFill>
                  <a:srgbClr val="FF0000"/>
                </a:solidFill>
              </a:rPr>
              <a:t>S</a:t>
            </a:r>
            <a:r>
              <a:rPr lang="en-IN" b="1" dirty="0" smtClean="0">
                <a:solidFill>
                  <a:srgbClr val="FF0000"/>
                </a:solidFill>
              </a:rPr>
              <a:t> = 4x 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S / (6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S + 6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D+ 6</a:t>
            </a:r>
            <a:r>
              <a:rPr lang="en-IN" b="1" baseline="30000" dirty="0" smtClean="0">
                <a:solidFill>
                  <a:srgbClr val="FF0000"/>
                </a:solidFill>
              </a:rPr>
              <a:t>2</a:t>
            </a:r>
            <a:r>
              <a:rPr lang="en-IN" b="1" dirty="0" smtClean="0">
                <a:solidFill>
                  <a:srgbClr val="FF0000"/>
                </a:solidFill>
              </a:rPr>
              <a:t>W)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b="1" dirty="0" smtClean="0">
                <a:solidFill>
                  <a:srgbClr val="7030A0"/>
                </a:solidFill>
              </a:rPr>
              <a:t>h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D</a:t>
            </a:r>
            <a:r>
              <a:rPr lang="en-IN" b="1" dirty="0" smtClean="0">
                <a:solidFill>
                  <a:srgbClr val="7030A0"/>
                </a:solidFill>
              </a:rPr>
              <a:t> = 4x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baseline="-25000" dirty="0" smtClean="0">
                <a:solidFill>
                  <a:srgbClr val="7030A0"/>
                </a:solidFill>
              </a:rPr>
              <a:t>D</a:t>
            </a:r>
            <a:r>
              <a:rPr lang="en-IN" b="1" dirty="0" smtClean="0">
                <a:solidFill>
                  <a:srgbClr val="7030A0"/>
                </a:solidFill>
              </a:rPr>
              <a:t> / (6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S + 6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D+ 6</a:t>
            </a:r>
            <a:r>
              <a:rPr lang="en-IN" b="1" baseline="30000" dirty="0" smtClean="0">
                <a:solidFill>
                  <a:srgbClr val="7030A0"/>
                </a:solidFill>
              </a:rPr>
              <a:t>2</a:t>
            </a:r>
            <a:r>
              <a:rPr lang="en-IN" b="1" dirty="0" smtClean="0">
                <a:solidFill>
                  <a:srgbClr val="7030A0"/>
                </a:solidFill>
              </a:rPr>
              <a:t>W)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IN" b="1" dirty="0" smtClean="0">
                <a:solidFill>
                  <a:srgbClr val="C00000"/>
                </a:solidFill>
              </a:rPr>
              <a:t>h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baseline="-25000" dirty="0" smtClean="0">
                <a:solidFill>
                  <a:srgbClr val="C00000"/>
                </a:solidFill>
              </a:rPr>
              <a:t>S + D</a:t>
            </a:r>
            <a:r>
              <a:rPr lang="en-IN" b="1" dirty="0" smtClean="0">
                <a:solidFill>
                  <a:srgbClr val="C00000"/>
                </a:solidFill>
              </a:rPr>
              <a:t> = 2 (6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S 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D)/ (6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S 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D+ 6</a:t>
            </a:r>
            <a:r>
              <a:rPr lang="en-IN" b="1" baseline="30000" dirty="0" smtClean="0">
                <a:solidFill>
                  <a:srgbClr val="C00000"/>
                </a:solidFill>
              </a:rPr>
              <a:t>2</a:t>
            </a:r>
            <a:r>
              <a:rPr lang="en-IN" b="1" dirty="0" smtClean="0">
                <a:solidFill>
                  <a:srgbClr val="C00000"/>
                </a:solidFill>
              </a:rPr>
              <a:t>W)</a:t>
            </a: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Conclusion: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Estimation of h2 through regression of offspring on one parent is superior over regression of offspring on mid-parent.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Half-sib correlation method is superior over Full-sib correlation.</a:t>
            </a:r>
            <a:endParaRPr lang="en-IN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8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8800" b="1" dirty="0" smtClean="0">
                <a:solidFill>
                  <a:srgbClr val="0070C0"/>
                </a:solidFill>
                <a:latin typeface="Comic Sans MS" pitchFamily="66" charset="0"/>
              </a:rPr>
              <a:t>THANK	YOU</a:t>
            </a:r>
            <a:endParaRPr lang="en-IN" sz="8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Methods to Estimate Heritability</a:t>
            </a:r>
            <a:endParaRPr lang="en-IN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AutoNum type="alphaUcParenBoth"/>
            </a:pP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Regression Method</a:t>
            </a:r>
          </a:p>
          <a:p>
            <a:pPr marL="514350" indent="-514350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sz="2800" dirty="0" smtClean="0">
                <a:latin typeface="Comic Sans MS" pitchFamily="66" charset="0"/>
              </a:rPr>
              <a:t>(</a:t>
            </a:r>
            <a:r>
              <a:rPr lang="en-IN" sz="2800" dirty="0" err="1" smtClean="0">
                <a:latin typeface="Comic Sans MS" pitchFamily="66" charset="0"/>
              </a:rPr>
              <a:t>i</a:t>
            </a:r>
            <a:r>
              <a:rPr lang="en-IN" sz="2800" dirty="0" smtClean="0">
                <a:latin typeface="Comic Sans MS" pitchFamily="66" charset="0"/>
              </a:rPr>
              <a:t>) 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one parent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(ii) </a:t>
            </a:r>
            <a:r>
              <a:rPr lang="en-IN" sz="2800" dirty="0" smtClean="0">
                <a:solidFill>
                  <a:srgbClr val="00B050"/>
                </a:solidFill>
                <a:latin typeface="Comic Sans MS" pitchFamily="66" charset="0"/>
              </a:rPr>
              <a:t>Regression of offspring on mid-Parent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(iii) 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Intra-sire regression of daughter on dam</a:t>
            </a:r>
          </a:p>
          <a:p>
            <a:pPr marL="514350" indent="-514350">
              <a:buNone/>
            </a:pPr>
            <a:r>
              <a:rPr lang="en-IN" dirty="0" smtClean="0">
                <a:latin typeface="Comic Sans MS" pitchFamily="66" charset="0"/>
              </a:rPr>
              <a:t>(B)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Correlation Method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</a:t>
            </a:r>
            <a:r>
              <a:rPr lang="en-IN" sz="2800" dirty="0" err="1" smtClean="0">
                <a:latin typeface="Comic Sans MS" pitchFamily="66" charset="0"/>
              </a:rPr>
              <a:t>i</a:t>
            </a:r>
            <a:r>
              <a:rPr lang="en-IN" sz="2800" dirty="0" smtClean="0">
                <a:latin typeface="Comic Sans MS" pitchFamily="66" charset="0"/>
              </a:rPr>
              <a:t>)  </a:t>
            </a:r>
            <a:r>
              <a:rPr lang="en-IN" sz="2800" dirty="0" smtClean="0">
                <a:solidFill>
                  <a:srgbClr val="0070C0"/>
                </a:solidFill>
                <a:latin typeface="Comic Sans MS" pitchFamily="66" charset="0"/>
              </a:rPr>
              <a:t>Half-sib correlation</a:t>
            </a:r>
          </a:p>
          <a:p>
            <a:pPr marL="514350" indent="-514350">
              <a:buNone/>
            </a:pPr>
            <a:r>
              <a:rPr lang="en-IN" sz="2800" dirty="0" smtClean="0">
                <a:latin typeface="Comic Sans MS" pitchFamily="66" charset="0"/>
              </a:rPr>
              <a:t>		(ii)</a:t>
            </a: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 Full-sib correlation</a:t>
            </a:r>
          </a:p>
          <a:p>
            <a:pPr marL="514350" indent="-514350">
              <a:buNone/>
            </a:pPr>
            <a:endParaRPr lang="en-IN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Regression Method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+mj-lt"/>
              <a:buAutoNum type="romanUcPeriod"/>
            </a:pPr>
            <a:r>
              <a:rPr lang="en-IN" dirty="0" smtClean="0"/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parent: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Data structure</a:t>
            </a:r>
            <a:r>
              <a:rPr lang="en-IN" dirty="0" smtClean="0">
                <a:latin typeface="Comic Sans MS" pitchFamily="66" charset="0"/>
              </a:rPr>
              <a:t>: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	 Required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pair no. of observations.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ii) Data required on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one parent or mean of both the parents (mid-parents) and mean of their offspring.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676400"/>
          <a:ext cx="6400800" cy="3962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3667"/>
                <a:gridCol w="2856089"/>
                <a:gridCol w="2571044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Sl. No.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Dam’ s LMY (kg) (X)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Av.</a:t>
                      </a:r>
                      <a:r>
                        <a:rPr lang="en-IN" sz="2800" b="1" baseline="0" dirty="0" smtClean="0"/>
                        <a:t> LMY of </a:t>
                      </a:r>
                      <a:r>
                        <a:rPr lang="en-IN" sz="2800" b="1" baseline="0" dirty="0" smtClean="0"/>
                        <a:t>daughters </a:t>
                      </a:r>
                      <a:r>
                        <a:rPr lang="en-IN" sz="2800" b="1" baseline="0" dirty="0" smtClean="0"/>
                        <a:t>(kg) (Y)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2200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1800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1900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2200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2500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2300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2400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2500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2800</a:t>
                      </a:r>
                      <a:endParaRPr lang="en-IN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440363"/>
          </a:xfrm>
        </p:spPr>
        <p:txBody>
          <a:bodyPr/>
          <a:lstStyle/>
          <a:p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Body weight (kg) of Black Bengal goats at 12 months of age: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133600"/>
          <a:ext cx="6934200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43000"/>
                <a:gridCol w="1295400"/>
                <a:gridCol w="1295400"/>
                <a:gridCol w="17526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Sl. No.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 Sire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 Dam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Mid-parent (X)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Progeny </a:t>
                      </a:r>
                      <a:r>
                        <a:rPr lang="en-IN" sz="2800" b="1" dirty="0" smtClean="0"/>
                        <a:t>av. (Y</a:t>
                      </a:r>
                      <a:r>
                        <a:rPr lang="en-IN" sz="2800" b="1" dirty="0" smtClean="0"/>
                        <a:t>)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15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15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Estimation of 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through regression of offspring on parents:</a:t>
            </a:r>
          </a:p>
          <a:p>
            <a:pPr>
              <a:buNone/>
            </a:pP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30000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362200"/>
          <a:ext cx="80772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Relatives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Degree</a:t>
                      </a:r>
                      <a:r>
                        <a:rPr lang="en-IN" sz="2800" b="1" baseline="0" dirty="0" smtClean="0"/>
                        <a:t> of resemblance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Heritability</a:t>
                      </a:r>
                      <a:r>
                        <a:rPr lang="en-IN" sz="2800" b="1" baseline="0" dirty="0" smtClean="0"/>
                        <a:t> (h2)</a:t>
                      </a:r>
                      <a:endParaRPr lang="en-IN" sz="28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002060"/>
                          </a:solidFill>
                        </a:rPr>
                        <a:t>Offspring &amp; one parent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IN" sz="2400" b="1" dirty="0" err="1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Cov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 OP / 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r>
                        <a:rPr lang="en-IN" sz="2400" b="1" baseline="300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r>
                        <a:rPr lang="en-IN" sz="2400" b="1" dirty="0" smtClean="0">
                          <a:solidFill>
                            <a:srgbClr val="002060"/>
                          </a:solidFill>
                        </a:rPr>
                        <a:t>P</a:t>
                      </a:r>
                      <a:endParaRPr lang="en-IN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IN" sz="3200" b="1" dirty="0" smtClean="0">
                          <a:solidFill>
                            <a:srgbClr val="002060"/>
                          </a:solidFill>
                        </a:rPr>
                        <a:t>½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or, 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 = 2bop</a:t>
                      </a:r>
                      <a:r>
                        <a:rPr lang="en-US" sz="2800" b="1" baseline="30000" dirty="0" smtClean="0">
                          <a:solidFill>
                            <a:srgbClr val="00206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FF0000"/>
                          </a:solidFill>
                        </a:rPr>
                        <a:t>Offspring &amp; mid-parent</a:t>
                      </a:r>
                      <a:endParaRPr lang="en-IN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CovOP</a:t>
                      </a:r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IN" sz="2400" b="1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en-IN" sz="2400" b="1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</a:t>
                      </a:r>
                      <a:endParaRPr lang="en-IN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bop =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800" b="1" baseline="300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4403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Cov</a:t>
            </a:r>
            <a:r>
              <a:rPr lang="en-IN" baseline="-25000" dirty="0" err="1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/ V</a:t>
            </a:r>
            <a:r>
              <a:rPr lang="en-IN" baseline="-25000" dirty="0" smtClean="0">
                <a:solidFill>
                  <a:srgbClr val="7030A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one parent: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OP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= ½V</a:t>
            </a:r>
            <a:r>
              <a:rPr lang="en-IN" baseline="-25000" dirty="0" smtClean="0">
                <a:latin typeface="Comic Sans MS" pitchFamily="66" charset="0"/>
              </a:rPr>
              <a:t>A</a:t>
            </a:r>
            <a:r>
              <a:rPr lang="en-IN" dirty="0" smtClean="0">
                <a:latin typeface="Comic Sans MS" pitchFamily="66" charset="0"/>
              </a:rPr>
              <a:t> /V</a:t>
            </a:r>
            <a:r>
              <a:rPr lang="en-IN" baseline="-25000" dirty="0" smtClean="0">
                <a:latin typeface="Comic Sans MS" pitchFamily="66" charset="0"/>
              </a:rPr>
              <a:t>P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½h</a:t>
            </a:r>
            <a:r>
              <a:rPr lang="en-IN" baseline="30000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i.e.,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= 2b</a:t>
            </a:r>
            <a:r>
              <a:rPr lang="en-IN" baseline="-25000" dirty="0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mid-parent: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 </a:t>
            </a:r>
            <a:r>
              <a:rPr lang="en-IN" dirty="0" err="1" smtClean="0">
                <a:solidFill>
                  <a:srgbClr val="7030A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7030A0"/>
                </a:solidFill>
                <a:latin typeface="Comic Sans MS" pitchFamily="66" charset="0"/>
              </a:rPr>
              <a:t>OP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= ½V</a:t>
            </a:r>
            <a:r>
              <a:rPr lang="en-IN" baseline="-25000" dirty="0" smtClean="0">
                <a:latin typeface="Comic Sans MS" pitchFamily="66" charset="0"/>
              </a:rPr>
              <a:t>A</a:t>
            </a:r>
            <a:r>
              <a:rPr lang="en-IN" dirty="0" smtClean="0">
                <a:latin typeface="Comic Sans MS" pitchFamily="66" charset="0"/>
              </a:rPr>
              <a:t> /½V</a:t>
            </a:r>
            <a:r>
              <a:rPr lang="en-IN" baseline="-25000" dirty="0" smtClean="0">
                <a:latin typeface="Comic Sans MS" pitchFamily="66" charset="0"/>
              </a:rPr>
              <a:t>P</a:t>
            </a:r>
            <a:r>
              <a:rPr lang="en-IN" dirty="0" smtClean="0">
                <a:latin typeface="Comic Sans MS" pitchFamily="66" charset="0"/>
              </a:rPr>
              <a:t> = h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i.e., 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h</a:t>
            </a:r>
            <a:r>
              <a:rPr lang="en-IN" baseline="30000" dirty="0" smtClean="0">
                <a:solidFill>
                  <a:srgbClr val="00B0F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00B0F0"/>
                </a:solidFill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00B0F0"/>
                </a:solidFill>
                <a:latin typeface="Comic Sans MS" pitchFamily="66" charset="0"/>
              </a:rPr>
              <a:t>b</a:t>
            </a:r>
            <a:r>
              <a:rPr lang="en-IN" baseline="-25000" dirty="0" err="1" smtClean="0">
                <a:solidFill>
                  <a:srgbClr val="00B0F0"/>
                </a:solidFill>
                <a:latin typeface="Comic Sans MS" pitchFamily="66" charset="0"/>
              </a:rPr>
              <a:t>OP</a:t>
            </a:r>
            <a:r>
              <a:rPr lang="en-IN" baseline="-250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endParaRPr lang="en-IN" baseline="-25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byx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= </a:t>
            </a:r>
            <a:r>
              <a:rPr lang="en-IN" dirty="0" err="1" smtClean="0">
                <a:solidFill>
                  <a:srgbClr val="0070C0"/>
                </a:solidFill>
                <a:latin typeface="Comic Sans MS" pitchFamily="66" charset="0"/>
              </a:rPr>
              <a:t>Cov</a:t>
            </a:r>
            <a:r>
              <a:rPr lang="en-IN" baseline="-25000" dirty="0" err="1" smtClean="0">
                <a:solidFill>
                  <a:srgbClr val="0070C0"/>
                </a:solidFill>
                <a:latin typeface="Comic Sans MS" pitchFamily="66" charset="0"/>
              </a:rPr>
              <a:t>XY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/ V</a:t>
            </a:r>
            <a:r>
              <a:rPr lang="en-IN" baseline="-25000" dirty="0" smtClean="0">
                <a:solidFill>
                  <a:srgbClr val="0070C0"/>
                </a:solidFill>
                <a:latin typeface="Comic Sans MS" pitchFamily="66" charset="0"/>
              </a:rPr>
              <a:t>X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byx</a:t>
            </a:r>
            <a:r>
              <a:rPr lang="en-IN" dirty="0" smtClean="0">
                <a:latin typeface="Comic Sans MS" pitchFamily="66" charset="0"/>
              </a:rPr>
              <a:t> = [∑</a:t>
            </a:r>
            <a:r>
              <a:rPr lang="en-IN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- ∑</a:t>
            </a:r>
            <a:r>
              <a:rPr lang="en-IN" dirty="0" err="1" smtClean="0">
                <a:latin typeface="Comic Sans MS" pitchFamily="66" charset="0"/>
              </a:rPr>
              <a:t>x∑y</a:t>
            </a:r>
            <a:r>
              <a:rPr lang="en-IN" dirty="0" smtClean="0">
                <a:latin typeface="Comic Sans MS" pitchFamily="66" charset="0"/>
              </a:rPr>
              <a:t>/N] / [∑x</a:t>
            </a:r>
            <a:r>
              <a:rPr lang="en-IN" baseline="30000" dirty="0" smtClean="0">
                <a:latin typeface="Comic Sans MS" pitchFamily="66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 - (∑x)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/N]</a:t>
            </a: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-25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-25000" dirty="0" smtClean="0">
              <a:latin typeface="Comic Sans MS" pitchFamily="66" charset="0"/>
            </a:endParaRPr>
          </a:p>
          <a:p>
            <a:pPr>
              <a:buNone/>
            </a:pPr>
            <a:endParaRPr lang="en-IN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FF0000"/>
                </a:solidFill>
                <a:latin typeface="Comic Sans MS" pitchFamily="66" charset="0"/>
              </a:rPr>
              <a:t>Conclusion</a:t>
            </a:r>
            <a:r>
              <a:rPr lang="en-IN" sz="3600" dirty="0" smtClean="0">
                <a:latin typeface="Comic Sans MS" pitchFamily="66" charset="0"/>
              </a:rPr>
              <a:t>:</a:t>
            </a:r>
          </a:p>
          <a:p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offspring on one parent is better than regression of offspring on mid-parent.</a:t>
            </a:r>
          </a:p>
          <a:p>
            <a:pPr>
              <a:buNone/>
            </a:pPr>
            <a:endParaRPr lang="en-IN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Why? Then what is the solution?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IN" dirty="0" smtClean="0">
                <a:latin typeface="Comic Sans MS" pitchFamily="66" charset="0"/>
              </a:rPr>
              <a:t>As for example,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h</a:t>
            </a:r>
            <a:r>
              <a:rPr lang="en-IN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 in male</a:t>
            </a:r>
            <a:r>
              <a:rPr lang="en-IN" dirty="0" smtClean="0">
                <a:latin typeface="Comic Sans MS" pitchFamily="66" charset="0"/>
              </a:rPr>
              <a:t> –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regression of sons on fathers &amp; regression of daughters on fathers.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Regression of daughters on fathers is to be adjusted.</a:t>
            </a: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b’ = b(6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m/6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f)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h2 in case of female,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 Regression of sons on mothers is to be adjusted.	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b’ = b(6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f/6</a:t>
            </a:r>
            <a:r>
              <a:rPr lang="en-IN" baseline="-25000" dirty="0" smtClean="0">
                <a:solidFill>
                  <a:srgbClr val="FF0000"/>
                </a:solidFill>
                <a:latin typeface="Comic Sans MS" pitchFamily="66" charset="0"/>
              </a:rPr>
              <a:t>P 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m)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499</Words>
  <Application>Microsoft Office PowerPoint</Application>
  <PresentationFormat>On-screen Show (4:3)</PresentationFormat>
  <Paragraphs>254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Methods to Estimate Heritability</vt:lpstr>
      <vt:lpstr>Regression Method</vt:lpstr>
      <vt:lpstr>Slide 4</vt:lpstr>
      <vt:lpstr>Slide 5</vt:lpstr>
      <vt:lpstr>Slide 6</vt:lpstr>
      <vt:lpstr>Slide 7</vt:lpstr>
      <vt:lpstr>Slide 8</vt:lpstr>
      <vt:lpstr>Slide 9</vt:lpstr>
      <vt:lpstr>Correlation method</vt:lpstr>
      <vt:lpstr>Slide 11</vt:lpstr>
      <vt:lpstr>Slide 12</vt:lpstr>
      <vt:lpstr>Correlation method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2006-08-16T00:00:00Z</dcterms:created>
  <dcterms:modified xsi:type="dcterms:W3CDTF">2020-05-22T05:08:33Z</dcterms:modified>
</cp:coreProperties>
</file>