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57" r:id="rId4"/>
    <p:sldId id="264" r:id="rId5"/>
    <p:sldId id="265" r:id="rId6"/>
    <p:sldId id="266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94660"/>
  </p:normalViewPr>
  <p:slideViewPr>
    <p:cSldViewPr>
      <p:cViewPr varScale="1">
        <p:scale>
          <a:sx n="79" d="100"/>
          <a:sy n="79" d="100"/>
        </p:scale>
        <p:origin x="97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CF6A-7BC0-4376-82CA-C5E4034F6D43}" type="datetimeFigureOut">
              <a:rPr lang="en-US" smtClean="0"/>
              <a:pPr/>
              <a:t>5/10/2020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D8DE-FD5E-42AE-AA27-9B416584E03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CF6A-7BC0-4376-82CA-C5E4034F6D43}" type="datetimeFigureOut">
              <a:rPr lang="en-US" smtClean="0"/>
              <a:pPr/>
              <a:t>5/10/2020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D8DE-FD5E-42AE-AA27-9B416584E03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CF6A-7BC0-4376-82CA-C5E4034F6D43}" type="datetimeFigureOut">
              <a:rPr lang="en-US" smtClean="0"/>
              <a:pPr/>
              <a:t>5/10/2020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D8DE-FD5E-42AE-AA27-9B416584E03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CF6A-7BC0-4376-82CA-C5E4034F6D43}" type="datetimeFigureOut">
              <a:rPr lang="en-US" smtClean="0"/>
              <a:pPr/>
              <a:t>5/10/2020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D8DE-FD5E-42AE-AA27-9B416584E03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CF6A-7BC0-4376-82CA-C5E4034F6D43}" type="datetimeFigureOut">
              <a:rPr lang="en-US" smtClean="0"/>
              <a:pPr/>
              <a:t>5/10/2020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D8DE-FD5E-42AE-AA27-9B416584E03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CF6A-7BC0-4376-82CA-C5E4034F6D43}" type="datetimeFigureOut">
              <a:rPr lang="en-US" smtClean="0"/>
              <a:pPr/>
              <a:t>5/10/2020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D8DE-FD5E-42AE-AA27-9B416584E03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CF6A-7BC0-4376-82CA-C5E4034F6D43}" type="datetimeFigureOut">
              <a:rPr lang="en-US" smtClean="0"/>
              <a:pPr/>
              <a:t>5/10/2020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D8DE-FD5E-42AE-AA27-9B416584E03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CF6A-7BC0-4376-82CA-C5E4034F6D43}" type="datetimeFigureOut">
              <a:rPr lang="en-US" smtClean="0"/>
              <a:pPr/>
              <a:t>5/10/2020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D8DE-FD5E-42AE-AA27-9B416584E03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CF6A-7BC0-4376-82CA-C5E4034F6D43}" type="datetimeFigureOut">
              <a:rPr lang="en-US" smtClean="0"/>
              <a:pPr/>
              <a:t>5/10/2020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D8DE-FD5E-42AE-AA27-9B416584E03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CF6A-7BC0-4376-82CA-C5E4034F6D43}" type="datetimeFigureOut">
              <a:rPr lang="en-US" smtClean="0"/>
              <a:pPr/>
              <a:t>5/10/2020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D8DE-FD5E-42AE-AA27-9B416584E03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CF6A-7BC0-4376-82CA-C5E4034F6D43}" type="datetimeFigureOut">
              <a:rPr lang="en-US" smtClean="0"/>
              <a:pPr/>
              <a:t>5/10/2020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D8DE-FD5E-42AE-AA27-9B416584E03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ECF6A-7BC0-4376-82CA-C5E4034F6D43}" type="datetimeFigureOut">
              <a:rPr lang="en-US" smtClean="0"/>
              <a:pPr/>
              <a:t>5/10/2020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2D8DE-FD5E-42AE-AA27-9B416584E03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99592" y="1484784"/>
            <a:ext cx="7632848" cy="396044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4000" b="1" dirty="0" smtClean="0">
              <a:solidFill>
                <a:srgbClr val="FF0000"/>
              </a:solidFill>
            </a:endParaRPr>
          </a:p>
          <a:p>
            <a:pPr algn="ctr"/>
            <a:r>
              <a:rPr lang="en-IN" sz="4000" b="1" dirty="0" smtClean="0">
                <a:solidFill>
                  <a:srgbClr val="FF0000"/>
                </a:solidFill>
              </a:rPr>
              <a:t>NEWCASTLE DISEASE</a:t>
            </a:r>
          </a:p>
          <a:p>
            <a:pPr algn="ctr"/>
            <a:endParaRPr lang="en-IN" sz="4000" b="1" dirty="0">
              <a:solidFill>
                <a:srgbClr val="FF0000"/>
              </a:solidFill>
            </a:endParaRPr>
          </a:p>
          <a:p>
            <a:pPr algn="ctr"/>
            <a:endParaRPr lang="en-IN" sz="4000" b="1" dirty="0" smtClean="0">
              <a:solidFill>
                <a:srgbClr val="FF0000"/>
              </a:solidFill>
            </a:endParaRPr>
          </a:p>
          <a:p>
            <a:pPr algn="ctr"/>
            <a:endParaRPr lang="en-IN" sz="4000" b="1" dirty="0">
              <a:solidFill>
                <a:srgbClr val="FF0000"/>
              </a:solidFill>
            </a:endParaRPr>
          </a:p>
          <a:p>
            <a:pPr algn="ctr"/>
            <a:endParaRPr lang="en-IN" sz="4000" b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6227" y="2996952"/>
            <a:ext cx="2499577" cy="17862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flipH="1">
            <a:off x="1187624" y="3861048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i="1" dirty="0" smtClean="0"/>
              <a:t>8</a:t>
            </a:r>
            <a:r>
              <a:rPr lang="en-IN" sz="2000" b="1" i="1" baseline="30000" dirty="0" smtClean="0"/>
              <a:t>th</a:t>
            </a:r>
            <a:r>
              <a:rPr lang="en-IN" sz="2000" b="1" i="1" dirty="0" smtClean="0"/>
              <a:t> SEMESTER</a:t>
            </a:r>
            <a:endParaRPr lang="en-IN" sz="20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156176" y="3743321"/>
            <a:ext cx="21602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i="1" dirty="0" err="1" smtClean="0"/>
              <a:t>Dr.</a:t>
            </a:r>
            <a:r>
              <a:rPr lang="en-IN" sz="2000" b="1" i="1" dirty="0" smtClean="0"/>
              <a:t> ANIL Kumar</a:t>
            </a:r>
          </a:p>
          <a:p>
            <a:r>
              <a:rPr lang="en-IN" sz="2000" b="1" i="1" dirty="0" smtClean="0"/>
              <a:t>Asst. Professor</a:t>
            </a:r>
          </a:p>
          <a:p>
            <a:r>
              <a:rPr lang="en-IN" sz="2000" b="1" i="1" dirty="0" smtClean="0"/>
              <a:t>Dept. of VCC</a:t>
            </a:r>
            <a:endParaRPr lang="en-IN" sz="2000" b="1" i="1" dirty="0"/>
          </a:p>
        </p:txBody>
      </p:sp>
    </p:spTree>
    <p:extLst>
      <p:ext uri="{BB962C8B-B14F-4D97-AF65-F5344CB8AC3E}">
        <p14:creationId xmlns:p14="http://schemas.microsoft.com/office/powerpoint/2010/main" val="3921647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71439"/>
            <a:ext cx="8715436" cy="500041"/>
          </a:xfrm>
          <a:ln w="38100">
            <a:solidFill>
              <a:schemeClr val="tx2"/>
            </a:solidFill>
          </a:ln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NEWCASTLE DISEASE</a:t>
            </a:r>
            <a:endParaRPr lang="en-IN" sz="32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571480"/>
            <a:ext cx="8715436" cy="6072230"/>
          </a:xfrm>
          <a:ln w="28575">
            <a:solidFill>
              <a:schemeClr val="tx2"/>
            </a:solidFill>
          </a:ln>
        </p:spPr>
        <p:txBody>
          <a:bodyPr>
            <a:normAutofit fontScale="77500" lnSpcReduction="2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ETIOLOGY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r>
              <a:rPr lang="en-US" i="1" dirty="0" smtClean="0">
                <a:solidFill>
                  <a:schemeClr val="tx1"/>
                </a:solidFill>
              </a:rPr>
              <a:t> Paramyxo virus., </a:t>
            </a:r>
            <a:r>
              <a:rPr lang="en-US" dirty="0" smtClean="0">
                <a:solidFill>
                  <a:schemeClr val="tx1"/>
                </a:solidFill>
              </a:rPr>
              <a:t>RNA Virus.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First time recorded in New castle in 1926 in England and in Ranikhet in 1928 in Uttaranchal(India). 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It </a:t>
            </a:r>
            <a:r>
              <a:rPr lang="en-IN" dirty="0" smtClean="0">
                <a:solidFill>
                  <a:schemeClr val="tx1"/>
                </a:solidFill>
              </a:rPr>
              <a:t> occurs throughout the year, but is most common in the summer.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 On the basis of virulence: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                     </a:t>
            </a:r>
            <a:r>
              <a:rPr lang="en-US" sz="2800" b="1" dirty="0" smtClean="0">
                <a:solidFill>
                  <a:schemeClr val="tx1"/>
                </a:solidFill>
              </a:rPr>
              <a:t> 1.LENTOGENIC VIRUS(MILD).</a:t>
            </a:r>
          </a:p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                         2. MESOGENIC VIRUS(MODERATE).  </a:t>
            </a:r>
          </a:p>
          <a:p>
            <a:pPr marL="514350" indent="-514350" algn="l"/>
            <a:r>
              <a:rPr lang="en-US" sz="2800" b="1" dirty="0" smtClean="0">
                <a:solidFill>
                  <a:schemeClr val="tx1"/>
                </a:solidFill>
              </a:rPr>
              <a:t>                         3.VELOGENIC VIRUS(SEVERE).</a:t>
            </a:r>
          </a:p>
          <a:p>
            <a:pPr marL="514350" indent="-514350" algn="just">
              <a:buFont typeface="Wingdings" pitchFamily="2" charset="2"/>
              <a:buChar char="v"/>
            </a:pPr>
            <a:r>
              <a:rPr lang="en-US" b="1" i="1" dirty="0" smtClean="0">
                <a:solidFill>
                  <a:schemeClr val="tx1"/>
                </a:solidFill>
              </a:rPr>
              <a:t>ND disease confused with Avian influenza 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</a:p>
          <a:p>
            <a:pPr marL="514350" indent="-514350" algn="just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Avian influenza virus-HA-Rabbit but ND doesn’t.</a:t>
            </a:r>
          </a:p>
          <a:p>
            <a:pPr marL="514350" indent="-514350" algn="l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Avian influenza virus doesn’t produce disease in pigeons but ND can. </a:t>
            </a:r>
          </a:p>
          <a:p>
            <a:pPr marL="514350" indent="-514350" algn="just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ND Virus losses its HA activity at at5,90,180 minutes but pathogenicity lost at 180 minutes but AI Virus become non-infectious before HA property of the virus is lost.</a:t>
            </a:r>
          </a:p>
          <a:p>
            <a:pPr marL="514350" indent="-514350" algn="l"/>
            <a:r>
              <a:rPr lang="en-US" dirty="0" smtClean="0">
                <a:solidFill>
                  <a:schemeClr val="tx1"/>
                </a:solidFill>
              </a:rPr>
              <a:t>      </a:t>
            </a:r>
            <a:endParaRPr lang="en-IN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429420"/>
          </a:xfrm>
          <a:ln w="38100"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HOST</a:t>
            </a:r>
            <a:r>
              <a:rPr lang="en-US" sz="2800" b="1" dirty="0" smtClean="0"/>
              <a:t> :</a:t>
            </a:r>
            <a:r>
              <a:rPr lang="en-US" sz="2800" dirty="0" smtClean="0"/>
              <a:t> In poultry(virulent form), but in ducks, turkey,  wild birds and pheasants have less severe form of disease.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SPREAD :</a:t>
            </a:r>
          </a:p>
          <a:p>
            <a:pPr>
              <a:buFont typeface="Wingdings" pitchFamily="2" charset="2"/>
              <a:buChar char="ü"/>
            </a:pPr>
            <a:r>
              <a:rPr lang="en-US" sz="2800" b="1" dirty="0" smtClean="0"/>
              <a:t> </a:t>
            </a:r>
            <a:r>
              <a:rPr lang="en-US" sz="2800" dirty="0" smtClean="0"/>
              <a:t>Inhalation and Ingestion.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Feed, Water and Equipments.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 Movement of people.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Air transmission is very important.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i="1" dirty="0" smtClean="0">
                <a:solidFill>
                  <a:srgbClr val="C00000"/>
                </a:solidFill>
              </a:rPr>
              <a:t>In Humans, the virus causes conjunctivitis, headache and influenza like symptoms.</a:t>
            </a:r>
          </a:p>
          <a:p>
            <a:pPr>
              <a:buNone/>
            </a:pP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SYMPTOMS :</a:t>
            </a:r>
          </a:p>
          <a:p>
            <a:pPr>
              <a:buFont typeface="Wingdings" pitchFamily="2" charset="2"/>
              <a:buChar char="v"/>
            </a:pPr>
            <a:r>
              <a:rPr lang="en-US" sz="2800" b="1" i="1" dirty="0" smtClean="0"/>
              <a:t> In velogenic form :</a:t>
            </a:r>
          </a:p>
          <a:p>
            <a:pPr>
              <a:buFont typeface="Wingdings" pitchFamily="2" charset="2"/>
              <a:buChar char="ü"/>
            </a:pPr>
            <a:r>
              <a:rPr lang="en-US" sz="2800" i="1" dirty="0" smtClean="0"/>
              <a:t> </a:t>
            </a:r>
            <a:r>
              <a:rPr lang="en-US" sz="2800" dirty="0" smtClean="0"/>
              <a:t>Depression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Closed eyes and facial swelling.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Drooping wings and anorexia with greenish/yellowish diarrhea.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/>
              <a:t>Some times in neural form--- Torticollis, incordination or even paralysis of legs and arched back position of the body.</a:t>
            </a:r>
          </a:p>
          <a:p>
            <a:pPr>
              <a:buNone/>
            </a:pPr>
            <a:endParaRPr lang="en-US" sz="2800" dirty="0" smtClean="0"/>
          </a:p>
          <a:p>
            <a:pPr>
              <a:buFont typeface="Wingdings" pitchFamily="2" charset="2"/>
              <a:buChar char="Ø"/>
            </a:pP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857364"/>
            <a:ext cx="8072494" cy="571504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solidFill>
                  <a:srgbClr val="FF0000"/>
                </a:solidFill>
              </a:rPr>
              <a:t>Paralysis of legs</a:t>
            </a:r>
            <a:endParaRPr lang="en-IN" sz="20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Admin\Desktop\ND-007A%20x42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2500330" cy="1785950"/>
          </a:xfrm>
          <a:prstGeom prst="rect">
            <a:avLst/>
          </a:prstGeom>
          <a:noFill/>
        </p:spPr>
      </p:pic>
      <p:pic>
        <p:nvPicPr>
          <p:cNvPr id="1027" name="Picture 3" descr="C:\Users\Admin\Desktop\ND-042A%20x42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214290"/>
            <a:ext cx="2714644" cy="1785950"/>
          </a:xfrm>
          <a:prstGeom prst="rect">
            <a:avLst/>
          </a:prstGeom>
          <a:noFill/>
        </p:spPr>
      </p:pic>
      <p:pic>
        <p:nvPicPr>
          <p:cNvPr id="1028" name="Picture 4" descr="C:\Users\Admin\Desktop\3.6.08.gDSC00161%20x420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2500306"/>
            <a:ext cx="2571768" cy="1643074"/>
          </a:xfrm>
          <a:prstGeom prst="rect">
            <a:avLst/>
          </a:prstGeom>
          <a:noFill/>
        </p:spPr>
      </p:pic>
      <p:pic>
        <p:nvPicPr>
          <p:cNvPr id="1029" name="Picture 5" descr="C:\Users\Admin\Desktop\3.7.08.DSC_0009%20x420[1]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74" y="4714884"/>
            <a:ext cx="2571768" cy="1571636"/>
          </a:xfrm>
          <a:prstGeom prst="rect">
            <a:avLst/>
          </a:prstGeom>
          <a:noFill/>
        </p:spPr>
      </p:pic>
      <p:pic>
        <p:nvPicPr>
          <p:cNvPr id="1030" name="Picture 6" descr="C:\Users\Admin\Desktop\3.7.08.DSC_0013%20x420[1]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597" y="4572008"/>
            <a:ext cx="2500330" cy="1571635"/>
          </a:xfrm>
          <a:prstGeom prst="rect">
            <a:avLst/>
          </a:prstGeom>
          <a:noFill/>
        </p:spPr>
      </p:pic>
      <p:pic>
        <p:nvPicPr>
          <p:cNvPr id="1031" name="Picture 7" descr="C:\Users\Admin\Desktop\ND-017A%20x420[1]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43636" y="2285992"/>
            <a:ext cx="2571768" cy="185738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7069567" y="1928802"/>
            <a:ext cx="10743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Torticollis</a:t>
            </a:r>
            <a:endParaRPr lang="en-IN" sz="2000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5720" y="4071942"/>
            <a:ext cx="26125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Abnormal  perching reflex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43636" y="4143380"/>
            <a:ext cx="27860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Edema(Head),Conjunctivitis, Cornea  edema(Eye)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71472" y="6215082"/>
            <a:ext cx="18699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Greenish diarrhea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643702" y="6286520"/>
            <a:ext cx="20717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Greenish diarrhea with white  urates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1032" name="Picture 8" descr="C:\Users\Admin\Desktop\Gasping_Coughing[1]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14678" y="2214554"/>
            <a:ext cx="2714644" cy="1857388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3453488" y="4071942"/>
            <a:ext cx="22370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Coughing and gasping</a:t>
            </a:r>
            <a:endParaRPr lang="en-IN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00858"/>
          </a:xfrm>
          <a:ln>
            <a:solidFill>
              <a:schemeClr val="tx2"/>
            </a:solidFill>
          </a:ln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b="1" i="1" dirty="0" smtClean="0"/>
              <a:t>In </a:t>
            </a:r>
            <a:r>
              <a:rPr lang="en-US" sz="2800" b="1" i="1" dirty="0" err="1" smtClean="0"/>
              <a:t>mesogenic</a:t>
            </a:r>
            <a:r>
              <a:rPr lang="en-US" sz="2800" b="1" i="1" dirty="0" smtClean="0"/>
              <a:t> form :</a:t>
            </a:r>
            <a:endParaRPr lang="en-US" sz="2800" dirty="0" smtClean="0"/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Severe respiratory distress.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Marked drop in egg production.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Some times soft shelled egg or shell less egg.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100" b="1" i="1" dirty="0" smtClean="0"/>
              <a:t> In lentogenic form: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Only mild respiratory distress.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DIAGNOSIS :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Isolation of virus.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P.M finding :</a:t>
            </a:r>
          </a:p>
          <a:p>
            <a:pPr>
              <a:buNone/>
            </a:pPr>
            <a:r>
              <a:rPr lang="en-US" sz="2800" dirty="0" smtClean="0"/>
              <a:t>                      1. Pin point haemorrhage in proventriculus.</a:t>
            </a:r>
          </a:p>
          <a:p>
            <a:pPr>
              <a:buNone/>
            </a:pPr>
            <a:r>
              <a:rPr lang="en-US" sz="2800" dirty="0" smtClean="0"/>
              <a:t>                      2.Enlarged and haemorrhagic caecal tonsil.</a:t>
            </a:r>
          </a:p>
          <a:p>
            <a:pPr>
              <a:buNone/>
            </a:pPr>
            <a:r>
              <a:rPr lang="en-US" sz="2800" dirty="0" smtClean="0"/>
              <a:t>                      3.Intestinal haemorrhage in intestinal wall.</a:t>
            </a:r>
          </a:p>
          <a:p>
            <a:pPr>
              <a:buNone/>
            </a:pPr>
            <a:r>
              <a:rPr lang="en-US" sz="2800" dirty="0" smtClean="0"/>
              <a:t>                      4. Necrotic spleen.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Serological test :  </a:t>
            </a:r>
          </a:p>
          <a:p>
            <a:pPr>
              <a:buNone/>
            </a:pPr>
            <a:r>
              <a:rPr lang="en-US" sz="2800" dirty="0" smtClean="0"/>
              <a:t>                        1.H I Test  2. ELISA Test  3.CFT Test 4. V N Test.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Biological test :</a:t>
            </a:r>
          </a:p>
          <a:p>
            <a:pPr>
              <a:buNone/>
            </a:pPr>
            <a:r>
              <a:rPr lang="en-US" sz="2800" dirty="0" smtClean="0"/>
              <a:t>                        1. Inoculation --- Pigeon-----Produce disease in 6 day.</a:t>
            </a:r>
          </a:p>
          <a:p>
            <a:pPr>
              <a:buNone/>
            </a:pPr>
            <a:r>
              <a:rPr lang="en-US" sz="2800" dirty="0" smtClean="0"/>
              <a:t>                        2. Immunized Poultry-----not produce disease where as unimmunized poultry------ produce disease.    </a:t>
            </a:r>
          </a:p>
        </p:txBody>
      </p:sp>
    </p:spTree>
    <p:extLst>
      <p:ext uri="{BB962C8B-B14F-4D97-AF65-F5344CB8AC3E}">
        <p14:creationId xmlns:p14="http://schemas.microsoft.com/office/powerpoint/2010/main" val="3735043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3.6.08.bDSC_0232%20x42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3000396" cy="2214578"/>
          </a:xfrm>
          <a:prstGeom prst="rect">
            <a:avLst/>
          </a:prstGeom>
          <a:noFill/>
        </p:spPr>
      </p:pic>
      <p:pic>
        <p:nvPicPr>
          <p:cNvPr id="1027" name="Picture 3" descr="C:\Users\Admin\Desktop\DSC00047%20x42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428604"/>
            <a:ext cx="3071834" cy="2000264"/>
          </a:xfrm>
          <a:prstGeom prst="rect">
            <a:avLst/>
          </a:prstGeom>
          <a:noFill/>
        </p:spPr>
      </p:pic>
      <p:pic>
        <p:nvPicPr>
          <p:cNvPr id="2050" name="Picture 2" descr="C:\Users\Admin\Desktop\3.6.08.gDSC00082%20x420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786190"/>
            <a:ext cx="2928958" cy="1714512"/>
          </a:xfrm>
          <a:prstGeom prst="rect">
            <a:avLst/>
          </a:prstGeom>
          <a:noFill/>
        </p:spPr>
      </p:pic>
      <p:pic>
        <p:nvPicPr>
          <p:cNvPr id="2052" name="Picture 4" descr="Preview Imag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72132" y="3786190"/>
            <a:ext cx="2857520" cy="1643074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5643570" y="2500306"/>
            <a:ext cx="32861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Fig 2: Caecal tonsils with necrosis and marked hemorrhagic lesions</a:t>
            </a:r>
            <a:endParaRPr lang="en-IN" dirty="0"/>
          </a:p>
        </p:txBody>
      </p:sp>
      <p:sp>
        <p:nvSpPr>
          <p:cNvPr id="15" name="Rectangle 14"/>
          <p:cNvSpPr/>
          <p:nvPr/>
        </p:nvSpPr>
        <p:spPr>
          <a:xfrm>
            <a:off x="0" y="2643182"/>
            <a:ext cx="4143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Fig 1:Proventriculus shows edematous glands with some areas of hemorrhages.</a:t>
            </a:r>
            <a:endParaRPr lang="en-IN" dirty="0"/>
          </a:p>
        </p:txBody>
      </p:sp>
      <p:sp>
        <p:nvSpPr>
          <p:cNvPr id="16" name="Rectangle 15"/>
          <p:cNvSpPr/>
          <p:nvPr/>
        </p:nvSpPr>
        <p:spPr>
          <a:xfrm>
            <a:off x="214282" y="5643578"/>
            <a:ext cx="3571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Fig 3 :Severe hemorrhages on caecal tonsils and mucosa of the rectum.</a:t>
            </a:r>
            <a:endParaRPr lang="en-IN" dirty="0"/>
          </a:p>
        </p:txBody>
      </p:sp>
      <p:sp>
        <p:nvSpPr>
          <p:cNvPr id="18" name="Rectangle 17"/>
          <p:cNvSpPr/>
          <p:nvPr/>
        </p:nvSpPr>
        <p:spPr>
          <a:xfrm>
            <a:off x="5214942" y="5572140"/>
            <a:ext cx="37147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Fig 4 : Entire length of intestinal mucosa shows hemorrhagic changes.</a:t>
            </a:r>
            <a:endParaRPr lang="en-IN" dirty="0"/>
          </a:p>
        </p:txBody>
      </p:sp>
      <p:sp>
        <p:nvSpPr>
          <p:cNvPr id="10" name="TextBox 9"/>
          <p:cNvSpPr txBox="1"/>
          <p:nvPr/>
        </p:nvSpPr>
        <p:spPr>
          <a:xfrm>
            <a:off x="2928926" y="142852"/>
            <a:ext cx="31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b="1" dirty="0" smtClean="0"/>
              <a:t>PM FINDINGS</a:t>
            </a: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589651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715436" cy="6598516"/>
          </a:xfrm>
          <a:ln w="38100"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pPr algn="l"/>
            <a:r>
              <a:rPr lang="en-US" sz="4400" b="1" dirty="0" smtClean="0">
                <a:solidFill>
                  <a:schemeClr val="tx1"/>
                </a:solidFill>
              </a:rPr>
              <a:t>TREATMENT: No treatment </a:t>
            </a:r>
          </a:p>
          <a:p>
            <a:pPr algn="l"/>
            <a:r>
              <a:rPr lang="en-US" sz="4400" b="1" dirty="0" smtClean="0">
                <a:solidFill>
                  <a:schemeClr val="tx1"/>
                </a:solidFill>
              </a:rPr>
              <a:t>PREVENTION AND CONTROL :</a:t>
            </a:r>
          </a:p>
          <a:p>
            <a:pPr algn="l">
              <a:buFont typeface="Wingdings" pitchFamily="2" charset="2"/>
              <a:buChar char="ü"/>
            </a:pPr>
            <a:r>
              <a:rPr lang="en-US" sz="4400" dirty="0" smtClean="0">
                <a:solidFill>
                  <a:schemeClr val="tx1"/>
                </a:solidFill>
              </a:rPr>
              <a:t>Good hygiene, good management, and good      biosecurity practices.</a:t>
            </a:r>
          </a:p>
          <a:p>
            <a:pPr algn="l">
              <a:buFont typeface="Wingdings" pitchFamily="2" charset="2"/>
              <a:buChar char="ü"/>
            </a:pPr>
            <a:r>
              <a:rPr lang="en-US" sz="4400" dirty="0" smtClean="0">
                <a:solidFill>
                  <a:schemeClr val="tx1"/>
                </a:solidFill>
              </a:rPr>
              <a:t>Along with vaccination.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4400" dirty="0" smtClean="0">
                <a:solidFill>
                  <a:schemeClr val="tx1"/>
                </a:solidFill>
              </a:rPr>
              <a:t>There are 3 types of commercially available vaccines for RD disease:</a:t>
            </a:r>
          </a:p>
          <a:p>
            <a:pPr algn="l"/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5800" dirty="0" smtClean="0">
                <a:solidFill>
                  <a:schemeClr val="tx1"/>
                </a:solidFill>
              </a:rPr>
              <a:t>1</a:t>
            </a:r>
            <a:r>
              <a:rPr lang="en-US" sz="5800" i="1" dirty="0" smtClean="0">
                <a:solidFill>
                  <a:schemeClr val="tx1"/>
                </a:solidFill>
              </a:rPr>
              <a:t>.</a:t>
            </a:r>
            <a:r>
              <a:rPr lang="en-US" sz="5800" b="1" i="1" dirty="0" smtClean="0">
                <a:solidFill>
                  <a:schemeClr val="tx1"/>
                </a:solidFill>
              </a:rPr>
              <a:t> Live lentogenic vaccines:</a:t>
            </a:r>
          </a:p>
          <a:p>
            <a:pPr algn="l">
              <a:buFont typeface="Wingdings" pitchFamily="2" charset="2"/>
              <a:buChar char="ü"/>
            </a:pPr>
            <a:r>
              <a:rPr lang="en-US" sz="4400" dirty="0" smtClean="0">
                <a:solidFill>
                  <a:schemeClr val="tx1"/>
                </a:solidFill>
              </a:rPr>
              <a:t>  They have F, Hitchner B1, LaSota and V4 vaccines.</a:t>
            </a:r>
          </a:p>
          <a:p>
            <a:pPr algn="l">
              <a:buFont typeface="Wingdings" pitchFamily="2" charset="2"/>
              <a:buChar char="ü"/>
            </a:pPr>
            <a:r>
              <a:rPr lang="en-US" sz="4400" dirty="0" smtClean="0">
                <a:solidFill>
                  <a:schemeClr val="tx1"/>
                </a:solidFill>
              </a:rPr>
              <a:t>  Least harmful vaccines(LaSota and B1 most widely used).</a:t>
            </a:r>
          </a:p>
          <a:p>
            <a:pPr algn="l">
              <a:buFont typeface="Wingdings" pitchFamily="2" charset="2"/>
              <a:buChar char="ü"/>
            </a:pPr>
            <a:r>
              <a:rPr lang="en-US" sz="4400" dirty="0" smtClean="0">
                <a:solidFill>
                  <a:schemeClr val="tx1"/>
                </a:solidFill>
              </a:rPr>
              <a:t>  Of these F has lowest disease producing power.</a:t>
            </a:r>
          </a:p>
          <a:p>
            <a:pPr algn="l">
              <a:buFont typeface="Wingdings" pitchFamily="2" charset="2"/>
              <a:buChar char="ü"/>
            </a:pPr>
            <a:r>
              <a:rPr lang="en-US" sz="4400" dirty="0" smtClean="0">
                <a:solidFill>
                  <a:schemeClr val="tx1"/>
                </a:solidFill>
              </a:rPr>
              <a:t>  LaSota is not used for first vaccination but often as a booster after one or more B1 strain/ F strain vaccines.       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4400" dirty="0" smtClean="0">
                <a:solidFill>
                  <a:schemeClr val="tx1"/>
                </a:solidFill>
              </a:rPr>
              <a:t>   Given by eye drop, drinking water or by machine producing spray. </a:t>
            </a:r>
          </a:p>
          <a:p>
            <a:pPr algn="l"/>
            <a:r>
              <a:rPr lang="en-US" sz="4400" dirty="0" smtClean="0">
                <a:solidFill>
                  <a:schemeClr val="tx1"/>
                </a:solidFill>
              </a:rPr>
              <a:t>          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                  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                    </a:t>
            </a:r>
            <a:endParaRPr lang="en-IN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786874" cy="6500858"/>
          </a:xfrm>
          <a:ln w="381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800" dirty="0" smtClean="0">
                <a:solidFill>
                  <a:schemeClr val="tx1"/>
                </a:solidFill>
              </a:rPr>
              <a:t>2.</a:t>
            </a:r>
            <a:r>
              <a:rPr lang="en-US" sz="2800" b="1" i="1" dirty="0" smtClean="0">
                <a:solidFill>
                  <a:schemeClr val="tx1"/>
                </a:solidFill>
              </a:rPr>
              <a:t> Live </a:t>
            </a:r>
            <a:r>
              <a:rPr lang="en-US" sz="2800" b="1" i="1" dirty="0" err="1" smtClean="0">
                <a:solidFill>
                  <a:schemeClr val="tx1"/>
                </a:solidFill>
              </a:rPr>
              <a:t>mesogenic</a:t>
            </a:r>
            <a:r>
              <a:rPr lang="en-US" sz="2800" b="1" i="1" dirty="0" smtClean="0">
                <a:solidFill>
                  <a:schemeClr val="tx1"/>
                </a:solidFill>
              </a:rPr>
              <a:t> vaccines</a:t>
            </a:r>
            <a:r>
              <a:rPr lang="en-US" sz="2800" b="1" i="1" dirty="0" smtClean="0"/>
              <a:t>: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</a:rPr>
              <a:t>They are Mukteswar (R2b), Roakin, Komarow, and H (Hartford shire).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</a:rPr>
              <a:t> They are capable of causing severe disease and must be given after earlier vaccination with least harmful vaccines (Live lentogenic vaccines).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</a:rPr>
              <a:t> Capable of producing a high secondary immune response.</a:t>
            </a:r>
          </a:p>
          <a:p>
            <a:pPr algn="just"/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3000" b="1" dirty="0" smtClean="0">
                <a:solidFill>
                  <a:schemeClr val="tx1"/>
                </a:solidFill>
              </a:rPr>
              <a:t>3.</a:t>
            </a:r>
            <a:r>
              <a:rPr lang="en-US" sz="3000" b="1" i="1" dirty="0" smtClean="0">
                <a:solidFill>
                  <a:schemeClr val="tx1"/>
                </a:solidFill>
              </a:rPr>
              <a:t> Killed vaccines</a:t>
            </a:r>
            <a:r>
              <a:rPr lang="en-US" sz="2800" i="1" dirty="0" smtClean="0">
                <a:solidFill>
                  <a:schemeClr val="tx1"/>
                </a:solidFill>
              </a:rPr>
              <a:t>: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</a:rPr>
              <a:t> Prepared from both virulent and avirulent form.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</a:rPr>
              <a:t> Given either by i.m or s.c route.</a:t>
            </a:r>
          </a:p>
          <a:p>
            <a:pPr algn="just"/>
            <a:r>
              <a:rPr lang="en-US" sz="2800" b="1" dirty="0" smtClean="0">
                <a:solidFill>
                  <a:schemeClr val="tx1"/>
                </a:solidFill>
              </a:rPr>
              <a:t>MATERNAL IMMUNITY :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</a:rPr>
              <a:t>This may prevent the effectiveness of primary vaccination, so, the birds are either vaccinated at 3-4wks of age or vaccinated with live virus at one day old chicks by eye drops or coarse spray and revaccinate at 3-4 wks of age.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</a:rPr>
              <a:t>Killed vaccines successfully in one day old maternally immune chicks.</a:t>
            </a:r>
          </a:p>
          <a:p>
            <a:pPr algn="l">
              <a:buFont typeface="Wingdings" pitchFamily="2" charset="2"/>
              <a:buChar char="ü"/>
            </a:pPr>
            <a:endParaRPr lang="en-US" sz="2800" dirty="0" smtClean="0">
              <a:solidFill>
                <a:schemeClr val="tx1"/>
              </a:solidFill>
            </a:endParaRPr>
          </a:p>
          <a:p>
            <a:pPr algn="l"/>
            <a:endParaRPr lang="en-IN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575</TotalTime>
  <Words>694</Words>
  <Application>Microsoft Office PowerPoint</Application>
  <PresentationFormat>On-screen Show (4:3)</PresentationFormat>
  <Paragraphs>88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PowerPoint Presentation</vt:lpstr>
      <vt:lpstr>NEWCASTLE DISEASE</vt:lpstr>
      <vt:lpstr>PowerPoint Presentation</vt:lpstr>
      <vt:lpstr>Paralysis of legs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NEWCASTLE DISEASE</dc:title>
  <dc:creator>Admin</dc:creator>
  <cp:lastModifiedBy>anil kumar</cp:lastModifiedBy>
  <cp:revision>66</cp:revision>
  <dcterms:created xsi:type="dcterms:W3CDTF">2012-11-06T15:22:15Z</dcterms:created>
  <dcterms:modified xsi:type="dcterms:W3CDTF">2020-05-10T16:06:10Z</dcterms:modified>
</cp:coreProperties>
</file>