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8" r:id="rId2"/>
    <p:sldId id="283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62F38-87AA-4CE0-AC98-222CAE93DB6D}" type="datetimeFigureOut">
              <a:rPr lang="en-IN" smtClean="0"/>
              <a:t>20-05-2020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4ACF6-72CA-45B8-A632-0B9F63035D69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4ACF6-72CA-45B8-A632-0B9F63035D69}" type="slidenum">
              <a:rPr lang="en-IN" smtClean="0"/>
              <a:t>1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4ACF6-72CA-45B8-A632-0B9F63035D69}" type="slidenum">
              <a:rPr lang="en-IN" smtClean="0"/>
              <a:t>2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8C15B-87EE-4B70-A6CA-E2DAFF28C3E1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EE397-EFBE-4FB9-A210-71F613DA4661}" type="slidenum">
              <a:rPr lang="en-IN" smtClean="0"/>
              <a:pPr/>
              <a:t>11</a:t>
            </a:fld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EE397-EFBE-4FB9-A210-71F613DA4661}" type="slidenum">
              <a:rPr lang="en-IN" smtClean="0"/>
              <a:pPr/>
              <a:t>16</a:t>
            </a:fld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EE397-EFBE-4FB9-A210-71F613DA4661}" type="slidenum">
              <a:rPr lang="en-IN" smtClean="0"/>
              <a:pPr/>
              <a:t>17</a:t>
            </a:fld>
            <a:endParaRPr lang="en-I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EE397-EFBE-4FB9-A210-71F613DA4661}" type="slidenum">
              <a:rPr lang="en-IN" smtClean="0"/>
              <a:pPr/>
              <a:t>20</a:t>
            </a:fld>
            <a:endParaRPr lang="en-I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4ACF6-72CA-45B8-A632-0B9F63035D69}" type="slidenum">
              <a:rPr lang="en-IN" smtClean="0"/>
              <a:t>24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54AE-1FA3-4BD8-9079-272BFA3C4473}" type="datetimeFigureOut">
              <a:rPr lang="en-IN" smtClean="0"/>
              <a:t>20-05-2020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BEA2-C06E-4550-A9B2-1409B4CAC34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54AE-1FA3-4BD8-9079-272BFA3C4473}" type="datetimeFigureOut">
              <a:rPr lang="en-IN" smtClean="0"/>
              <a:t>20-05-2020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BEA2-C06E-4550-A9B2-1409B4CAC34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54AE-1FA3-4BD8-9079-272BFA3C4473}" type="datetimeFigureOut">
              <a:rPr lang="en-IN" smtClean="0"/>
              <a:t>20-05-2020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BEA2-C06E-4550-A9B2-1409B4CAC34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54AE-1FA3-4BD8-9079-272BFA3C4473}" type="datetimeFigureOut">
              <a:rPr lang="en-IN" smtClean="0"/>
              <a:t>20-05-2020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BEA2-C06E-4550-A9B2-1409B4CAC34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54AE-1FA3-4BD8-9079-272BFA3C4473}" type="datetimeFigureOut">
              <a:rPr lang="en-IN" smtClean="0"/>
              <a:t>20-05-2020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BEA2-C06E-4550-A9B2-1409B4CAC34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54AE-1FA3-4BD8-9079-272BFA3C4473}" type="datetimeFigureOut">
              <a:rPr lang="en-IN" smtClean="0"/>
              <a:t>20-05-2020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BEA2-C06E-4550-A9B2-1409B4CAC34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54AE-1FA3-4BD8-9079-272BFA3C4473}" type="datetimeFigureOut">
              <a:rPr lang="en-IN" smtClean="0"/>
              <a:t>20-05-2020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BEA2-C06E-4550-A9B2-1409B4CAC34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54AE-1FA3-4BD8-9079-272BFA3C4473}" type="datetimeFigureOut">
              <a:rPr lang="en-IN" smtClean="0"/>
              <a:t>20-05-2020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BEA2-C06E-4550-A9B2-1409B4CAC34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54AE-1FA3-4BD8-9079-272BFA3C4473}" type="datetimeFigureOut">
              <a:rPr lang="en-IN" smtClean="0"/>
              <a:t>20-05-2020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BEA2-C06E-4550-A9B2-1409B4CAC34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54AE-1FA3-4BD8-9079-272BFA3C4473}" type="datetimeFigureOut">
              <a:rPr lang="en-IN" smtClean="0"/>
              <a:t>20-05-2020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BEA2-C06E-4550-A9B2-1409B4CAC34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54AE-1FA3-4BD8-9079-272BFA3C4473}" type="datetimeFigureOut">
              <a:rPr lang="en-IN" smtClean="0"/>
              <a:t>20-05-2020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BEA2-C06E-4550-A9B2-1409B4CAC34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054AE-1FA3-4BD8-9079-272BFA3C4473}" type="datetimeFigureOut">
              <a:rPr lang="en-IN" smtClean="0"/>
              <a:t>20-05-2020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EBEA2-C06E-4550-A9B2-1409B4CAC348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5589240"/>
            <a:ext cx="8686800" cy="10801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Department of Veterinary  Medicine 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Bihar Veterinary College, Patna – 800 014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(Bihar Animal Sciences University, Patna)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609600" y="188641"/>
            <a:ext cx="7772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I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NEONATAL DISEASES</a:t>
            </a:r>
            <a:endParaRPr lang="en-IN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685800" y="4509120"/>
            <a:ext cx="7772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Dr. Ranveer  Kumar Sinha</a:t>
            </a:r>
            <a:b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Assistant Professor cum Junior Scientist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•   Chronic Pneumonia - Chronic    pneumonia is more gradual in onset with    no distinct ill phase and the cow may    app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When Should Calves be Treated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760640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   </a:t>
            </a:r>
            <a:r>
              <a:rPr lang="en-IN" sz="3600" dirty="0" smtClean="0"/>
              <a:t>Calves running around the pasture with their tails in the air with yellow or white diarrhoea may need treatment. </a:t>
            </a:r>
          </a:p>
          <a:p>
            <a:pPr>
              <a:buNone/>
            </a:pPr>
            <a:r>
              <a:rPr lang="en-IN" sz="3600" b="1" dirty="0" smtClean="0"/>
              <a:t>The main indications for treatment are:</a:t>
            </a:r>
          </a:p>
          <a:p>
            <a:r>
              <a:rPr lang="en-IN" sz="3600" dirty="0" smtClean="0"/>
              <a:t>General disposition</a:t>
            </a:r>
          </a:p>
          <a:p>
            <a:r>
              <a:rPr lang="en-IN" sz="3600" dirty="0" smtClean="0"/>
              <a:t>Loss of Appetite</a:t>
            </a:r>
          </a:p>
          <a:p>
            <a:r>
              <a:rPr lang="en-IN" sz="3600" dirty="0" smtClean="0"/>
              <a:t>Dehydration</a:t>
            </a:r>
          </a:p>
          <a:p>
            <a:r>
              <a:rPr lang="en-IN" sz="3600" dirty="0" smtClean="0"/>
              <a:t>Body temperature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22--Fluid TherapyFluid Therapy&#10;0&#10;10&#10;20&#10;30&#10;40&#10;50&#10;60&#10;70&#10;80&#10;90&#10;‫الربع‬&#10;‫األول‬&#10;‫الربع‬&#10;‫الثاني‬&#10;‫الربع‬&#10;‫الثالث‬&#10;‫الربع‬&#10;‫الر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712968" cy="6480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Recommended Treatments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3285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b="1" dirty="0" smtClean="0"/>
              <a:t>The main treatment is fluid therapy:-</a:t>
            </a:r>
          </a:p>
          <a:p>
            <a:pPr>
              <a:buNone/>
            </a:pPr>
            <a:r>
              <a:rPr lang="en-IN" dirty="0" smtClean="0"/>
              <a:t>1.R.L.@ 10 – 20ml/Kg b.wt slow IV according to level of dehydration</a:t>
            </a:r>
          </a:p>
          <a:p>
            <a:pPr>
              <a:buNone/>
            </a:pPr>
            <a:r>
              <a:rPr lang="en-IN" b="1" dirty="0" smtClean="0"/>
              <a:t>Secondary treatments are:</a:t>
            </a:r>
          </a:p>
          <a:p>
            <a:r>
              <a:rPr lang="en-IN" dirty="0" smtClean="0"/>
              <a:t>Antibiotics:</a:t>
            </a:r>
          </a:p>
          <a:p>
            <a:pPr>
              <a:buNone/>
            </a:pPr>
            <a:r>
              <a:rPr lang="en-IN" dirty="0" smtClean="0"/>
              <a:t>    Sulphamethoxazole + Trimethoprim oral or parental or other antibiotic</a:t>
            </a:r>
          </a:p>
          <a:p>
            <a:r>
              <a:rPr lang="en-IN" dirty="0" smtClean="0"/>
              <a:t>Anticoccidial drug</a:t>
            </a:r>
          </a:p>
          <a:p>
            <a:r>
              <a:rPr lang="en-IN" dirty="0" smtClean="0"/>
              <a:t>Supportive therapay</a:t>
            </a:r>
          </a:p>
          <a:p>
            <a:r>
              <a:rPr lang="en-IN" dirty="0" smtClean="0"/>
              <a:t>Nursing care.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Prevention and Control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68863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IN" sz="3600" dirty="0" smtClean="0"/>
              <a:t>General hygienic measure</a:t>
            </a:r>
          </a:p>
          <a:p>
            <a:pPr>
              <a:buFont typeface="Wingdings" pitchFamily="2" charset="2"/>
              <a:buChar char="Ø"/>
            </a:pPr>
            <a:r>
              <a:rPr lang="en-IN" sz="3600" dirty="0" smtClean="0"/>
              <a:t>Isolation of infected animal</a:t>
            </a:r>
          </a:p>
          <a:p>
            <a:pPr>
              <a:buFont typeface="Wingdings" pitchFamily="2" charset="2"/>
              <a:buChar char="Ø"/>
            </a:pPr>
            <a:r>
              <a:rPr lang="en-IN" sz="3600" dirty="0" smtClean="0"/>
              <a:t>Avoidance of over crowding</a:t>
            </a:r>
          </a:p>
          <a:p>
            <a:pPr>
              <a:buFont typeface="Wingdings" pitchFamily="2" charset="2"/>
              <a:buChar char="Ø"/>
            </a:pPr>
            <a:r>
              <a:rPr lang="en-IN" sz="3600" dirty="0" smtClean="0"/>
              <a:t>Provide sufficient colostrum to calf</a:t>
            </a:r>
          </a:p>
          <a:p>
            <a:pPr>
              <a:buFont typeface="Wingdings" pitchFamily="2" charset="2"/>
              <a:buChar char="Ø"/>
            </a:pPr>
            <a:r>
              <a:rPr lang="en-IN" sz="3600" dirty="0" smtClean="0"/>
              <a:t>Give dewormer within 10 days after birth</a:t>
            </a:r>
          </a:p>
          <a:p>
            <a:pPr>
              <a:buFont typeface="Wingdings" pitchFamily="2" charset="2"/>
              <a:buChar char="Ø"/>
            </a:pPr>
            <a:r>
              <a:rPr lang="en-IN" sz="3600" dirty="0" smtClean="0"/>
              <a:t>Provide feed mixed with coccidiostat</a:t>
            </a:r>
          </a:p>
          <a:p>
            <a:pPr>
              <a:buFont typeface="Wingdings" pitchFamily="2" charset="2"/>
              <a:buChar char="Ø"/>
            </a:pPr>
            <a:r>
              <a:rPr lang="en-IN" sz="3600" dirty="0" smtClean="0"/>
              <a:t>Apply Tr. Iodine or Povidone iodine at navel just after birth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CALF PNEUMONIA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971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IN" dirty="0" smtClean="0"/>
              <a:t>Calf pneumonia is a Important calf diseases</a:t>
            </a:r>
          </a:p>
          <a:p>
            <a:pPr>
              <a:buNone/>
            </a:pPr>
            <a:endParaRPr lang="en-IN" dirty="0" smtClean="0"/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 Diagnosing, treating and preventing this diseases is very important for every cattle industry.</a:t>
            </a:r>
          </a:p>
          <a:p>
            <a:endParaRPr lang="en-IN" dirty="0" smtClean="0"/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It is a multifactorial disease and  most common  in calves between one to five months of age.</a:t>
            </a:r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TYPES of CALF PNEUMONIA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Chronic Pneumonia:</a:t>
            </a:r>
          </a:p>
          <a:p>
            <a:r>
              <a:rPr lang="en-IN" dirty="0" smtClean="0"/>
              <a:t>It is more gradual in nature with no distinct ill phase &amp; animal still eat but have a slight nasal discharge with an increased respiratory rate and cough.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b="1" dirty="0" smtClean="0"/>
              <a:t>Acute Pneumonia:</a:t>
            </a:r>
          </a:p>
          <a:p>
            <a:r>
              <a:rPr lang="en-IN" dirty="0" smtClean="0"/>
              <a:t>It is usually more sudden in onset.</a:t>
            </a:r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stmortem findingsPostmortem findings&#10;lung edema .&#10; interstitial pneumonia&#10;Lung fail to collapse&#10;Sub-pleural emphysem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CAUSES OF CALF PNEUMONIA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3285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IN" b="1" dirty="0" smtClean="0"/>
          </a:p>
          <a:p>
            <a:pPr>
              <a:buNone/>
            </a:pPr>
            <a:r>
              <a:rPr lang="en-IN" b="1" dirty="0" smtClean="0"/>
              <a:t>Environmental Factors:</a:t>
            </a:r>
          </a:p>
          <a:p>
            <a:r>
              <a:rPr lang="en-IN" dirty="0" smtClean="0"/>
              <a:t>Low environmental temperature</a:t>
            </a:r>
          </a:p>
          <a:p>
            <a:r>
              <a:rPr lang="en-IN" dirty="0" smtClean="0"/>
              <a:t>High Humidity</a:t>
            </a:r>
          </a:p>
          <a:p>
            <a:r>
              <a:rPr lang="en-IN" dirty="0" smtClean="0"/>
              <a:t>Poor Ventilation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b="1" dirty="0" smtClean="0"/>
              <a:t>Infectious Agents:</a:t>
            </a:r>
          </a:p>
          <a:p>
            <a:r>
              <a:rPr lang="en-IN" dirty="0" smtClean="0"/>
              <a:t> Viral -Bovine Respiratory syncytial Virus (RSV)</a:t>
            </a:r>
          </a:p>
          <a:p>
            <a:r>
              <a:rPr lang="en-IN" dirty="0" smtClean="0"/>
              <a:t>Bacterial</a:t>
            </a:r>
          </a:p>
          <a:p>
            <a:r>
              <a:rPr lang="en-IN" dirty="0" smtClean="0"/>
              <a:t>Parasitic</a:t>
            </a:r>
          </a:p>
          <a:p>
            <a:r>
              <a:rPr lang="en-IN" dirty="0" smtClean="0"/>
              <a:t>Mycoplasma </a:t>
            </a:r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SYMPTOM OF CALF PNEUMONIA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328592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By auscultation of the anterior ventral lung crackles and wheezes &amp; an increase in bronchial sounds especially on inspiration.</a:t>
            </a:r>
          </a:p>
          <a:p>
            <a:r>
              <a:rPr lang="en-IN" dirty="0" smtClean="0"/>
              <a:t>Dull and depressed</a:t>
            </a:r>
          </a:p>
          <a:p>
            <a:r>
              <a:rPr lang="en-IN" dirty="0" smtClean="0"/>
              <a:t>High temperature</a:t>
            </a:r>
          </a:p>
          <a:p>
            <a:r>
              <a:rPr lang="en-IN" dirty="0" smtClean="0"/>
              <a:t>Raised breathing due to lung damage</a:t>
            </a:r>
          </a:p>
          <a:p>
            <a:r>
              <a:rPr lang="en-IN" dirty="0" smtClean="0"/>
              <a:t>Nasal discharge</a:t>
            </a:r>
          </a:p>
          <a:p>
            <a:r>
              <a:rPr lang="en-IN" dirty="0" smtClean="0"/>
              <a:t>Coughing</a:t>
            </a:r>
          </a:p>
          <a:p>
            <a:r>
              <a:rPr lang="en-IN" dirty="0" smtClean="0"/>
              <a:t>Reduced food intake</a:t>
            </a:r>
          </a:p>
          <a:p>
            <a:r>
              <a:rPr lang="en-IN" dirty="0" smtClean="0"/>
              <a:t>Weight Loss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5589240"/>
            <a:ext cx="8686800" cy="10801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Department of Veterinary  Medicine 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Bihar Veterinary College, Patna – 800 014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(Bihar Animal Sciences University, Patna)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609600" y="188641"/>
            <a:ext cx="7772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I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CALF SCOUR</a:t>
            </a:r>
          </a:p>
          <a:p>
            <a:pPr algn="ctr"/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685800" y="4509120"/>
            <a:ext cx="7772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Dr. Ranveer  Kumar Sinha</a:t>
            </a:r>
            <a:b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Assistant Professor cum Junior Scientist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dialator:-Bronch-2&#10;R/Etaphyline 5ml I/V&#10;R/Nuflour 3ml I/M Second dose after 48 hours&#10;R/Divedriject 5 Ml I/M&#10;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ï Treatsick cattleï Confirm diagnosisï Remove ticksï Assess the severityï Vaccinate all at-risk animalsï Protect the rest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712968" cy="6336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ï There   are several options for the prevention of tick fever, ranging from keeping animals tick- free and use of Imidoca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CONSEQUENCES OF PNEUMONIA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Short-term consequences</a:t>
            </a:r>
            <a:r>
              <a:rPr lang="en-IN" dirty="0" smtClean="0"/>
              <a:t>:</a:t>
            </a:r>
          </a:p>
          <a:p>
            <a:r>
              <a:rPr lang="en-IN" dirty="0" smtClean="0"/>
              <a:t>Reduced dry matter intake, delayed weaning and higher risk of an additional pneumonia event at weaning.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b="1" dirty="0" smtClean="0"/>
              <a:t>Long-term Consequences</a:t>
            </a:r>
            <a:r>
              <a:rPr lang="en-IN" dirty="0" smtClean="0"/>
              <a:t>:</a:t>
            </a:r>
          </a:p>
          <a:p>
            <a:r>
              <a:rPr lang="en-IN" dirty="0" smtClean="0"/>
              <a:t>Delayed breeding, higher age at first calving and compromised milk production.</a:t>
            </a:r>
            <a:endParaRPr lang="en-IN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Treatment of calf pneumonia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IN" dirty="0" smtClean="0"/>
              <a:t>Removal of primary etiology:</a:t>
            </a:r>
          </a:p>
          <a:p>
            <a:pPr>
              <a:buNone/>
            </a:pPr>
            <a:r>
              <a:rPr lang="en-IN" b="1" dirty="0" smtClean="0"/>
              <a:t>Antibiotics:</a:t>
            </a:r>
          </a:p>
          <a:p>
            <a:r>
              <a:rPr lang="en-IN" dirty="0" err="1" smtClean="0"/>
              <a:t>Enrofloxacine</a:t>
            </a:r>
            <a:r>
              <a:rPr lang="en-IN" dirty="0" smtClean="0"/>
              <a:t> </a:t>
            </a:r>
          </a:p>
          <a:p>
            <a:r>
              <a:rPr lang="en-IN" dirty="0" err="1" smtClean="0"/>
              <a:t>Marboflxacine</a:t>
            </a:r>
            <a:r>
              <a:rPr lang="en-IN" dirty="0" smtClean="0"/>
              <a:t> </a:t>
            </a:r>
          </a:p>
          <a:p>
            <a:r>
              <a:rPr lang="en-IN" dirty="0" err="1" smtClean="0"/>
              <a:t>Cephalosporion</a:t>
            </a:r>
            <a:r>
              <a:rPr lang="en-IN" dirty="0" smtClean="0"/>
              <a:t> . </a:t>
            </a:r>
          </a:p>
          <a:p>
            <a:r>
              <a:rPr lang="en-IN" dirty="0" err="1" smtClean="0"/>
              <a:t>Sulfa</a:t>
            </a:r>
            <a:r>
              <a:rPr lang="en-IN" dirty="0" smtClean="0"/>
              <a:t> &amp;</a:t>
            </a:r>
            <a:r>
              <a:rPr lang="en-IN" dirty="0" err="1" smtClean="0"/>
              <a:t>Trimethoprime</a:t>
            </a:r>
            <a:r>
              <a:rPr lang="en-IN" dirty="0" smtClean="0"/>
              <a:t> </a:t>
            </a:r>
          </a:p>
          <a:p>
            <a:pPr>
              <a:buNone/>
            </a:pPr>
            <a:r>
              <a:rPr lang="en-IN" b="1" dirty="0" smtClean="0"/>
              <a:t>Antihelmintics:</a:t>
            </a:r>
          </a:p>
          <a:p>
            <a:pPr>
              <a:buNone/>
            </a:pPr>
            <a:r>
              <a:rPr lang="en-IN" b="1" dirty="0" smtClean="0"/>
              <a:t>Anti-inflammatory (St &amp; Non St):</a:t>
            </a:r>
          </a:p>
          <a:p>
            <a:pPr>
              <a:buNone/>
            </a:pPr>
            <a:r>
              <a:rPr lang="en-IN" b="1" dirty="0" smtClean="0"/>
              <a:t> </a:t>
            </a:r>
            <a:r>
              <a:rPr lang="en-IN" b="1" dirty="0" err="1" smtClean="0"/>
              <a:t>SupportiveTreatment</a:t>
            </a:r>
            <a:r>
              <a:rPr lang="en-IN" b="1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Injection of vitamin C and A to increase body immunity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 Mucolytics &amp; Bronchodilator Antihistaminic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Correct </a:t>
            </a:r>
            <a:r>
              <a:rPr lang="en-IN" dirty="0" err="1" smtClean="0"/>
              <a:t>anemia</a:t>
            </a:r>
            <a:r>
              <a:rPr lang="en-IN" dirty="0" smtClean="0"/>
              <a:t> if present.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IN" dirty="0" smtClean="0"/>
              <a:t>Easily digestible and palatable food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PREVENTION OF CALF PNEUMONIA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76064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IN" dirty="0" smtClean="0"/>
              <a:t>Removal of the cause of diseases 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Clean environment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Proper ventilation. If ammonia can be smelled it is a sign of poor ventilation.  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Swabbing of the navel with tincture iodine 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Removal of the newborn from the infected environment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Feeding calves inadequately will reduce calf growth and their immune system response which helps fight diseases.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Ingestion of colostrums from dam within four to six hours of birth to receive adequate immunity.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Special nutritional and housing requirements. Isolation of newborn calf in calf – rearing unit within few days after birth.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alf diseases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712968" cy="6336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Introduction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32859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IN" dirty="0" smtClean="0"/>
              <a:t>It is a important calf diseases</a:t>
            </a:r>
          </a:p>
          <a:p>
            <a:pPr>
              <a:buNone/>
            </a:pPr>
            <a:r>
              <a:rPr lang="en-IN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Diagnosing, treating and preventing this disease    is very important for every cattle industry.</a:t>
            </a:r>
          </a:p>
          <a:p>
            <a:endParaRPr lang="en-IN" dirty="0" smtClean="0"/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 Calf scours can be defined as diarrhoea in calves.</a:t>
            </a:r>
          </a:p>
          <a:p>
            <a:pPr>
              <a:buNone/>
            </a:pPr>
            <a:endParaRPr lang="en-IN" dirty="0" smtClean="0"/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 Calf scours is not a specific disease with a specific cause, but it is actually a clinical sign of a disease complex with many possible causes.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causes calf pneumonia?&#10;Diseaseed&#10;Calf&#10;2-Infectious&#10;Agentt&#10;3-Bad&#10;Environment&#10;Main Factors causing diseases in calvesMa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(passive immunity)&#10;Protect calves for the&#10;first month after birth.&#10;1-Colostrums' feeding&#10;give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Absorption of Antibodies duringAbsorption of Antibodies during&#10;the firstthe first 2424 hourshours&#10;0&#10;2&#10;4&#10;6&#10;8&#10;10&#10;12&#10;14&#10;16&#10;Ma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Types of Calf Scours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b="1" dirty="0" smtClean="0"/>
              <a:t>1.Bacterial scours</a:t>
            </a:r>
          </a:p>
          <a:p>
            <a:r>
              <a:rPr lang="en-IN" dirty="0" err="1" smtClean="0"/>
              <a:t>E.Coli</a:t>
            </a:r>
            <a:endParaRPr lang="en-IN" dirty="0" smtClean="0"/>
          </a:p>
          <a:p>
            <a:r>
              <a:rPr lang="en-IN" dirty="0" smtClean="0"/>
              <a:t>Salmonella</a:t>
            </a:r>
          </a:p>
          <a:p>
            <a:r>
              <a:rPr lang="en-IN" dirty="0" smtClean="0"/>
              <a:t>Clostridium perfringens Types C &amp; D</a:t>
            </a:r>
          </a:p>
          <a:p>
            <a:pPr>
              <a:buNone/>
            </a:pPr>
            <a:r>
              <a:rPr lang="en-IN" b="1" dirty="0" smtClean="0"/>
              <a:t>2.Viral scours</a:t>
            </a:r>
          </a:p>
          <a:p>
            <a:r>
              <a:rPr lang="en-IN" dirty="0" smtClean="0"/>
              <a:t>Rotavirus </a:t>
            </a:r>
          </a:p>
          <a:p>
            <a:r>
              <a:rPr lang="en-IN" dirty="0" smtClean="0"/>
              <a:t>Corona virus</a:t>
            </a:r>
          </a:p>
          <a:p>
            <a:r>
              <a:rPr lang="en-IN" dirty="0" smtClean="0"/>
              <a:t>Bovine Viral Diarrhoea (BVD)</a:t>
            </a:r>
          </a:p>
          <a:p>
            <a:pPr>
              <a:buNone/>
            </a:pPr>
            <a:r>
              <a:rPr lang="en-IN" b="1" dirty="0" smtClean="0"/>
              <a:t>3.Protozoan Scours</a:t>
            </a:r>
          </a:p>
          <a:p>
            <a:r>
              <a:rPr lang="en-IN" dirty="0" smtClean="0"/>
              <a:t>Coccidia </a:t>
            </a:r>
          </a:p>
          <a:p>
            <a:r>
              <a:rPr lang="en-IN" dirty="0" smtClean="0"/>
              <a:t>Cryptosporidia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Symptoms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256584"/>
          </a:xfrm>
        </p:spPr>
        <p:txBody>
          <a:bodyPr/>
          <a:lstStyle/>
          <a:p>
            <a:r>
              <a:rPr lang="en-IN" dirty="0" smtClean="0"/>
              <a:t>Calves do not drink milk or milk replacer.</a:t>
            </a:r>
          </a:p>
          <a:p>
            <a:r>
              <a:rPr lang="en-IN" dirty="0" smtClean="0"/>
              <a:t>Calves become severely dehydrated and depressed.</a:t>
            </a:r>
          </a:p>
          <a:p>
            <a:r>
              <a:rPr lang="en-IN" dirty="0" smtClean="0"/>
              <a:t>They may have fever initially</a:t>
            </a:r>
          </a:p>
          <a:p>
            <a:r>
              <a:rPr lang="en-IN" dirty="0" smtClean="0"/>
              <a:t>Faeces are watery and often tinged with blood</a:t>
            </a:r>
          </a:p>
          <a:p>
            <a:r>
              <a:rPr lang="en-IN" dirty="0" smtClean="0"/>
              <a:t>Calves show uneasiness and strain or kick at their abdomen</a:t>
            </a:r>
          </a:p>
          <a:p>
            <a:r>
              <a:rPr lang="en-IN" dirty="0" smtClean="0"/>
              <a:t>There may be drooling of saliva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alf pneumonia is a major     problem in dairy and beef    herds. It is a multifactorialdisease, and the most common     p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640960" cy="6408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613</Words>
  <Application>Microsoft Office PowerPoint</Application>
  <PresentationFormat>On-screen Show (4:3)</PresentationFormat>
  <Paragraphs>127</Paragraphs>
  <Slides>26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Department of Veterinary  Medicine  Bihar Veterinary College, Patna – 800 014 (Bihar Animal Sciences University, Patna)</vt:lpstr>
      <vt:lpstr>Department of Veterinary  Medicine  Bihar Veterinary College, Patna – 800 014 (Bihar Animal Sciences University, Patna)</vt:lpstr>
      <vt:lpstr>Introduction</vt:lpstr>
      <vt:lpstr>Slide 4</vt:lpstr>
      <vt:lpstr>Slide 5</vt:lpstr>
      <vt:lpstr>Slide 6</vt:lpstr>
      <vt:lpstr>Types of Calf Scours</vt:lpstr>
      <vt:lpstr>Symptoms</vt:lpstr>
      <vt:lpstr>Slide 9</vt:lpstr>
      <vt:lpstr>Slide 10</vt:lpstr>
      <vt:lpstr>When Should Calves be Treated</vt:lpstr>
      <vt:lpstr>Slide 12</vt:lpstr>
      <vt:lpstr>Recommended Treatments</vt:lpstr>
      <vt:lpstr>Prevention and Control</vt:lpstr>
      <vt:lpstr>CALF PNEUMONIA</vt:lpstr>
      <vt:lpstr>TYPES of CALF PNEUMONIA</vt:lpstr>
      <vt:lpstr>Slide 17</vt:lpstr>
      <vt:lpstr>CAUSES OF CALF PNEUMONIA</vt:lpstr>
      <vt:lpstr>SYMPTOM OF CALF PNEUMONIA</vt:lpstr>
      <vt:lpstr>Slide 20</vt:lpstr>
      <vt:lpstr>Slide 21</vt:lpstr>
      <vt:lpstr>Slide 22</vt:lpstr>
      <vt:lpstr>CONSEQUENCES OF PNEUMONIA</vt:lpstr>
      <vt:lpstr>Treatment of calf pneumonia</vt:lpstr>
      <vt:lpstr>PREVENTION OF CALF PNEUMONIA</vt:lpstr>
      <vt:lpstr>Slide 26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Veterinary  Medicine  Bihar Veterinary College, Patna – 800 014 (Bihar Animal Sciences University, Patna)</dc:title>
  <dc:creator>HP</dc:creator>
  <cp:lastModifiedBy>HP</cp:lastModifiedBy>
  <cp:revision>2</cp:revision>
  <dcterms:created xsi:type="dcterms:W3CDTF">2020-05-20T12:12:44Z</dcterms:created>
  <dcterms:modified xsi:type="dcterms:W3CDTF">2020-05-20T12:24:28Z</dcterms:modified>
</cp:coreProperties>
</file>