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361" r:id="rId2"/>
    <p:sldId id="654" r:id="rId3"/>
    <p:sldId id="664" r:id="rId4"/>
    <p:sldId id="655" r:id="rId5"/>
    <p:sldId id="656" r:id="rId6"/>
    <p:sldId id="657" r:id="rId7"/>
    <p:sldId id="665" r:id="rId8"/>
    <p:sldId id="658" r:id="rId9"/>
    <p:sldId id="666" r:id="rId10"/>
    <p:sldId id="659" r:id="rId11"/>
    <p:sldId id="660" r:id="rId12"/>
    <p:sldId id="661" r:id="rId13"/>
    <p:sldId id="662" r:id="rId14"/>
    <p:sldId id="663" r:id="rId15"/>
    <p:sldId id="39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Veterinary 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sz="40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endParaRPr lang="en-US" sz="40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9" name="Picture 18" descr="Life cycle of Neospora caninum. | Download Scientific Diagram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02" y="1436146"/>
            <a:ext cx="3261170" cy="321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E:\largepreview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" y="-228600"/>
            <a:ext cx="9144000" cy="706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677148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</a:rPr>
              <a:t>Life- cycle of </a:t>
            </a:r>
            <a:r>
              <a:rPr lang="en-US" b="1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endParaRPr lang="en-US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098" name="Picture 2" descr="G:\Life-cycle-of-Neospora-caninum-Neospora-exhibits-a-highly-similar-life-cycle-to-that-of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58200" cy="5486399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98569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Symptoms of </a:t>
            </a:r>
            <a:r>
              <a:rPr lang="en-US" sz="4000" i="1" dirty="0" err="1" smtClean="0">
                <a:solidFill>
                  <a:srgbClr val="0070C0"/>
                </a:solidFill>
                <a:latin typeface="Arial Black" pitchFamily="34" charset="0"/>
              </a:rPr>
              <a:t>Neospora</a:t>
            </a:r>
            <a:r>
              <a:rPr lang="en-US" sz="40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latin typeface="Arial Black" pitchFamily="34" charset="0"/>
              </a:rPr>
              <a:t>caninum</a:t>
            </a:r>
            <a:endParaRPr lang="en-US" sz="40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19200"/>
            <a:ext cx="8388424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Clinical symptoms include  </a:t>
            </a:r>
            <a:r>
              <a:rPr lang="en-US" sz="2400" b="1" u="sng" dirty="0" smtClean="0">
                <a:latin typeface="Arial Black" pitchFamily="34" charset="0"/>
              </a:rPr>
              <a:t>ascending paralysis of hind limbs</a:t>
            </a:r>
            <a:r>
              <a:rPr lang="en-US" sz="2400" dirty="0" smtClean="0">
                <a:latin typeface="Arial Black" pitchFamily="34" charset="0"/>
              </a:rPr>
              <a:t>,  difficulty in swallowing and paralysis of jaw, retinitis, encephalomyelitis,  </a:t>
            </a:r>
            <a:r>
              <a:rPr lang="en-US" sz="2400" dirty="0" err="1" smtClean="0">
                <a:latin typeface="Arial Black" pitchFamily="34" charset="0"/>
              </a:rPr>
              <a:t>myositis</a:t>
            </a:r>
            <a:r>
              <a:rPr lang="en-US" sz="2400" dirty="0" smtClean="0">
                <a:latin typeface="Arial Black" pitchFamily="34" charset="0"/>
              </a:rPr>
              <a:t> etc.</a:t>
            </a:r>
          </a:p>
          <a:p>
            <a:pPr algn="just"/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Transplacentally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infected pups develop severe neuromuscular disease.</a:t>
            </a:r>
          </a:p>
          <a:p>
            <a:pPr algn="just"/>
            <a:endParaRPr lang="en-US" dirty="0">
              <a:latin typeface="Arial Black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969" y="3784881"/>
            <a:ext cx="3152775" cy="290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27429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974832" cy="819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Treatment of </a:t>
            </a:r>
            <a:r>
              <a:rPr lang="en-US" sz="4000" i="1" dirty="0" err="1" smtClean="0">
                <a:solidFill>
                  <a:srgbClr val="0070C0"/>
                </a:solidFill>
                <a:latin typeface="Arial Black" pitchFamily="34" charset="0"/>
              </a:rPr>
              <a:t>Neospora</a:t>
            </a:r>
            <a:r>
              <a:rPr lang="en-US" sz="40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latin typeface="Arial Black" pitchFamily="34" charset="0"/>
              </a:rPr>
              <a:t>caninum</a:t>
            </a:r>
            <a:endParaRPr lang="en-US" sz="40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196752"/>
            <a:ext cx="792284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Treatment: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Arial Black" pitchFamily="34" charset="0"/>
              </a:rPr>
              <a:t>Drugs used in the treatment of </a:t>
            </a:r>
            <a:r>
              <a:rPr lang="en-US" sz="2400" b="1" dirty="0" err="1" smtClean="0">
                <a:latin typeface="Arial Black" pitchFamily="34" charset="0"/>
              </a:rPr>
              <a:t>Neosporosis</a:t>
            </a:r>
            <a:r>
              <a:rPr lang="en-US" sz="2400" b="1" dirty="0" smtClean="0">
                <a:latin typeface="Arial Black" pitchFamily="34" charset="0"/>
              </a:rPr>
              <a:t> are Clindamycin, Trimethoprim + Sulfadiazine, </a:t>
            </a:r>
            <a:r>
              <a:rPr lang="en-US" sz="2400" b="1" dirty="0" err="1" smtClean="0">
                <a:latin typeface="Arial Black" pitchFamily="34" charset="0"/>
              </a:rPr>
              <a:t>Pyrimethamine</a:t>
            </a:r>
            <a:r>
              <a:rPr lang="en-US" sz="2400" b="1" dirty="0" smtClean="0">
                <a:latin typeface="Arial Black" pitchFamily="34" charset="0"/>
              </a:rPr>
              <a:t> etc.</a:t>
            </a:r>
          </a:p>
          <a:p>
            <a:pPr marL="0" indent="0" algn="just">
              <a:buNone/>
            </a:pPr>
            <a:endParaRPr lang="en-US" sz="2400" b="1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Vaccination: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Arial Black" pitchFamily="34" charset="0"/>
              </a:rPr>
              <a:t> 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Bovilis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and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Neoguard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are the  commercially available vaccines containing 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killed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tachyzoites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which reduce abortion in pregnant hosts.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4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Arial Black" pitchFamily="34" charset="0"/>
              </a:rPr>
              <a:t>Types of oocysts</a:t>
            </a:r>
            <a:endParaRPr lang="en-US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14401"/>
          <a:ext cx="9144000" cy="594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Genus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Types of 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oocysts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</a:rPr>
                        <a:t>Sporogony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8984">
                <a:tc>
                  <a:txBody>
                    <a:bodyPr/>
                    <a:lstStyle/>
                    <a:p>
                      <a:r>
                        <a:rPr kumimoji="0" lang="en-US" sz="2000" i="1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Eimeria</a:t>
                      </a:r>
                      <a:r>
                        <a:rPr kumimoji="0" lang="en-US" sz="2000" i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Tetrasporocystic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bisporozoic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(four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sporocysts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and each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sporocyst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contains two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sporozoites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 Out side the host</a:t>
                      </a:r>
                      <a:endParaRPr lang="en-US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229">
                <a:tc>
                  <a:txBody>
                    <a:bodyPr/>
                    <a:lstStyle/>
                    <a:p>
                      <a:r>
                        <a:rPr kumimoji="0" lang="en-US" sz="2000" i="1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Isospora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i="1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Toxoplasma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i="1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Sarcocystis</a:t>
                      </a:r>
                      <a:r>
                        <a:rPr kumimoji="0" lang="en-US" sz="2000" i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US" sz="2000" i="1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Neospora</a:t>
                      </a:r>
                      <a:r>
                        <a:rPr kumimoji="0" lang="en-US" sz="2000" i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Bisporocystic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tetrasporozoic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(two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sporocysts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and each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sporocyst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contains four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sporozoites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Outside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 the host </a:t>
                      </a:r>
                      <a:r>
                        <a:rPr lang="en-US" sz="2000" i="0" baseline="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except </a:t>
                      </a:r>
                      <a:r>
                        <a:rPr lang="en-US" sz="2000" i="1" baseline="0" dirty="0" err="1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Sarcocystis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 spp.</a:t>
                      </a:r>
                      <a:endParaRPr lang="en-US" sz="2000" i="1" dirty="0" smtClean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856">
                <a:tc>
                  <a:txBody>
                    <a:bodyPr/>
                    <a:lstStyle/>
                    <a:p>
                      <a:r>
                        <a:rPr kumimoji="0" lang="en-US" sz="2000" i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Cryptosporidium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Asporocystic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tetrasporozoic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(four naked </a:t>
                      </a:r>
                      <a:r>
                        <a:rPr kumimoji="0" lang="en-US" sz="20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sporozoites</a:t>
                      </a: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Inside the host</a:t>
                      </a:r>
                      <a:endParaRPr lang="en-US" sz="2000" dirty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46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Neospora</a:t>
            </a:r>
            <a:r>
              <a:rPr lang="en-US" sz="3600" i="1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 </a:t>
            </a:r>
            <a:r>
              <a:rPr lang="en-US" sz="36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caninum</a:t>
            </a:r>
            <a:endParaRPr lang="en-US" sz="3600" i="1" dirty="0" smtClean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988840"/>
            <a:ext cx="5760640" cy="4869160"/>
          </a:xfrm>
        </p:spPr>
        <p:txBody>
          <a:bodyPr>
            <a:no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3200" b="1" i="1" dirty="0" err="1" smtClean="0">
                <a:solidFill>
                  <a:srgbClr val="002060"/>
                </a:solidFill>
              </a:rPr>
              <a:t>Neospora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caninum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is a newly recognized fatal apicomplexan protozoal infection of dogs and other animals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endParaRPr lang="en-US" sz="3200" b="1" dirty="0" smtClean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It is a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heteroxenous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parasite.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Neospora</a:t>
            </a:r>
            <a:r>
              <a:rPr lang="en-US" sz="3600" i="1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 </a:t>
            </a:r>
            <a:r>
              <a:rPr lang="en-US" sz="36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caninum</a:t>
            </a:r>
            <a:endParaRPr lang="en-US" sz="3600" i="1" dirty="0" smtClean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295400"/>
            <a:ext cx="6120680" cy="5562600"/>
          </a:xfrm>
        </p:spPr>
        <p:txBody>
          <a:bodyPr>
            <a:no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457200" lvl="0" indent="-4572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Definitive (Final ) host:- 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Dog</a:t>
            </a: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Intermediate host :-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Ruminates, horse and dog.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Neospora</a:t>
            </a:r>
            <a:r>
              <a:rPr lang="en-US" sz="3600" i="1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 </a:t>
            </a:r>
            <a:r>
              <a:rPr lang="en-US" sz="36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caninum</a:t>
            </a:r>
            <a:endParaRPr lang="en-US" sz="3600" i="1" dirty="0" smtClean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676400"/>
            <a:ext cx="6264696" cy="5181600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Each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oocyst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contains two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sporocysts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and each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sporocyst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contains four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sporozoites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Sporulation occurs outside the host.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endParaRPr lang="en-IN" dirty="0"/>
          </a:p>
        </p:txBody>
      </p:sp>
      <p:pic>
        <p:nvPicPr>
          <p:cNvPr id="1026" name="Picture 2" descr="E:\neosporacaninum oocy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" y="32048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81739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371600"/>
            <a:ext cx="5904656" cy="5369768"/>
          </a:xfrm>
        </p:spPr>
        <p:txBody>
          <a:bodyPr>
            <a:normAutofit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Tachyzoites</a:t>
            </a:r>
            <a:r>
              <a:rPr lang="en-US" sz="2400" dirty="0" smtClean="0">
                <a:latin typeface="Arial Black" pitchFamily="34" charset="0"/>
              </a:rPr>
              <a:t> are found in neural cells, fibroblast, macrophages and other cells of body whereas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bradyzoite</a:t>
            </a:r>
            <a:r>
              <a:rPr lang="en-US" sz="2400" dirty="0" smtClean="0">
                <a:latin typeface="Arial Black" pitchFamily="34" charset="0"/>
              </a:rPr>
              <a:t> (tissue cyst) are found only in neural tissues (brain, spinal cord and retina).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u="sng" dirty="0" err="1" smtClean="0">
                <a:solidFill>
                  <a:srgbClr val="7030A0"/>
                </a:solidFill>
                <a:latin typeface="Arial Black" pitchFamily="34" charset="0"/>
              </a:rPr>
              <a:t>Bradyzoites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are the infective stage for definitive host (dog).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 Black" pitchFamily="34" charset="0"/>
              </a:rPr>
              <a:t>Tissue cysts (</a:t>
            </a:r>
            <a:r>
              <a:rPr lang="en-US" sz="2400" dirty="0" err="1">
                <a:latin typeface="Arial Black" pitchFamily="34" charset="0"/>
              </a:rPr>
              <a:t>bradyzoits</a:t>
            </a:r>
            <a:r>
              <a:rPr lang="en-US" sz="2400" dirty="0">
                <a:latin typeface="Arial Black" pitchFamily="34" charset="0"/>
              </a:rPr>
              <a:t>) infected dogs shed </a:t>
            </a:r>
            <a:r>
              <a:rPr lang="en-US" sz="2400" dirty="0" err="1">
                <a:latin typeface="Arial Black" pitchFamily="34" charset="0"/>
              </a:rPr>
              <a:t>unsporulated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oocysts </a:t>
            </a:r>
            <a:r>
              <a:rPr lang="en-US" sz="2400" dirty="0">
                <a:latin typeface="Arial Black" pitchFamily="34" charset="0"/>
              </a:rPr>
              <a:t>which </a:t>
            </a:r>
            <a:r>
              <a:rPr lang="en-US" sz="2400" dirty="0" smtClean="0">
                <a:latin typeface="Arial Black" pitchFamily="34" charset="0"/>
              </a:rPr>
              <a:t>become </a:t>
            </a:r>
            <a:r>
              <a:rPr lang="en-US" sz="2400" dirty="0" err="1" smtClean="0">
                <a:latin typeface="Arial Black" pitchFamily="34" charset="0"/>
              </a:rPr>
              <a:t>sporulate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in environment.</a:t>
            </a:r>
          </a:p>
          <a:p>
            <a:pPr algn="just"/>
            <a:endParaRPr lang="en-US" sz="2400" dirty="0">
              <a:latin typeface="Arial Black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86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371600"/>
            <a:ext cx="5040560" cy="5369768"/>
          </a:xfrm>
        </p:spPr>
        <p:txBody>
          <a:bodyPr>
            <a:normAutofit/>
          </a:bodyPr>
          <a:lstStyle/>
          <a:p>
            <a:pPr algn="just"/>
            <a:endParaRPr lang="en-US" sz="2400" dirty="0">
              <a:latin typeface="Arial Black" pitchFamily="34" charset="0"/>
            </a:endParaRPr>
          </a:p>
          <a:p>
            <a:pPr algn="just"/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Each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sporulated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oocyst of </a:t>
            </a:r>
            <a:r>
              <a:rPr lang="en-US" sz="2400" i="1" dirty="0" err="1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sz="2400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Arial Black" pitchFamily="34" charset="0"/>
              </a:rPr>
              <a:t>caninum</a:t>
            </a:r>
            <a:r>
              <a:rPr lang="en-US" sz="2400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contains two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sporocysts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and each </a:t>
            </a:r>
            <a:r>
              <a:rPr lang="en-US" sz="2400" dirty="0" err="1">
                <a:solidFill>
                  <a:srgbClr val="7030A0"/>
                </a:solidFill>
                <a:latin typeface="Arial Black" pitchFamily="34" charset="0"/>
              </a:rPr>
              <a:t>sporocyst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 with four </a:t>
            </a:r>
            <a:r>
              <a:rPr lang="en-US" sz="2400" dirty="0" err="1">
                <a:solidFill>
                  <a:srgbClr val="7030A0"/>
                </a:solidFill>
                <a:latin typeface="Arial Black" pitchFamily="34" charset="0"/>
              </a:rPr>
              <a:t>sporozoites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en-US" sz="2400" dirty="0">
              <a:latin typeface="Arial Black" pitchFamily="34" charset="0"/>
            </a:endParaRPr>
          </a:p>
          <a:p>
            <a:pPr algn="just"/>
            <a:r>
              <a:rPr lang="en-US" sz="2400" dirty="0">
                <a:latin typeface="Arial Black" pitchFamily="34" charset="0"/>
              </a:rPr>
              <a:t>Intermediate hosts may get infection by ingestion of  food and water contaminated with </a:t>
            </a:r>
            <a:r>
              <a:rPr lang="en-US" sz="2400" i="1" dirty="0" err="1">
                <a:latin typeface="Arial Black" pitchFamily="34" charset="0"/>
              </a:rPr>
              <a:t>Neospora</a:t>
            </a:r>
            <a:r>
              <a:rPr lang="en-US" sz="2400" i="1" dirty="0">
                <a:latin typeface="Arial Black" pitchFamily="34" charset="0"/>
              </a:rPr>
              <a:t> </a:t>
            </a:r>
            <a:r>
              <a:rPr lang="en-US" sz="2400" i="1" dirty="0" err="1">
                <a:latin typeface="Arial Black" pitchFamily="34" charset="0"/>
              </a:rPr>
              <a:t>caninum</a:t>
            </a:r>
            <a:r>
              <a:rPr lang="en-US" sz="2400" i="1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sporulated</a:t>
            </a:r>
            <a:r>
              <a:rPr lang="en-US" sz="2400" dirty="0">
                <a:latin typeface="Arial Black" pitchFamily="34" charset="0"/>
              </a:rPr>
              <a:t> oocysts.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384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066800"/>
            <a:ext cx="5328592" cy="57912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Tachyzoites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of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has been transmitted from infected mother to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in cattle, sheep and goat.</a:t>
            </a:r>
          </a:p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Neonatal calves may also get infection through the ingestion of </a:t>
            </a:r>
            <a:r>
              <a:rPr lang="en-US" sz="2400" dirty="0" err="1" smtClean="0">
                <a:latin typeface="Arial Black" pitchFamily="34" charset="0"/>
              </a:rPr>
              <a:t>tachyzoites</a:t>
            </a:r>
            <a:r>
              <a:rPr lang="en-US" sz="2400" dirty="0" smtClean="0">
                <a:latin typeface="Arial Black" pitchFamily="34" charset="0"/>
              </a:rPr>
              <a:t> containing milk and colostrum.</a:t>
            </a:r>
          </a:p>
          <a:p>
            <a:pPr algn="just"/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5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Neospora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caninum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066800"/>
            <a:ext cx="5040560" cy="57912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Transplacental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transmission is the only proven route of transmission in dogs.</a:t>
            </a:r>
          </a:p>
          <a:p>
            <a:pPr algn="just">
              <a:buNone/>
            </a:pPr>
            <a:endParaRPr lang="en-US" sz="2400" dirty="0">
              <a:solidFill>
                <a:srgbClr val="0070C0"/>
              </a:solidFill>
              <a:latin typeface="Arial Black" pitchFamily="34" charset="0"/>
            </a:endParaRPr>
          </a:p>
          <a:p>
            <a:pPr algn="just"/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Unlike toxoplasmosis, exposure of animals prior to pregnancy fails to prevent </a:t>
            </a:r>
            <a:r>
              <a:rPr lang="en-US" sz="2400" dirty="0" err="1">
                <a:solidFill>
                  <a:srgbClr val="7030A0"/>
                </a:solidFill>
                <a:latin typeface="Arial Black" pitchFamily="34" charset="0"/>
              </a:rPr>
              <a:t>transplacental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 infection during subsequent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pregnancies.</a:t>
            </a:r>
            <a:endParaRPr lang="en-US" sz="2400" dirty="0" smtClean="0">
              <a:latin typeface="Arial Black" pitchFamily="34" charset="0"/>
            </a:endParaRPr>
          </a:p>
          <a:p>
            <a:pPr algn="just"/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978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904</TotalTime>
  <Words>455</Words>
  <Application>Microsoft Office PowerPoint</Application>
  <PresentationFormat>On-screen Show (4:3)</PresentationFormat>
  <Paragraphs>86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Rounded MT Bold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Neospora caninum</vt:lpstr>
      <vt:lpstr>Neospora caninum</vt:lpstr>
      <vt:lpstr>Neospora caninum</vt:lpstr>
      <vt:lpstr>              </vt:lpstr>
      <vt:lpstr> Life-cycle of Neospora caninum</vt:lpstr>
      <vt:lpstr> Life-cycle of Neospora caninum</vt:lpstr>
      <vt:lpstr> Life-cycle of Neospora caninum</vt:lpstr>
      <vt:lpstr> Life-cycle of Neospora caninum</vt:lpstr>
      <vt:lpstr>PowerPoint Presentation</vt:lpstr>
      <vt:lpstr> Life- cycle of Neospora caninum</vt:lpstr>
      <vt:lpstr>      Symptoms of Neospora caninum</vt:lpstr>
      <vt:lpstr> Treatment of Neospora caninum</vt:lpstr>
      <vt:lpstr>Types of oocysts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HP</cp:lastModifiedBy>
  <cp:revision>92</cp:revision>
  <cp:lastPrinted>2019-11-21T10:56:16Z</cp:lastPrinted>
  <dcterms:created xsi:type="dcterms:W3CDTF">2019-10-15T08:59:27Z</dcterms:created>
  <dcterms:modified xsi:type="dcterms:W3CDTF">2020-05-29T15:28:23Z</dcterms:modified>
</cp:coreProperties>
</file>