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4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0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4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6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0A93-0B91-4FCC-9A71-4382843A552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5F48-C0E4-4238-B2C8-0A27F47E2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28" y="2404408"/>
            <a:ext cx="9144000" cy="1322073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POLLUTION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3BA9C-A1E5-47AB-B574-B410F883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1AA6F-7BD6-42E8-B775-0C2CAB74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6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111"/>
            <a:ext cx="7721338" cy="53280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B0F0"/>
                </a:solidFill>
              </a:rPr>
              <a:t>Non auditory effect:</a:t>
            </a:r>
          </a:p>
          <a:p>
            <a:pPr marL="0" indent="0" algn="just">
              <a:buNone/>
            </a:pPr>
            <a:endParaRPr lang="en-US" sz="2200" b="1" dirty="0">
              <a:solidFill>
                <a:srgbClr val="00B0F0"/>
              </a:solidFill>
            </a:endParaRPr>
          </a:p>
          <a:p>
            <a:pPr lvl="0" algn="just"/>
            <a:r>
              <a:rPr lang="en-US" sz="2200" b="1" dirty="0">
                <a:solidFill>
                  <a:srgbClr val="00B0F0"/>
                </a:solidFill>
              </a:rPr>
              <a:t>Interference with speech</a:t>
            </a:r>
            <a:r>
              <a:rPr lang="en-US" sz="2200" b="1" dirty="0"/>
              <a:t>: most common at frequency 300-400 Hz.</a:t>
            </a:r>
          </a:p>
          <a:p>
            <a:pPr lvl="0" algn="just"/>
            <a:r>
              <a:rPr lang="en-US" sz="2200" b="1" dirty="0">
                <a:solidFill>
                  <a:srgbClr val="00B0F0"/>
                </a:solidFill>
              </a:rPr>
              <a:t>Annoyance/irritation</a:t>
            </a:r>
          </a:p>
          <a:p>
            <a:pPr lvl="0" algn="just"/>
            <a:r>
              <a:rPr lang="en-US" sz="2200" b="1" dirty="0">
                <a:solidFill>
                  <a:srgbClr val="00B0F0"/>
                </a:solidFill>
              </a:rPr>
              <a:t>Reduce efficiency </a:t>
            </a:r>
            <a:r>
              <a:rPr lang="en-US" sz="2200" b="1" dirty="0"/>
              <a:t>of work</a:t>
            </a:r>
          </a:p>
          <a:p>
            <a:pPr algn="just"/>
            <a:r>
              <a:rPr lang="en-US" sz="2200" b="1" dirty="0">
                <a:solidFill>
                  <a:srgbClr val="00B0F0"/>
                </a:solidFill>
              </a:rPr>
              <a:t>Physiological change</a:t>
            </a:r>
            <a:r>
              <a:rPr lang="en-US" sz="2200" b="1" dirty="0"/>
              <a:t>: rise in blood pressure, intracranial pressure heart rate, breathing and sweating. </a:t>
            </a:r>
          </a:p>
          <a:p>
            <a:pPr algn="just"/>
            <a:r>
              <a:rPr lang="en-US" sz="2200" b="1" dirty="0">
                <a:solidFill>
                  <a:srgbClr val="00B0F0"/>
                </a:solidFill>
              </a:rPr>
              <a:t>Other health effects </a:t>
            </a:r>
            <a:r>
              <a:rPr lang="en-US" sz="2200" b="1" dirty="0"/>
              <a:t>include giddiness, nausea, fatigue, visual disturbances. stress, hormonal disturbances, cardiovascular problems and muscular rigidity. </a:t>
            </a:r>
          </a:p>
          <a:p>
            <a:pPr algn="just"/>
            <a:r>
              <a:rPr lang="en-US" sz="2200" b="1" dirty="0"/>
              <a:t>In poultry the </a:t>
            </a:r>
            <a:r>
              <a:rPr lang="en-US" sz="2200" b="1" dirty="0">
                <a:solidFill>
                  <a:srgbClr val="00B0F0"/>
                </a:solidFill>
              </a:rPr>
              <a:t>egg production </a:t>
            </a:r>
            <a:r>
              <a:rPr lang="en-US" sz="2200" b="1" dirty="0"/>
              <a:t>is seriously affected and in animals </a:t>
            </a:r>
            <a:r>
              <a:rPr lang="en-US" sz="2200" b="1" dirty="0" err="1"/>
              <a:t>behaviour</a:t>
            </a:r>
            <a:r>
              <a:rPr lang="en-US" sz="2200" b="1" dirty="0"/>
              <a:t> may change.</a:t>
            </a:r>
          </a:p>
          <a:p>
            <a:pPr algn="just"/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32"/>
          <a:stretch/>
        </p:blipFill>
        <p:spPr>
          <a:xfrm>
            <a:off x="7815606" y="1412111"/>
            <a:ext cx="4264646" cy="5328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91F7A-9C7F-4E51-90D2-B276E0A3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27CE0-8E4A-4CC2-803F-A35480E4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9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43" y="503439"/>
            <a:ext cx="6920696" cy="52790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CONTROL OF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40" y="1263192"/>
            <a:ext cx="5430625" cy="538270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en-US" sz="2000" b="1" dirty="0"/>
              <a:t>Careful planning of cities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Control of vehicles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Improvement in acoustic insulation of building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Care in installations of industries and railways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Protection of exposed person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Legislation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Education</a:t>
            </a:r>
          </a:p>
          <a:p>
            <a:pPr algn="just"/>
            <a:endParaRPr lang="en-US" sz="2000" b="1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t="19420" r="21411" b="26982"/>
          <a:stretch/>
        </p:blipFill>
        <p:spPr bwMode="auto">
          <a:xfrm>
            <a:off x="6070862" y="1263192"/>
            <a:ext cx="5976594" cy="553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80666-13D7-4EB7-80CB-DF7F3E03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88B60-54F5-4096-B9E3-DDB1D6F8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8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FE41-04DC-41CB-9D5E-3660E6B8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1989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Thanks</a:t>
            </a:r>
            <a:endParaRPr lang="en-IN" sz="239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DFAB4-4F2D-4F25-B8FF-32F30A8B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68D6D-170B-45FF-B0AB-EE14ABD2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68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9" y="1825625"/>
            <a:ext cx="11623248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Noise is defined as an unwanted or undesirable sound. 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The threat of noise pollution is increasing with the </a:t>
            </a:r>
            <a:r>
              <a:rPr lang="en-US" sz="2400" b="1" dirty="0">
                <a:solidFill>
                  <a:srgbClr val="FF0000"/>
                </a:solidFill>
              </a:rPr>
              <a:t>rapid pace of urbanization and industrialization. 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Unwanted sounds not only cause </a:t>
            </a:r>
            <a:r>
              <a:rPr lang="en-US" sz="2400" b="1" dirty="0">
                <a:solidFill>
                  <a:srgbClr val="FF0000"/>
                </a:solidFill>
              </a:rPr>
              <a:t>discomfort and irritability </a:t>
            </a:r>
            <a:r>
              <a:rPr lang="en-US" sz="2400" b="1" dirty="0"/>
              <a:t>to animals but can also lead to </a:t>
            </a:r>
            <a:r>
              <a:rPr lang="en-US" sz="2400" b="1" dirty="0">
                <a:solidFill>
                  <a:srgbClr val="FF0000"/>
                </a:solidFill>
              </a:rPr>
              <a:t>physiological disturbances</a:t>
            </a:r>
            <a:r>
              <a:rPr lang="en-US" sz="2400" b="1" dirty="0"/>
              <a:t>. 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The noise level can be measured with the help of a </a:t>
            </a:r>
            <a:r>
              <a:rPr lang="en-US" sz="2400" b="1" dirty="0">
                <a:solidFill>
                  <a:srgbClr val="FF0000"/>
                </a:solidFill>
              </a:rPr>
              <a:t>sound level meter. </a:t>
            </a:r>
          </a:p>
          <a:p>
            <a:pPr algn="just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3708A-9452-4B39-83A3-C1D57E69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5BCE7-30D1-4330-BA95-42E3A77E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820" y="181732"/>
            <a:ext cx="8773610" cy="92634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SOURCES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41569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Automobiles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Factories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Industries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Air-craft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Vehicle Horns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Loudspeaker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Radios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Transistors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Television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/>
          </a:p>
        </p:txBody>
      </p:sp>
      <p:pic>
        <p:nvPicPr>
          <p:cNvPr id="7170" name="Picture 2" descr="Image result for sources of noise pollu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12" y="1825625"/>
            <a:ext cx="71879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FC18D-D8F7-4BB7-84E3-09B0F20A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F4C20-A135-4F43-9508-EFCEBBC9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0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041" y="365126"/>
            <a:ext cx="7986531" cy="95462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3903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The noise has two important properties</a:t>
            </a:r>
            <a:r>
              <a:rPr lang="en-US" sz="2000" b="1" dirty="0">
                <a:solidFill>
                  <a:srgbClr val="00B0F0"/>
                </a:solidFill>
              </a:rPr>
              <a:t>: loudness or intensity and frequency</a:t>
            </a:r>
            <a:r>
              <a:rPr lang="en-US" sz="2000" b="1" dirty="0"/>
              <a:t>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Loudness or intensity </a:t>
            </a:r>
            <a:r>
              <a:rPr lang="en-US" sz="2000" b="1" dirty="0">
                <a:solidFill>
                  <a:srgbClr val="00B0F0"/>
                </a:solidFill>
              </a:rPr>
              <a:t>depends upon the amplitude of the vibrations </a:t>
            </a:r>
            <a:r>
              <a:rPr lang="en-US" sz="2000" b="1" dirty="0"/>
              <a:t>which initiated the noise.</a:t>
            </a:r>
          </a:p>
          <a:p>
            <a:pPr algn="just"/>
            <a:r>
              <a:rPr lang="en-US" sz="2000" b="1" dirty="0"/>
              <a:t> </a:t>
            </a:r>
          </a:p>
          <a:p>
            <a:pPr algn="just"/>
            <a:r>
              <a:rPr lang="en-US" sz="2000" b="1" dirty="0"/>
              <a:t>The loudness of noise is measured </a:t>
            </a:r>
            <a:r>
              <a:rPr lang="en-US" sz="2000" b="1" dirty="0">
                <a:solidFill>
                  <a:srgbClr val="00B0F0"/>
                </a:solidFill>
              </a:rPr>
              <a:t>in decibels (dB).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When we say that the sound is-----dB, it means it is-----dB more intense than the smallest distinguishable noise or the reference sound pressure.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0.0002 microbar or dynes/cm</a:t>
            </a:r>
            <a:r>
              <a:rPr lang="en-US" sz="2000" b="1" baseline="30000" dirty="0"/>
              <a:t>2</a:t>
            </a:r>
            <a:r>
              <a:rPr lang="en-US" sz="2000" b="1" dirty="0"/>
              <a:t>; dyne is 1/1000000</a:t>
            </a:r>
            <a:r>
              <a:rPr lang="en-US" sz="2000" b="1" baseline="30000" dirty="0"/>
              <a:t>th</a:t>
            </a:r>
            <a:r>
              <a:rPr lang="en-US" sz="2000" b="1" dirty="0"/>
              <a:t> of atmospheric pressure.</a:t>
            </a:r>
          </a:p>
          <a:p>
            <a:pPr algn="just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4BA04-1451-4D46-B585-4A7EDAA0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64C29-E298-4D04-B2C2-88AC8708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6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21" y="1051089"/>
            <a:ext cx="11660957" cy="580691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daily exposure up to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dB is the tolerable limit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substantial damage of hearing.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conversation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noise of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60-65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Whispering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a noise of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street traffic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noise of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60-80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Boiler factories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noise of about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dairies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usual noise levels are found to range between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60-64 decibels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dairies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fan ventilation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levels may reach more than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decibels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piggeries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(especially during feeding) the noise can reach levels of about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decibels or more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Image result for Noise level of animals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62" y="1178351"/>
            <a:ext cx="3238074" cy="47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AF1C6A-D2B7-46D0-9B3E-F670589C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8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F4FA5-833E-4124-A921-1384263B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70"/>
            <a:ext cx="1428750" cy="8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65" y="1429174"/>
            <a:ext cx="11698663" cy="50834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Noise level of 50 dB represents calm environment. </a:t>
            </a:r>
          </a:p>
          <a:p>
            <a:endParaRPr lang="en-US" sz="2000" b="1" dirty="0"/>
          </a:p>
          <a:p>
            <a:r>
              <a:rPr lang="en-US" sz="2000" b="1" dirty="0"/>
              <a:t>Noise level of a </a:t>
            </a:r>
            <a:r>
              <a:rPr lang="en-US" sz="2000" b="1" dirty="0">
                <a:solidFill>
                  <a:srgbClr val="00B0F0"/>
                </a:solidFill>
              </a:rPr>
              <a:t>living room </a:t>
            </a:r>
            <a:r>
              <a:rPr lang="en-US" sz="2000" b="1" dirty="0"/>
              <a:t>in terms of activity is </a:t>
            </a:r>
            <a:r>
              <a:rPr lang="en-US" sz="2000" b="1" dirty="0">
                <a:solidFill>
                  <a:srgbClr val="00B0F0"/>
                </a:solidFill>
              </a:rPr>
              <a:t>40-50 </a:t>
            </a:r>
            <a:r>
              <a:rPr lang="en-US" sz="2000" b="1" dirty="0" err="1">
                <a:solidFill>
                  <a:srgbClr val="00B0F0"/>
                </a:solidFill>
              </a:rPr>
              <a:t>dB</a:t>
            </a:r>
            <a:r>
              <a:rPr lang="en-US" sz="2000" b="1" dirty="0" err="1"/>
              <a:t>.</a:t>
            </a:r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A level of </a:t>
            </a:r>
            <a:r>
              <a:rPr lang="en-US" sz="2000" b="1" dirty="0">
                <a:solidFill>
                  <a:srgbClr val="00B0F0"/>
                </a:solidFill>
              </a:rPr>
              <a:t>140 decibel </a:t>
            </a:r>
            <a:r>
              <a:rPr lang="en-US" sz="2000" b="1" dirty="0"/>
              <a:t>(airplane sound) causes </a:t>
            </a:r>
            <a:r>
              <a:rPr lang="en-US" sz="2000" b="1" dirty="0">
                <a:solidFill>
                  <a:srgbClr val="00B0F0"/>
                </a:solidFill>
              </a:rPr>
              <a:t>pain in the ear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Excessive sound levels (160-180 dB) may even </a:t>
            </a:r>
            <a:r>
              <a:rPr lang="en-US" sz="2000" b="1" dirty="0">
                <a:solidFill>
                  <a:srgbClr val="00B0F0"/>
                </a:solidFill>
              </a:rPr>
              <a:t>cause ear damage</a:t>
            </a:r>
            <a:r>
              <a:rPr lang="en-US" sz="2000" b="1" dirty="0"/>
              <a:t>. </a:t>
            </a:r>
          </a:p>
          <a:p>
            <a:endParaRPr lang="en-US" sz="2000" b="1" dirty="0"/>
          </a:p>
          <a:p>
            <a:r>
              <a:rPr lang="en-US" sz="2000" b="1" dirty="0"/>
              <a:t>In case of humans noise </a:t>
            </a:r>
            <a:r>
              <a:rPr lang="en-US" sz="2000" b="1" dirty="0">
                <a:solidFill>
                  <a:srgbClr val="00B0F0"/>
                </a:solidFill>
              </a:rPr>
              <a:t>beyond 115 decibels is not permitted</a:t>
            </a:r>
            <a:r>
              <a:rPr lang="en-US" sz="2000" b="1" dirty="0"/>
              <a:t>. </a:t>
            </a:r>
          </a:p>
          <a:p>
            <a:endParaRPr lang="en-US" sz="2000" b="1" dirty="0"/>
          </a:p>
          <a:p>
            <a:r>
              <a:rPr lang="en-US" sz="2000" b="1" dirty="0"/>
              <a:t>Sound level of 100 decibels for 2 </a:t>
            </a:r>
            <a:r>
              <a:rPr lang="en-US" sz="2000" b="1" dirty="0" err="1"/>
              <a:t>hr</a:t>
            </a:r>
            <a:r>
              <a:rPr lang="en-US" sz="2000" b="1" dirty="0"/>
              <a:t> and 90 for 8 </a:t>
            </a:r>
            <a:r>
              <a:rPr lang="en-US" sz="2000" b="1" dirty="0" err="1"/>
              <a:t>hr</a:t>
            </a:r>
            <a:r>
              <a:rPr lang="en-US" sz="2000" b="1" dirty="0"/>
              <a:t> is acceptable.</a:t>
            </a:r>
          </a:p>
          <a:p>
            <a:endParaRPr lang="en-US" sz="2000" b="1" dirty="0"/>
          </a:p>
        </p:txBody>
      </p:sp>
      <p:pic>
        <p:nvPicPr>
          <p:cNvPr id="2050" name="Picture 2" descr="Image result for Noise level of a living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65" y="1436391"/>
            <a:ext cx="4221670" cy="50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4F4E5-9A8B-43C7-8023-3CE46583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607A2-3078-4826-A0D0-B3B6ED87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8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1160844"/>
            <a:ext cx="7315200" cy="5731497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dirty="0"/>
              <a:t>The </a:t>
            </a:r>
            <a:r>
              <a:rPr lang="en-US" sz="2000" b="1" dirty="0">
                <a:solidFill>
                  <a:srgbClr val="00B0F0"/>
                </a:solidFill>
              </a:rPr>
              <a:t>frequency</a:t>
            </a:r>
            <a:r>
              <a:rPr lang="en-US" sz="2000" b="1" dirty="0"/>
              <a:t> of noise is denoted as </a:t>
            </a:r>
            <a:r>
              <a:rPr lang="en-US" sz="2000" b="1" dirty="0">
                <a:solidFill>
                  <a:srgbClr val="00B0F0"/>
                </a:solidFill>
              </a:rPr>
              <a:t>Hertz (Hz)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One Hz is equal to one wave per second.</a:t>
            </a:r>
          </a:p>
          <a:p>
            <a:endParaRPr lang="en-US" sz="2000" b="1" dirty="0"/>
          </a:p>
          <a:p>
            <a:r>
              <a:rPr lang="en-US" sz="2000" b="1" dirty="0"/>
              <a:t>The </a:t>
            </a:r>
            <a:r>
              <a:rPr lang="en-US" sz="2000" b="1" dirty="0">
                <a:solidFill>
                  <a:srgbClr val="00B0F0"/>
                </a:solidFill>
              </a:rPr>
              <a:t>human </a:t>
            </a:r>
            <a:r>
              <a:rPr lang="en-US" sz="2000" b="1" dirty="0"/>
              <a:t>ear can hear frequencies from about </a:t>
            </a:r>
            <a:r>
              <a:rPr lang="en-US" sz="2000" b="1" dirty="0">
                <a:solidFill>
                  <a:srgbClr val="00B0F0"/>
                </a:solidFill>
              </a:rPr>
              <a:t>20-20,000 Hz.</a:t>
            </a:r>
          </a:p>
          <a:p>
            <a:endParaRPr lang="en-US" sz="2000" b="1" dirty="0"/>
          </a:p>
          <a:p>
            <a:r>
              <a:rPr lang="en-US" sz="2000" b="1" dirty="0"/>
              <a:t>The range of vibrations </a:t>
            </a:r>
            <a:r>
              <a:rPr lang="en-US" sz="2000" b="1" dirty="0">
                <a:solidFill>
                  <a:srgbClr val="00B0F0"/>
                </a:solidFill>
              </a:rPr>
              <a:t>below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20 Hz is infra- audible </a:t>
            </a:r>
            <a:r>
              <a:rPr lang="en-US" sz="2000" b="1" dirty="0"/>
              <a:t>and those </a:t>
            </a:r>
            <a:r>
              <a:rPr lang="en-US" sz="2000" b="1" dirty="0">
                <a:solidFill>
                  <a:srgbClr val="00B0F0"/>
                </a:solidFill>
              </a:rPr>
              <a:t>above 20,000 Hz ultra-sonic</a:t>
            </a:r>
            <a:r>
              <a:rPr lang="en-US" sz="2000" b="1" dirty="0"/>
              <a:t>. </a:t>
            </a:r>
          </a:p>
          <a:p>
            <a:endParaRPr lang="en-US" sz="2000" b="1" dirty="0"/>
          </a:p>
          <a:p>
            <a:r>
              <a:rPr lang="en-US" sz="2000" b="1" dirty="0"/>
              <a:t>Many animals (dogs) can hear sounds inaudible to the human ear.</a:t>
            </a:r>
          </a:p>
          <a:p>
            <a:endParaRPr lang="en-US" sz="2000" b="1" dirty="0"/>
          </a:p>
          <a:p>
            <a:r>
              <a:rPr lang="en-US" sz="2000" b="1" dirty="0"/>
              <a:t>Sometimes noise is expressed in psycho-acoustic terms- </a:t>
            </a:r>
            <a:r>
              <a:rPr lang="en-US" sz="2000" b="1" dirty="0">
                <a:solidFill>
                  <a:srgbClr val="00B0F0"/>
                </a:solidFill>
              </a:rPr>
              <a:t>the </a:t>
            </a:r>
            <a:r>
              <a:rPr lang="en-US" sz="2000" b="1" dirty="0" err="1">
                <a:solidFill>
                  <a:srgbClr val="00B0F0"/>
                </a:solidFill>
              </a:rPr>
              <a:t>phon</a:t>
            </a:r>
            <a:r>
              <a:rPr lang="en-US" sz="2000" b="1" dirty="0">
                <a:solidFill>
                  <a:srgbClr val="00B0F0"/>
                </a:solidFill>
              </a:rPr>
              <a:t> (</a:t>
            </a:r>
            <a:r>
              <a:rPr lang="en-US" sz="2000" b="1" dirty="0" err="1">
                <a:solidFill>
                  <a:srgbClr val="00B0F0"/>
                </a:solidFill>
              </a:rPr>
              <a:t>psyho</a:t>
            </a:r>
            <a:r>
              <a:rPr lang="en-US" sz="2000" b="1" dirty="0">
                <a:solidFill>
                  <a:srgbClr val="00B0F0"/>
                </a:solidFill>
              </a:rPr>
              <a:t>-acoustic index of loudness).</a:t>
            </a:r>
          </a:p>
          <a:p>
            <a:endParaRPr lang="en-US" sz="2000" b="1" dirty="0"/>
          </a:p>
          <a:p>
            <a:r>
              <a:rPr lang="en-US" sz="2000" b="1" dirty="0"/>
              <a:t>It takes into consideration </a:t>
            </a:r>
            <a:r>
              <a:rPr lang="en-US" sz="2000" b="1" dirty="0">
                <a:solidFill>
                  <a:srgbClr val="00B0F0"/>
                </a:solidFill>
              </a:rPr>
              <a:t>both intensity and frequency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6146" name="Picture 2" descr="http://www.cattalk101.com/images/HearingRanges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3" y="1160844"/>
            <a:ext cx="4317902" cy="573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3A061-AA3E-45CE-8017-0C5640E6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39FB1-39D7-485A-9289-DAD98658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9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INSTRUMENTS USED IN NOISE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19" y="1450390"/>
            <a:ext cx="6448720" cy="54109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Sound level meter: </a:t>
            </a:r>
          </a:p>
          <a:p>
            <a:pPr lvl="1" algn="just"/>
            <a:r>
              <a:rPr lang="en-US" sz="2000" b="1" dirty="0"/>
              <a:t>Measures intensity of sound in decibel </a:t>
            </a:r>
            <a:r>
              <a:rPr lang="en-US" sz="2000" b="1" dirty="0" err="1"/>
              <a:t>ie</a:t>
            </a:r>
            <a:r>
              <a:rPr lang="en-US" sz="2000" b="1" dirty="0"/>
              <a:t>. dB or sound pressure levels </a:t>
            </a:r>
            <a:r>
              <a:rPr lang="en-US" sz="2000" b="1" dirty="0" err="1"/>
              <a:t>ie</a:t>
            </a:r>
            <a:r>
              <a:rPr lang="en-US" sz="2000" b="1" dirty="0"/>
              <a:t>. dB(A).</a:t>
            </a:r>
          </a:p>
          <a:p>
            <a:pPr algn="just"/>
            <a:endParaRPr lang="en-US" sz="2000" b="1" dirty="0"/>
          </a:p>
          <a:p>
            <a:pPr lvl="0" algn="just"/>
            <a:r>
              <a:rPr lang="en-US" sz="2000" b="1" dirty="0">
                <a:solidFill>
                  <a:srgbClr val="00B0F0"/>
                </a:solidFill>
              </a:rPr>
              <a:t>Octave band frequency analyzer: </a:t>
            </a:r>
          </a:p>
          <a:p>
            <a:pPr lvl="1" algn="just"/>
            <a:r>
              <a:rPr lang="en-US" sz="2000" b="1" dirty="0"/>
              <a:t>Measures noise in octave bands and resulting plot shows sound spectrum </a:t>
            </a:r>
            <a:r>
              <a:rPr lang="en-US" sz="2000" b="1" dirty="0" err="1"/>
              <a:t>ie</a:t>
            </a:r>
            <a:r>
              <a:rPr lang="en-US" sz="2000" b="1" dirty="0"/>
              <a:t>. High pitch, low pitch or variable pitch.</a:t>
            </a:r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>
                <a:solidFill>
                  <a:srgbClr val="00B0F0"/>
                </a:solidFill>
              </a:rPr>
              <a:t>Audiometer</a:t>
            </a:r>
            <a:r>
              <a:rPr lang="en-US" sz="2000" b="1" dirty="0"/>
              <a:t>: </a:t>
            </a:r>
          </a:p>
          <a:p>
            <a:pPr lvl="1" algn="just"/>
            <a:r>
              <a:rPr lang="en-US" sz="2000" b="1" dirty="0"/>
              <a:t>Measures hearing ability.</a:t>
            </a:r>
          </a:p>
          <a:p>
            <a:pPr algn="just"/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225" y="1111676"/>
            <a:ext cx="2573517" cy="3333750"/>
          </a:xfrm>
          <a:prstGeom prst="rect">
            <a:avLst/>
          </a:prstGeom>
        </p:spPr>
      </p:pic>
      <p:pic>
        <p:nvPicPr>
          <p:cNvPr id="1028" name="Picture 4" descr="Image result for Octave band frequency analyz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r="25873"/>
          <a:stretch/>
        </p:blipFill>
        <p:spPr bwMode="auto">
          <a:xfrm>
            <a:off x="9851010" y="1111676"/>
            <a:ext cx="223415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udiome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b="19851"/>
          <a:stretch/>
        </p:blipFill>
        <p:spPr bwMode="auto">
          <a:xfrm>
            <a:off x="7117237" y="4477224"/>
            <a:ext cx="4967925" cy="22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2B86E-7255-41A6-8122-ABD800A7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C57A6-7A80-406D-9D7A-851B8D89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2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63" y="365126"/>
            <a:ext cx="7870786" cy="70010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EFFECTS OF NOISE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165748"/>
            <a:ext cx="7107810" cy="555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</a:rPr>
              <a:t>	        AUDITORY &amp; NON-AUDITORY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</a:rPr>
              <a:t>Auditory effects: </a:t>
            </a:r>
          </a:p>
          <a:p>
            <a:pPr lvl="0"/>
            <a:r>
              <a:rPr lang="en-US" sz="2000" b="1" dirty="0">
                <a:solidFill>
                  <a:srgbClr val="00B0F0"/>
                </a:solidFill>
              </a:rPr>
              <a:t>Auditory fatigue </a:t>
            </a:r>
            <a:r>
              <a:rPr lang="en-US" sz="2000" b="1" dirty="0"/>
              <a:t>(appears at 90 </a:t>
            </a:r>
            <a:r>
              <a:rPr lang="en-US" sz="2000" b="1" dirty="0" err="1"/>
              <a:t>db</a:t>
            </a:r>
            <a:r>
              <a:rPr lang="en-US" sz="2000" b="1" dirty="0"/>
              <a:t> &amp; greatest at 4000Hz) associated with side effect of </a:t>
            </a:r>
            <a:r>
              <a:rPr lang="en-US" sz="2000" b="1" dirty="0">
                <a:solidFill>
                  <a:srgbClr val="00B0F0"/>
                </a:solidFill>
              </a:rPr>
              <a:t>whistling and buzzing in ears</a:t>
            </a:r>
            <a:r>
              <a:rPr lang="en-US" sz="2000" b="1" dirty="0"/>
              <a:t>. 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>
                <a:solidFill>
                  <a:srgbClr val="00B0F0"/>
                </a:solidFill>
              </a:rPr>
              <a:t>Deafness or hearing loss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00B0F0"/>
                </a:solidFill>
              </a:rPr>
              <a:t>temporary loss </a:t>
            </a:r>
            <a:r>
              <a:rPr lang="en-US" sz="2000" b="1" dirty="0"/>
              <a:t>at frequency 4000 – 6000 Hz and </a:t>
            </a:r>
            <a:r>
              <a:rPr lang="en-US" sz="2000" b="1" dirty="0">
                <a:solidFill>
                  <a:srgbClr val="00B0F0"/>
                </a:solidFill>
              </a:rPr>
              <a:t>permanent loss </a:t>
            </a:r>
            <a:r>
              <a:rPr lang="en-US" sz="2000" b="1" dirty="0"/>
              <a:t>at continuous exposure </a:t>
            </a:r>
            <a:r>
              <a:rPr lang="en-US" sz="2000" b="1" dirty="0">
                <a:solidFill>
                  <a:srgbClr val="00B0F0"/>
                </a:solidFill>
              </a:rPr>
              <a:t>to 100 dB</a:t>
            </a:r>
            <a:r>
              <a:rPr lang="en-US" sz="2000" b="1" dirty="0"/>
              <a:t>).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/>
              <a:t>Permanent loss of hearing is due to inner ear damage </a:t>
            </a:r>
            <a:r>
              <a:rPr lang="en-US" sz="2000" b="1" dirty="0" err="1"/>
              <a:t>ie</a:t>
            </a:r>
            <a:r>
              <a:rPr lang="en-US" sz="2000" b="1" dirty="0"/>
              <a:t>. minor change in hair cell ending to </a:t>
            </a:r>
            <a:r>
              <a:rPr lang="en-US" sz="2000" b="1" dirty="0">
                <a:solidFill>
                  <a:srgbClr val="00B0F0"/>
                </a:solidFill>
              </a:rPr>
              <a:t>destruction of organ of </a:t>
            </a:r>
            <a:r>
              <a:rPr lang="en-US" sz="2000" b="1" dirty="0" err="1">
                <a:solidFill>
                  <a:srgbClr val="00B0F0"/>
                </a:solidFill>
              </a:rPr>
              <a:t>corti</a:t>
            </a:r>
            <a:r>
              <a:rPr lang="en-US" sz="2000" b="1" dirty="0">
                <a:solidFill>
                  <a:srgbClr val="00B0F0"/>
                </a:solidFill>
              </a:rPr>
              <a:t> at 100 </a:t>
            </a:r>
            <a:r>
              <a:rPr lang="en-US" sz="2000" b="1" dirty="0" err="1">
                <a:solidFill>
                  <a:srgbClr val="00B0F0"/>
                </a:solidFill>
              </a:rPr>
              <a:t>dB.</a:t>
            </a:r>
            <a:endParaRPr lang="en-US" sz="2000" b="1" dirty="0">
              <a:solidFill>
                <a:srgbClr val="00B0F0"/>
              </a:solidFill>
            </a:endParaRPr>
          </a:p>
          <a:p>
            <a:pPr lvl="0"/>
            <a:endParaRPr lang="en-US" sz="2000" b="1" dirty="0"/>
          </a:p>
          <a:p>
            <a:pPr lvl="0"/>
            <a:r>
              <a:rPr lang="en-US" sz="2000" b="1" dirty="0">
                <a:solidFill>
                  <a:srgbClr val="00B0F0"/>
                </a:solidFill>
              </a:rPr>
              <a:t>Rupture of tympanic membrane </a:t>
            </a:r>
            <a:r>
              <a:rPr lang="en-US" sz="2000" b="1" dirty="0"/>
              <a:t>on exposure at </a:t>
            </a:r>
            <a:r>
              <a:rPr lang="en-US" sz="2000" b="1" dirty="0">
                <a:solidFill>
                  <a:srgbClr val="00B0F0"/>
                </a:solidFill>
              </a:rPr>
              <a:t>160 </a:t>
            </a:r>
            <a:r>
              <a:rPr lang="en-US" sz="2000" b="1" dirty="0" err="1">
                <a:solidFill>
                  <a:srgbClr val="00B0F0"/>
                </a:solidFill>
              </a:rPr>
              <a:t>dB</a:t>
            </a:r>
            <a:r>
              <a:rPr lang="en-US" sz="2000" b="1" dirty="0" err="1"/>
              <a:t>.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61" y="1165748"/>
            <a:ext cx="4573604" cy="27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60" y="3943530"/>
            <a:ext cx="4573605" cy="27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E5E14-95F3-4EC1-AE35-59D57153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" y="143256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D3FF8-EB6D-4F6B-BA41-64E37A1C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78" y="128969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5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691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NOISE POLLUTION</vt:lpstr>
      <vt:lpstr>PowerPoint Presentation</vt:lpstr>
      <vt:lpstr>SOURCES </vt:lpstr>
      <vt:lpstr>PROPERTIES</vt:lpstr>
      <vt:lpstr>PowerPoint Presentation</vt:lpstr>
      <vt:lpstr>PowerPoint Presentation</vt:lpstr>
      <vt:lpstr>PowerPoint Presentation</vt:lpstr>
      <vt:lpstr>INSTRUMENTS USED IN NOISE STUDIES</vt:lpstr>
      <vt:lpstr>EFFECTS OF NOISE EXPOSURE</vt:lpstr>
      <vt:lpstr>PowerPoint Presentation</vt:lpstr>
      <vt:lpstr>CONTROL OF NOISE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 POLLUTION</dc:title>
  <dc:creator>dranjayvet@gmail.com</dc:creator>
  <cp:lastModifiedBy>dranjayvet@gmail.com</cp:lastModifiedBy>
  <cp:revision>11</cp:revision>
  <dcterms:created xsi:type="dcterms:W3CDTF">2019-09-25T07:41:51Z</dcterms:created>
  <dcterms:modified xsi:type="dcterms:W3CDTF">2020-05-03T06:38:15Z</dcterms:modified>
</cp:coreProperties>
</file>