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1" r:id="rId3"/>
    <p:sldId id="339" r:id="rId4"/>
    <p:sldId id="352" r:id="rId5"/>
    <p:sldId id="353" r:id="rId6"/>
    <p:sldId id="303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333399"/>
    <a:srgbClr val="FFCC66"/>
    <a:srgbClr val="FF9933"/>
    <a:srgbClr val="57B2B9"/>
    <a:srgbClr val="FF6699"/>
    <a:srgbClr val="A50021"/>
    <a:srgbClr val="66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173" autoAdjust="0"/>
    <p:restoredTop sz="94717" autoAdjust="0"/>
  </p:normalViewPr>
  <p:slideViewPr>
    <p:cSldViewPr>
      <p:cViewPr>
        <p:scale>
          <a:sx n="93" d="100"/>
          <a:sy n="93" d="100"/>
        </p:scale>
        <p:origin x="-246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7ED0E-056C-42E0-A7BB-D3C739883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C8500-4D76-459A-B012-9FEE3692B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99171E-08A3-4CB0-A9DD-9F4C9DF087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F6BDCF-D454-41FA-9EE5-EC6F8CBB23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F20CD-7DA3-4EF9-9395-C23943D11D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20F3D-AC85-4977-82F1-DE42A357DD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372A2-9050-45E5-BF4E-BD0A69373C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39531-3543-4322-82FE-89AFA0144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39F4B-050D-4442-B639-BB34EDF569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64B99-70E9-4A71-8594-22CA9F5956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C1A07-D9F6-4D91-AC9F-5619BF32B3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EE7F2"/>
            </a:gs>
            <a:gs pos="17999">
              <a:srgbClr val="FBD49C"/>
            </a:gs>
            <a:gs pos="39000">
              <a:srgbClr val="FBA97D"/>
            </a:gs>
            <a:gs pos="64000">
              <a:srgbClr val="FAC77D"/>
            </a:gs>
            <a:gs pos="82001">
              <a:srgbClr val="FEE7F2"/>
            </a:gs>
            <a:gs pos="100000">
              <a:srgbClr val="FBEAC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F5F1317-4DFA-4063-977B-A73078FCF8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4"/>
          <p:cNvSpPr>
            <a:spLocks noChangeArrowheads="1"/>
          </p:cNvSpPr>
          <p:nvPr/>
        </p:nvSpPr>
        <p:spPr bwMode="auto">
          <a:xfrm>
            <a:off x="990600" y="381000"/>
            <a:ext cx="7315200" cy="2971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609600"/>
            <a:ext cx="8686800" cy="28194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rgbClr val="FF0000"/>
                </a:solidFill>
              </a:rPr>
              <a:t>NUMERICALS ON EVAPORATOR AND DRYING</a:t>
            </a:r>
            <a:br>
              <a:rPr lang="en-US" sz="4000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</a:rPr>
              <a:t>Dairy Process Engineering (DTE - 212)</a:t>
            </a:r>
            <a:endParaRPr lang="en-US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962400"/>
            <a:ext cx="6705600" cy="2362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A50021"/>
                </a:solidFill>
              </a:rPr>
              <a:t>Dr. J. </a:t>
            </a:r>
            <a:r>
              <a:rPr lang="en-US" b="1" dirty="0" err="1" smtClean="0">
                <a:solidFill>
                  <a:srgbClr val="A50021"/>
                </a:solidFill>
              </a:rPr>
              <a:t>Badshah</a:t>
            </a:r>
            <a:endParaRPr lang="en-US" b="1" dirty="0" smtClean="0">
              <a:solidFill>
                <a:srgbClr val="A5002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b="1" dirty="0" smtClean="0"/>
              <a:t>University Professor – cum - Chief Scientist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dirty="0" smtClean="0"/>
              <a:t>Dairy Engineering Department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dirty="0" smtClean="0"/>
              <a:t>Sanjay Gandhi Institute of Dairy Science &amp; Technology, </a:t>
            </a:r>
            <a:r>
              <a:rPr lang="en-US" sz="2000" b="1" dirty="0" err="1" smtClean="0"/>
              <a:t>Jagdeopath</a:t>
            </a:r>
            <a:r>
              <a:rPr lang="en-US" sz="2000" b="1" dirty="0" smtClean="0"/>
              <a:t>, Patna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b="1" dirty="0" smtClean="0"/>
              <a:t>(Bihar Animal Sciences University, Patna)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457200"/>
          </a:xfrm>
        </p:spPr>
        <p:txBody>
          <a:bodyPr/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Numericals</a:t>
            </a:r>
            <a:r>
              <a:rPr lang="en-US" sz="2800" b="1" dirty="0" smtClean="0">
                <a:solidFill>
                  <a:srgbClr val="FF0000"/>
                </a:solidFill>
              </a:rPr>
              <a:t> on Single Effect Evaporators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601980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sz="2200" b="1" dirty="0" smtClean="0"/>
              <a:t>100 kg of liquid food at 45° C is to be concentrated from 10 % TS to 20% TS in a </a:t>
            </a:r>
            <a:r>
              <a:rPr lang="en-US" sz="2200" b="1" dirty="0" smtClean="0"/>
              <a:t>single effect evaporator by boiling at 50°C. The latent heat of </a:t>
            </a:r>
            <a:r>
              <a:rPr lang="en-US" sz="2200" b="1" dirty="0" err="1" smtClean="0"/>
              <a:t>vapourization</a:t>
            </a:r>
            <a:r>
              <a:rPr lang="en-US" sz="2200" b="1" dirty="0" smtClean="0"/>
              <a:t> at 50°C is 2260 </a:t>
            </a:r>
            <a:r>
              <a:rPr lang="en-US" sz="2200" b="1" dirty="0" err="1" smtClean="0"/>
              <a:t>Kj</a:t>
            </a:r>
            <a:r>
              <a:rPr lang="en-US" sz="2200" b="1" dirty="0" smtClean="0"/>
              <a:t>/kg and specific heat of liquid food is 4.2 KJ/Kg °C. calculate the amount of heat energy required.</a:t>
            </a:r>
          </a:p>
          <a:p>
            <a:pPr>
              <a:buFont typeface="Wingdings" pitchFamily="2" charset="2"/>
              <a:buChar char="Ø"/>
            </a:pPr>
            <a:r>
              <a:rPr lang="en-US" sz="2200" dirty="0" smtClean="0"/>
              <a:t>Solution:  Total Mass balance : F = V + P</a:t>
            </a:r>
          </a:p>
          <a:p>
            <a:pPr>
              <a:buNone/>
            </a:pPr>
            <a:r>
              <a:rPr lang="en-US" sz="2200" dirty="0" smtClean="0"/>
              <a:t>			</a:t>
            </a:r>
            <a:r>
              <a:rPr lang="en-US" sz="2200" dirty="0" smtClean="0"/>
              <a:t>                           100 = V + P</a:t>
            </a:r>
          </a:p>
          <a:p>
            <a:pPr>
              <a:buFont typeface="Wingdings" pitchFamily="2" charset="2"/>
              <a:buChar char="Ø"/>
            </a:pPr>
            <a:r>
              <a:rPr lang="en-US" sz="2200" dirty="0" smtClean="0"/>
              <a:t>Total Solid balance      :   F  </a:t>
            </a:r>
            <a:r>
              <a:rPr lang="en-US" sz="2200" dirty="0" err="1" smtClean="0"/>
              <a:t>x</a:t>
            </a:r>
            <a:r>
              <a:rPr lang="en-US" sz="2200" baseline="-25000" dirty="0" err="1" smtClean="0"/>
              <a:t>f</a:t>
            </a:r>
            <a:r>
              <a:rPr lang="en-US" sz="2200" dirty="0" smtClean="0"/>
              <a:t>  = P </a:t>
            </a:r>
            <a:r>
              <a:rPr lang="en-US" sz="2200" dirty="0" err="1" smtClean="0"/>
              <a:t>x</a:t>
            </a:r>
            <a:r>
              <a:rPr lang="en-US" sz="2200" baseline="-25000" dirty="0" err="1" smtClean="0"/>
              <a:t>p</a:t>
            </a:r>
            <a:endParaRPr lang="en-US" sz="2200" baseline="-25000" dirty="0" smtClean="0"/>
          </a:p>
          <a:p>
            <a:pPr>
              <a:buNone/>
            </a:pPr>
            <a:r>
              <a:rPr lang="en-US" sz="2200" dirty="0" smtClean="0"/>
              <a:t>	</a:t>
            </a:r>
            <a:r>
              <a:rPr lang="en-US" sz="2200" dirty="0" smtClean="0"/>
              <a:t>			      100 x 0.1 = P x 0.2</a:t>
            </a:r>
          </a:p>
          <a:p>
            <a:pPr>
              <a:buNone/>
            </a:pPr>
            <a:r>
              <a:rPr lang="en-US" sz="2200" dirty="0" smtClean="0"/>
              <a:t>	</a:t>
            </a:r>
            <a:r>
              <a:rPr lang="en-US" sz="2200" dirty="0" smtClean="0"/>
              <a:t>			         P =  50 Kg and V = 100 – 50 = 50 kg</a:t>
            </a:r>
          </a:p>
          <a:p>
            <a:pPr>
              <a:buFont typeface="Wingdings" pitchFamily="2" charset="2"/>
              <a:buChar char="Ø"/>
            </a:pPr>
            <a:r>
              <a:rPr lang="en-US" sz="2200" dirty="0" smtClean="0"/>
              <a:t>Amount of heat energy required: Q = F C</a:t>
            </a:r>
            <a:r>
              <a:rPr lang="en-US" sz="2200" baseline="-25000" dirty="0" smtClean="0"/>
              <a:t>p</a:t>
            </a:r>
            <a:r>
              <a:rPr lang="en-US" sz="2200" dirty="0" smtClean="0"/>
              <a:t> (T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 –T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) + V L</a:t>
            </a:r>
          </a:p>
          <a:p>
            <a:pPr>
              <a:buNone/>
            </a:pPr>
            <a:r>
              <a:rPr lang="en-US" sz="2200" dirty="0" smtClean="0"/>
              <a:t>	</a:t>
            </a:r>
            <a:r>
              <a:rPr lang="en-US" sz="2200" dirty="0" smtClean="0"/>
              <a:t>					  = 100x4.2x (50 -45) +50x2260</a:t>
            </a:r>
          </a:p>
          <a:p>
            <a:pPr>
              <a:buNone/>
            </a:pPr>
            <a:r>
              <a:rPr lang="en-US" sz="2200" dirty="0" smtClean="0"/>
              <a:t>	</a:t>
            </a:r>
            <a:r>
              <a:rPr lang="en-US" sz="2200" dirty="0" smtClean="0"/>
              <a:t>					  = 115100 KJ</a:t>
            </a:r>
          </a:p>
          <a:p>
            <a:pPr lvl="7">
              <a:buNone/>
            </a:pPr>
            <a:r>
              <a:rPr lang="en-US" sz="1000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sz="700" dirty="0" smtClean="0"/>
              <a:t> </a:t>
            </a:r>
            <a:endParaRPr lang="en-US" sz="1600" dirty="0" smtClean="0"/>
          </a:p>
          <a:p>
            <a:pPr marL="339725" lvl="1" indent="-339725">
              <a:buFont typeface="Wingdings" pitchFamily="2" charset="2"/>
              <a:buChar char="Ø"/>
            </a:pPr>
            <a:endParaRPr lang="en-US" sz="1600" dirty="0" smtClean="0"/>
          </a:p>
          <a:p>
            <a:pPr marL="339725" lvl="1" indent="-339725">
              <a:buFont typeface="Wingdings" pitchFamily="2" charset="2"/>
              <a:buChar char="Ø"/>
            </a:pPr>
            <a:endParaRPr lang="en-US" sz="16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/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Numericals</a:t>
            </a:r>
            <a:r>
              <a:rPr lang="en-US" sz="2800" b="1" dirty="0" smtClean="0">
                <a:solidFill>
                  <a:srgbClr val="FF0000"/>
                </a:solidFill>
              </a:rPr>
              <a:t> on Triple Effect Evaporator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839200" cy="609600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002060"/>
                </a:solidFill>
              </a:rPr>
              <a:t>In a triple effect evaporator, the steam temperature in first effect is 108°C and boiling point of liquid in the last effect is 52°C. The overall heat transfer coefficients are 2500, 2000, and 1000 kcal/ h m</a:t>
            </a:r>
            <a:r>
              <a:rPr lang="en-US" sz="2200" b="1" baseline="30000" dirty="0" smtClean="0">
                <a:solidFill>
                  <a:srgbClr val="002060"/>
                </a:solidFill>
              </a:rPr>
              <a:t>2</a:t>
            </a:r>
            <a:r>
              <a:rPr lang="en-US" sz="2200" b="1" dirty="0" smtClean="0">
                <a:solidFill>
                  <a:srgbClr val="002060"/>
                </a:solidFill>
              </a:rPr>
              <a:t> °C in first, second and third effects respectively. Determine the boiling point of liquid in first and second effect.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002060"/>
                </a:solidFill>
              </a:rPr>
              <a:t>Solution: </a:t>
            </a:r>
            <a:r>
              <a:rPr lang="en-US" sz="2000" dirty="0" smtClean="0">
                <a:solidFill>
                  <a:srgbClr val="002060"/>
                </a:solidFill>
              </a:rPr>
              <a:t>Total temperature drop ∆T = 108 -52 = 56 °C, and let </a:t>
            </a:r>
            <a:r>
              <a:rPr lang="en-US" sz="2000" dirty="0" smtClean="0">
                <a:solidFill>
                  <a:srgbClr val="002060"/>
                </a:solidFill>
              </a:rPr>
              <a:t>Tb</a:t>
            </a:r>
            <a:r>
              <a:rPr lang="en-US" sz="2000" baseline="-25000" dirty="0" smtClean="0">
                <a:solidFill>
                  <a:srgbClr val="002060"/>
                </a:solidFill>
              </a:rPr>
              <a:t>1 </a:t>
            </a:r>
            <a:r>
              <a:rPr lang="en-US" sz="2000" dirty="0" smtClean="0">
                <a:solidFill>
                  <a:srgbClr val="002060"/>
                </a:solidFill>
              </a:rPr>
              <a:t>, Tb</a:t>
            </a:r>
            <a:r>
              <a:rPr lang="en-US" sz="2000" baseline="-25000" dirty="0" smtClean="0">
                <a:solidFill>
                  <a:srgbClr val="002060"/>
                </a:solidFill>
              </a:rPr>
              <a:t>2 </a:t>
            </a:r>
            <a:r>
              <a:rPr lang="en-US" sz="2000" dirty="0" smtClean="0">
                <a:solidFill>
                  <a:srgbClr val="002060"/>
                </a:solidFill>
              </a:rPr>
              <a:t> and Tb</a:t>
            </a:r>
            <a:r>
              <a:rPr lang="en-US" sz="2000" baseline="-25000" dirty="0" smtClean="0">
                <a:solidFill>
                  <a:srgbClr val="002060"/>
                </a:solidFill>
              </a:rPr>
              <a:t>3</a:t>
            </a:r>
            <a:r>
              <a:rPr lang="en-US" sz="2000" dirty="0" smtClean="0">
                <a:solidFill>
                  <a:srgbClr val="002060"/>
                </a:solidFill>
              </a:rPr>
              <a:t> (i.e. 52°C) are boiling temperatures in three effects.</a:t>
            </a:r>
          </a:p>
          <a:p>
            <a:pPr algn="just">
              <a:buNone/>
            </a:pP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</a:rPr>
              <a:t>    </a:t>
            </a:r>
            <a:r>
              <a:rPr lang="en-US" sz="2000" dirty="0" smtClean="0">
                <a:solidFill>
                  <a:srgbClr val="002060"/>
                </a:solidFill>
              </a:rPr>
              <a:t>Assume q</a:t>
            </a:r>
            <a:r>
              <a:rPr lang="en-US" sz="2000" baseline="-25000" dirty="0" smtClean="0">
                <a:solidFill>
                  <a:srgbClr val="002060"/>
                </a:solidFill>
              </a:rPr>
              <a:t>1</a:t>
            </a:r>
            <a:r>
              <a:rPr lang="en-US" sz="2000" dirty="0" smtClean="0">
                <a:solidFill>
                  <a:srgbClr val="002060"/>
                </a:solidFill>
              </a:rPr>
              <a:t>  = q</a:t>
            </a:r>
            <a:r>
              <a:rPr lang="en-US" sz="2000" baseline="-25000" dirty="0" smtClean="0">
                <a:solidFill>
                  <a:srgbClr val="002060"/>
                </a:solidFill>
              </a:rPr>
              <a:t>2</a:t>
            </a:r>
            <a:r>
              <a:rPr lang="en-US" sz="2000" dirty="0" smtClean="0">
                <a:solidFill>
                  <a:srgbClr val="002060"/>
                </a:solidFill>
              </a:rPr>
              <a:t>  = q</a:t>
            </a:r>
            <a:r>
              <a:rPr lang="en-US" sz="2000" baseline="-25000" dirty="0" smtClean="0">
                <a:solidFill>
                  <a:srgbClr val="002060"/>
                </a:solidFill>
              </a:rPr>
              <a:t>3 </a:t>
            </a:r>
            <a:r>
              <a:rPr lang="en-US" sz="2000" dirty="0" smtClean="0">
                <a:solidFill>
                  <a:srgbClr val="002060"/>
                </a:solidFill>
              </a:rPr>
              <a:t>and A</a:t>
            </a:r>
            <a:r>
              <a:rPr lang="en-US" sz="2000" baseline="-25000" dirty="0" smtClean="0">
                <a:solidFill>
                  <a:srgbClr val="002060"/>
                </a:solidFill>
              </a:rPr>
              <a:t>1</a:t>
            </a:r>
            <a:r>
              <a:rPr lang="en-US" sz="2000" dirty="0" smtClean="0">
                <a:solidFill>
                  <a:srgbClr val="002060"/>
                </a:solidFill>
              </a:rPr>
              <a:t> = A</a:t>
            </a:r>
            <a:r>
              <a:rPr lang="en-US" sz="2000" baseline="-25000" dirty="0" smtClean="0">
                <a:solidFill>
                  <a:srgbClr val="002060"/>
                </a:solidFill>
              </a:rPr>
              <a:t>2</a:t>
            </a:r>
            <a:r>
              <a:rPr lang="en-US" sz="2000" dirty="0" smtClean="0">
                <a:solidFill>
                  <a:srgbClr val="002060"/>
                </a:solidFill>
              </a:rPr>
              <a:t>  = A</a:t>
            </a:r>
            <a:r>
              <a:rPr lang="en-US" sz="2000" baseline="-25000" dirty="0" smtClean="0">
                <a:solidFill>
                  <a:srgbClr val="002060"/>
                </a:solidFill>
              </a:rPr>
              <a:t>3</a:t>
            </a:r>
          </a:p>
          <a:p>
            <a:pPr algn="just">
              <a:buNone/>
            </a:pPr>
            <a:r>
              <a:rPr lang="en-US" sz="2000" b="1" dirty="0" smtClean="0">
                <a:solidFill>
                  <a:srgbClr val="002060"/>
                </a:solidFill>
              </a:rPr>
              <a:t>		</a:t>
            </a:r>
            <a:r>
              <a:rPr lang="en-US" sz="2000" dirty="0" smtClean="0">
                <a:solidFill>
                  <a:srgbClr val="002060"/>
                </a:solidFill>
              </a:rPr>
              <a:t>U</a:t>
            </a:r>
            <a:r>
              <a:rPr lang="en-US" sz="2000" baseline="-25000" dirty="0" smtClean="0">
                <a:solidFill>
                  <a:srgbClr val="002060"/>
                </a:solidFill>
              </a:rPr>
              <a:t>1</a:t>
            </a:r>
            <a:r>
              <a:rPr lang="en-US" sz="2000" dirty="0" smtClean="0">
                <a:solidFill>
                  <a:srgbClr val="002060"/>
                </a:solidFill>
              </a:rPr>
              <a:t>A</a:t>
            </a:r>
            <a:r>
              <a:rPr lang="en-US" sz="2000" baseline="-25000" dirty="0" smtClean="0">
                <a:solidFill>
                  <a:srgbClr val="002060"/>
                </a:solidFill>
              </a:rPr>
              <a:t>1</a:t>
            </a:r>
            <a:r>
              <a:rPr lang="en-US" sz="2000" dirty="0" smtClean="0">
                <a:solidFill>
                  <a:srgbClr val="002060"/>
                </a:solidFill>
              </a:rPr>
              <a:t> ∆T </a:t>
            </a:r>
            <a:r>
              <a:rPr lang="en-US" sz="2000" baseline="-25000" dirty="0" smtClean="0">
                <a:solidFill>
                  <a:srgbClr val="002060"/>
                </a:solidFill>
              </a:rPr>
              <a:t>1</a:t>
            </a:r>
            <a:r>
              <a:rPr lang="en-US" sz="2000" dirty="0" smtClean="0">
                <a:solidFill>
                  <a:srgbClr val="002060"/>
                </a:solidFill>
              </a:rPr>
              <a:t>  = U</a:t>
            </a:r>
            <a:r>
              <a:rPr lang="en-US" sz="2000" baseline="-25000" dirty="0" smtClean="0">
                <a:solidFill>
                  <a:srgbClr val="002060"/>
                </a:solidFill>
              </a:rPr>
              <a:t>2</a:t>
            </a:r>
            <a:r>
              <a:rPr lang="en-US" sz="2000" dirty="0" smtClean="0">
                <a:solidFill>
                  <a:srgbClr val="002060"/>
                </a:solidFill>
              </a:rPr>
              <a:t>A</a:t>
            </a:r>
            <a:r>
              <a:rPr lang="en-US" sz="2000" baseline="-25000" dirty="0" smtClean="0">
                <a:solidFill>
                  <a:srgbClr val="002060"/>
                </a:solidFill>
              </a:rPr>
              <a:t>2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smtClean="0">
                <a:solidFill>
                  <a:srgbClr val="002060"/>
                </a:solidFill>
              </a:rPr>
              <a:t>∆T </a:t>
            </a:r>
            <a:r>
              <a:rPr lang="en-US" sz="2000" baseline="-25000" dirty="0" smtClean="0">
                <a:solidFill>
                  <a:srgbClr val="002060"/>
                </a:solidFill>
              </a:rPr>
              <a:t>2</a:t>
            </a:r>
            <a:r>
              <a:rPr lang="en-US" sz="2000" dirty="0" smtClean="0">
                <a:solidFill>
                  <a:srgbClr val="002060"/>
                </a:solidFill>
              </a:rPr>
              <a:t> = U</a:t>
            </a:r>
            <a:r>
              <a:rPr lang="en-US" sz="2000" baseline="-25000" dirty="0" smtClean="0">
                <a:solidFill>
                  <a:srgbClr val="002060"/>
                </a:solidFill>
              </a:rPr>
              <a:t>3</a:t>
            </a:r>
            <a:r>
              <a:rPr lang="en-US" sz="2000" dirty="0" smtClean="0">
                <a:solidFill>
                  <a:srgbClr val="002060"/>
                </a:solidFill>
              </a:rPr>
              <a:t>A</a:t>
            </a:r>
            <a:r>
              <a:rPr lang="en-US" sz="2000" baseline="-25000" dirty="0" smtClean="0">
                <a:solidFill>
                  <a:srgbClr val="002060"/>
                </a:solidFill>
              </a:rPr>
              <a:t>3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smtClean="0">
                <a:solidFill>
                  <a:srgbClr val="002060"/>
                </a:solidFill>
              </a:rPr>
              <a:t>∆T </a:t>
            </a:r>
            <a:r>
              <a:rPr lang="en-US" sz="2000" baseline="-25000" dirty="0" smtClean="0">
                <a:solidFill>
                  <a:srgbClr val="002060"/>
                </a:solidFill>
              </a:rPr>
              <a:t>3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2060"/>
                </a:solidFill>
              </a:rPr>
              <a:t>∆T </a:t>
            </a:r>
            <a:r>
              <a:rPr lang="en-US" sz="2000" baseline="-25000" dirty="0" smtClean="0">
                <a:solidFill>
                  <a:srgbClr val="002060"/>
                </a:solidFill>
              </a:rPr>
              <a:t>2 </a:t>
            </a:r>
            <a:r>
              <a:rPr lang="en-US" sz="2000" dirty="0" smtClean="0">
                <a:solidFill>
                  <a:srgbClr val="002060"/>
                </a:solidFill>
              </a:rPr>
              <a:t> = </a:t>
            </a:r>
            <a:r>
              <a:rPr lang="en-US" sz="2000" dirty="0" smtClean="0">
                <a:solidFill>
                  <a:srgbClr val="002060"/>
                </a:solidFill>
              </a:rPr>
              <a:t>∆T </a:t>
            </a:r>
            <a:r>
              <a:rPr lang="en-US" sz="2000" baseline="-25000" dirty="0" smtClean="0">
                <a:solidFill>
                  <a:srgbClr val="002060"/>
                </a:solidFill>
              </a:rPr>
              <a:t>1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smtClean="0">
                <a:solidFill>
                  <a:srgbClr val="002060"/>
                </a:solidFill>
              </a:rPr>
              <a:t>U</a:t>
            </a:r>
            <a:r>
              <a:rPr lang="en-US" sz="2000" baseline="-25000" dirty="0" smtClean="0">
                <a:solidFill>
                  <a:srgbClr val="002060"/>
                </a:solidFill>
              </a:rPr>
              <a:t>1</a:t>
            </a:r>
            <a:r>
              <a:rPr lang="en-US" sz="2000" dirty="0" smtClean="0">
                <a:solidFill>
                  <a:srgbClr val="002060"/>
                </a:solidFill>
              </a:rPr>
              <a:t> / U</a:t>
            </a:r>
            <a:r>
              <a:rPr lang="en-US" sz="2000" baseline="-25000" dirty="0" smtClean="0">
                <a:solidFill>
                  <a:srgbClr val="002060"/>
                </a:solidFill>
              </a:rPr>
              <a:t>2</a:t>
            </a:r>
            <a:r>
              <a:rPr lang="en-US" sz="2000" dirty="0" smtClean="0">
                <a:solidFill>
                  <a:srgbClr val="002060"/>
                </a:solidFill>
              </a:rPr>
              <a:t> = </a:t>
            </a:r>
            <a:r>
              <a:rPr lang="en-US" sz="2000" dirty="0" smtClean="0">
                <a:solidFill>
                  <a:srgbClr val="002060"/>
                </a:solidFill>
              </a:rPr>
              <a:t>∆T </a:t>
            </a:r>
            <a:r>
              <a:rPr lang="en-US" sz="2000" baseline="-25000" dirty="0" smtClean="0">
                <a:solidFill>
                  <a:srgbClr val="002060"/>
                </a:solidFill>
              </a:rPr>
              <a:t>1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smtClean="0">
                <a:solidFill>
                  <a:srgbClr val="002060"/>
                </a:solidFill>
              </a:rPr>
              <a:t>x 2500/ 2000 = 1.25 </a:t>
            </a:r>
            <a:r>
              <a:rPr lang="en-US" sz="2000" dirty="0" smtClean="0">
                <a:solidFill>
                  <a:srgbClr val="002060"/>
                </a:solidFill>
              </a:rPr>
              <a:t>∆T </a:t>
            </a:r>
            <a:r>
              <a:rPr lang="en-US" sz="2000" baseline="-25000" dirty="0" smtClean="0">
                <a:solidFill>
                  <a:srgbClr val="002060"/>
                </a:solidFill>
              </a:rPr>
              <a:t>1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endParaRPr lang="en-US" sz="2000" dirty="0" smtClean="0">
              <a:solidFill>
                <a:srgbClr val="002060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2060"/>
                </a:solidFill>
              </a:rPr>
              <a:t>∆T </a:t>
            </a:r>
            <a:r>
              <a:rPr lang="en-US" sz="2000" baseline="-25000" dirty="0" smtClean="0">
                <a:solidFill>
                  <a:srgbClr val="002060"/>
                </a:solidFill>
              </a:rPr>
              <a:t>3 </a:t>
            </a:r>
            <a:r>
              <a:rPr lang="en-US" sz="2000" dirty="0" smtClean="0">
                <a:solidFill>
                  <a:srgbClr val="002060"/>
                </a:solidFill>
              </a:rPr>
              <a:t> = </a:t>
            </a:r>
            <a:r>
              <a:rPr lang="en-US" sz="2000" dirty="0" smtClean="0">
                <a:solidFill>
                  <a:srgbClr val="002060"/>
                </a:solidFill>
              </a:rPr>
              <a:t>∆T </a:t>
            </a:r>
            <a:r>
              <a:rPr lang="en-US" sz="2000" baseline="-25000" dirty="0" smtClean="0">
                <a:solidFill>
                  <a:srgbClr val="002060"/>
                </a:solidFill>
              </a:rPr>
              <a:t>1</a:t>
            </a:r>
            <a:r>
              <a:rPr lang="en-US" sz="2000" dirty="0" smtClean="0">
                <a:solidFill>
                  <a:srgbClr val="002060"/>
                </a:solidFill>
              </a:rPr>
              <a:t> U</a:t>
            </a:r>
            <a:r>
              <a:rPr lang="en-US" sz="2000" baseline="-25000" dirty="0" smtClean="0">
                <a:solidFill>
                  <a:srgbClr val="002060"/>
                </a:solidFill>
              </a:rPr>
              <a:t>1</a:t>
            </a:r>
            <a:r>
              <a:rPr lang="en-US" sz="2000" dirty="0" smtClean="0">
                <a:solidFill>
                  <a:srgbClr val="002060"/>
                </a:solidFill>
              </a:rPr>
              <a:t> / </a:t>
            </a:r>
            <a:r>
              <a:rPr lang="en-US" sz="2000" dirty="0" smtClean="0">
                <a:solidFill>
                  <a:srgbClr val="002060"/>
                </a:solidFill>
              </a:rPr>
              <a:t>U</a:t>
            </a:r>
            <a:r>
              <a:rPr lang="en-US" sz="2000" baseline="-25000" dirty="0" smtClean="0">
                <a:solidFill>
                  <a:srgbClr val="002060"/>
                </a:solidFill>
              </a:rPr>
              <a:t>3</a:t>
            </a:r>
            <a:r>
              <a:rPr lang="en-US" sz="2000" dirty="0" smtClean="0">
                <a:solidFill>
                  <a:srgbClr val="002060"/>
                </a:solidFill>
              </a:rPr>
              <a:t>  = </a:t>
            </a:r>
            <a:r>
              <a:rPr lang="en-US" sz="2000" dirty="0" smtClean="0">
                <a:solidFill>
                  <a:srgbClr val="002060"/>
                </a:solidFill>
              </a:rPr>
              <a:t>∆T </a:t>
            </a:r>
            <a:r>
              <a:rPr lang="en-US" sz="2000" baseline="-25000" dirty="0" smtClean="0">
                <a:solidFill>
                  <a:srgbClr val="002060"/>
                </a:solidFill>
              </a:rPr>
              <a:t>1</a:t>
            </a:r>
            <a:r>
              <a:rPr lang="en-US" sz="2000" dirty="0" smtClean="0">
                <a:solidFill>
                  <a:srgbClr val="002060"/>
                </a:solidFill>
              </a:rPr>
              <a:t> x 2500/ </a:t>
            </a:r>
            <a:r>
              <a:rPr lang="en-US" sz="2000" dirty="0" smtClean="0">
                <a:solidFill>
                  <a:srgbClr val="002060"/>
                </a:solidFill>
              </a:rPr>
              <a:t>1000 = 2.5 </a:t>
            </a:r>
            <a:r>
              <a:rPr lang="en-US" sz="2000" dirty="0" smtClean="0">
                <a:solidFill>
                  <a:srgbClr val="002060"/>
                </a:solidFill>
              </a:rPr>
              <a:t>∆T </a:t>
            </a:r>
            <a:r>
              <a:rPr lang="en-US" sz="2000" baseline="-25000" dirty="0" smtClean="0">
                <a:solidFill>
                  <a:srgbClr val="002060"/>
                </a:solidFill>
              </a:rPr>
              <a:t>1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endParaRPr lang="en-US" sz="2000" dirty="0" smtClean="0">
              <a:solidFill>
                <a:srgbClr val="002060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2060"/>
                </a:solidFill>
              </a:rPr>
              <a:t>∆</a:t>
            </a:r>
            <a:r>
              <a:rPr lang="en-US" sz="2000" dirty="0" smtClean="0">
                <a:solidFill>
                  <a:srgbClr val="002060"/>
                </a:solidFill>
              </a:rPr>
              <a:t>T = </a:t>
            </a:r>
            <a:r>
              <a:rPr lang="en-US" sz="2000" dirty="0" smtClean="0">
                <a:solidFill>
                  <a:srgbClr val="002060"/>
                </a:solidFill>
              </a:rPr>
              <a:t>∆T </a:t>
            </a:r>
            <a:r>
              <a:rPr lang="en-US" sz="2000" baseline="-25000" dirty="0" smtClean="0">
                <a:solidFill>
                  <a:srgbClr val="002060"/>
                </a:solidFill>
              </a:rPr>
              <a:t>1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smtClean="0">
                <a:solidFill>
                  <a:srgbClr val="002060"/>
                </a:solidFill>
              </a:rPr>
              <a:t>+ </a:t>
            </a:r>
            <a:r>
              <a:rPr lang="en-US" sz="2000" dirty="0" smtClean="0">
                <a:solidFill>
                  <a:srgbClr val="002060"/>
                </a:solidFill>
              </a:rPr>
              <a:t>∆T </a:t>
            </a:r>
            <a:r>
              <a:rPr lang="en-US" sz="2000" baseline="-25000" dirty="0" smtClean="0">
                <a:solidFill>
                  <a:srgbClr val="002060"/>
                </a:solidFill>
              </a:rPr>
              <a:t>2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smtClean="0">
                <a:solidFill>
                  <a:srgbClr val="002060"/>
                </a:solidFill>
              </a:rPr>
              <a:t>+ </a:t>
            </a:r>
            <a:r>
              <a:rPr lang="en-US" sz="2000" dirty="0" smtClean="0">
                <a:solidFill>
                  <a:srgbClr val="002060"/>
                </a:solidFill>
              </a:rPr>
              <a:t>∆T </a:t>
            </a:r>
            <a:r>
              <a:rPr lang="en-US" sz="2000" baseline="-25000" dirty="0" smtClean="0">
                <a:solidFill>
                  <a:srgbClr val="002060"/>
                </a:solidFill>
              </a:rPr>
              <a:t>3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2060"/>
                </a:solidFill>
              </a:rPr>
              <a:t>56 = </a:t>
            </a:r>
            <a:r>
              <a:rPr lang="en-US" sz="2000" dirty="0" smtClean="0">
                <a:solidFill>
                  <a:srgbClr val="002060"/>
                </a:solidFill>
              </a:rPr>
              <a:t>∆T </a:t>
            </a:r>
            <a:r>
              <a:rPr lang="en-US" sz="2000" baseline="-25000" dirty="0" smtClean="0">
                <a:solidFill>
                  <a:srgbClr val="002060"/>
                </a:solidFill>
              </a:rPr>
              <a:t>1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smtClean="0">
                <a:solidFill>
                  <a:srgbClr val="002060"/>
                </a:solidFill>
              </a:rPr>
              <a:t>+ </a:t>
            </a:r>
            <a:r>
              <a:rPr lang="en-US" sz="2000" dirty="0" smtClean="0">
                <a:solidFill>
                  <a:srgbClr val="002060"/>
                </a:solidFill>
              </a:rPr>
              <a:t>1.25 ∆T </a:t>
            </a:r>
            <a:r>
              <a:rPr lang="en-US" sz="2000" baseline="-25000" dirty="0" smtClean="0">
                <a:solidFill>
                  <a:srgbClr val="002060"/>
                </a:solidFill>
              </a:rPr>
              <a:t>1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smtClean="0">
                <a:solidFill>
                  <a:srgbClr val="002060"/>
                </a:solidFill>
              </a:rPr>
              <a:t>+</a:t>
            </a:r>
            <a:r>
              <a:rPr lang="en-US" sz="2000" dirty="0" smtClean="0">
                <a:solidFill>
                  <a:srgbClr val="002060"/>
                </a:solidFill>
              </a:rPr>
              <a:t> 2.5 ∆T </a:t>
            </a:r>
            <a:r>
              <a:rPr lang="en-US" sz="2000" baseline="-25000" dirty="0" smtClean="0">
                <a:solidFill>
                  <a:srgbClr val="002060"/>
                </a:solidFill>
              </a:rPr>
              <a:t>1 </a:t>
            </a:r>
            <a:r>
              <a:rPr lang="en-US" sz="2000" dirty="0" smtClean="0">
                <a:solidFill>
                  <a:srgbClr val="002060"/>
                </a:solidFill>
              </a:rPr>
              <a:t> = 4.75 </a:t>
            </a:r>
            <a:r>
              <a:rPr lang="en-US" sz="2000" dirty="0" smtClean="0">
                <a:solidFill>
                  <a:srgbClr val="002060"/>
                </a:solidFill>
              </a:rPr>
              <a:t>∆T </a:t>
            </a:r>
            <a:r>
              <a:rPr lang="en-US" sz="2000" baseline="-25000" dirty="0" smtClean="0">
                <a:solidFill>
                  <a:srgbClr val="002060"/>
                </a:solidFill>
              </a:rPr>
              <a:t>1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endParaRPr lang="en-US" sz="2000" dirty="0" smtClean="0">
              <a:solidFill>
                <a:srgbClr val="002060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2060"/>
                </a:solidFill>
              </a:rPr>
              <a:t>∆T </a:t>
            </a:r>
            <a:r>
              <a:rPr lang="en-US" sz="2000" baseline="-25000" dirty="0" smtClean="0">
                <a:solidFill>
                  <a:srgbClr val="002060"/>
                </a:solidFill>
              </a:rPr>
              <a:t>1 </a:t>
            </a:r>
            <a:r>
              <a:rPr lang="en-US" sz="2000" dirty="0" smtClean="0">
                <a:solidFill>
                  <a:srgbClr val="002060"/>
                </a:solidFill>
              </a:rPr>
              <a:t> = 11.8 °C   Therefore, Ts – Tb</a:t>
            </a:r>
            <a:r>
              <a:rPr lang="en-US" sz="2000" baseline="-25000" dirty="0" smtClean="0">
                <a:solidFill>
                  <a:srgbClr val="002060"/>
                </a:solidFill>
              </a:rPr>
              <a:t>1</a:t>
            </a:r>
            <a:r>
              <a:rPr lang="en-US" sz="2000" dirty="0" smtClean="0">
                <a:solidFill>
                  <a:srgbClr val="002060"/>
                </a:solidFill>
              </a:rPr>
              <a:t> = 11.8 i.e. 108-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smtClean="0">
                <a:solidFill>
                  <a:srgbClr val="002060"/>
                </a:solidFill>
              </a:rPr>
              <a:t>Tb</a:t>
            </a:r>
            <a:r>
              <a:rPr lang="en-US" sz="2000" baseline="-25000" dirty="0" smtClean="0">
                <a:solidFill>
                  <a:srgbClr val="002060"/>
                </a:solidFill>
              </a:rPr>
              <a:t>1</a:t>
            </a:r>
            <a:r>
              <a:rPr lang="en-US" sz="2000" dirty="0" smtClean="0">
                <a:solidFill>
                  <a:srgbClr val="002060"/>
                </a:solidFill>
              </a:rPr>
              <a:t>=11.8 and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2060"/>
                </a:solidFill>
              </a:rPr>
              <a:t>Tb</a:t>
            </a:r>
            <a:r>
              <a:rPr lang="en-US" sz="2000" baseline="-25000" dirty="0" smtClean="0">
                <a:solidFill>
                  <a:srgbClr val="002060"/>
                </a:solidFill>
              </a:rPr>
              <a:t>1 </a:t>
            </a:r>
            <a:r>
              <a:rPr lang="en-US" sz="2000" dirty="0" smtClean="0">
                <a:solidFill>
                  <a:srgbClr val="002060"/>
                </a:solidFill>
              </a:rPr>
              <a:t> = 96.2°C and </a:t>
            </a:r>
            <a:r>
              <a:rPr lang="en-US" sz="2000" dirty="0" smtClean="0">
                <a:solidFill>
                  <a:srgbClr val="002060"/>
                </a:solidFill>
              </a:rPr>
              <a:t>∆T </a:t>
            </a:r>
            <a:r>
              <a:rPr lang="en-US" sz="2000" baseline="-25000" dirty="0" smtClean="0">
                <a:solidFill>
                  <a:srgbClr val="002060"/>
                </a:solidFill>
              </a:rPr>
              <a:t>2 </a:t>
            </a:r>
            <a:r>
              <a:rPr lang="en-US" sz="2000" dirty="0" smtClean="0">
                <a:solidFill>
                  <a:srgbClr val="002060"/>
                </a:solidFill>
              </a:rPr>
              <a:t> = Tb</a:t>
            </a:r>
            <a:r>
              <a:rPr lang="en-US" sz="2000" baseline="-25000" dirty="0" smtClean="0">
                <a:solidFill>
                  <a:srgbClr val="002060"/>
                </a:solidFill>
              </a:rPr>
              <a:t>1 </a:t>
            </a:r>
            <a:r>
              <a:rPr lang="en-US" sz="2000" dirty="0" smtClean="0">
                <a:solidFill>
                  <a:srgbClr val="002060"/>
                </a:solidFill>
              </a:rPr>
              <a:t> - Tb</a:t>
            </a:r>
            <a:r>
              <a:rPr lang="en-US" sz="2000" baseline="-25000" dirty="0" smtClean="0">
                <a:solidFill>
                  <a:srgbClr val="002060"/>
                </a:solidFill>
              </a:rPr>
              <a:t>2</a:t>
            </a:r>
            <a:r>
              <a:rPr lang="en-US" sz="2000" dirty="0" smtClean="0">
                <a:solidFill>
                  <a:srgbClr val="002060"/>
                </a:solidFill>
              </a:rPr>
              <a:t> i.e. 1.25 x 11.8 =96.2 -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smtClean="0">
                <a:solidFill>
                  <a:srgbClr val="002060"/>
                </a:solidFill>
              </a:rPr>
              <a:t>Tb</a:t>
            </a:r>
            <a:r>
              <a:rPr lang="en-US" sz="2000" baseline="-25000" dirty="0" smtClean="0">
                <a:solidFill>
                  <a:srgbClr val="002060"/>
                </a:solidFill>
              </a:rPr>
              <a:t>2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2060"/>
                </a:solidFill>
              </a:rPr>
              <a:t>Tb</a:t>
            </a:r>
            <a:r>
              <a:rPr lang="en-US" sz="2000" baseline="-25000" dirty="0" smtClean="0">
                <a:solidFill>
                  <a:srgbClr val="002060"/>
                </a:solidFill>
              </a:rPr>
              <a:t>2 </a:t>
            </a:r>
            <a:r>
              <a:rPr lang="en-US" sz="2000" dirty="0" smtClean="0">
                <a:solidFill>
                  <a:srgbClr val="002060"/>
                </a:solidFill>
              </a:rPr>
              <a:t> = 81.5°C.</a:t>
            </a:r>
          </a:p>
          <a:p>
            <a:pPr algn="just">
              <a:buNone/>
            </a:pP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smtClean="0">
                <a:solidFill>
                  <a:srgbClr val="002060"/>
                </a:solidFill>
              </a:rPr>
              <a:t>    </a:t>
            </a:r>
            <a:endParaRPr lang="en-US" sz="20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Numerical on Drying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200" dirty="0" smtClean="0"/>
              <a:t>Calculate the time required to dry a food material from 80% </a:t>
            </a:r>
            <a:r>
              <a:rPr lang="en-US" sz="2200" dirty="0" err="1" smtClean="0"/>
              <a:t>m.c</a:t>
            </a:r>
            <a:r>
              <a:rPr lang="en-US" sz="2200" dirty="0" smtClean="0"/>
              <a:t>. (</a:t>
            </a:r>
            <a:r>
              <a:rPr lang="en-US" sz="2200" dirty="0" err="1" smtClean="0"/>
              <a:t>w.b</a:t>
            </a:r>
            <a:r>
              <a:rPr lang="en-US" sz="2200" dirty="0" smtClean="0"/>
              <a:t>.) to 20% </a:t>
            </a:r>
            <a:r>
              <a:rPr lang="en-US" sz="2200" dirty="0" err="1" smtClean="0"/>
              <a:t>m.c</a:t>
            </a:r>
            <a:r>
              <a:rPr lang="en-US" sz="2200" dirty="0" smtClean="0"/>
              <a:t>. (</a:t>
            </a:r>
            <a:r>
              <a:rPr lang="en-US" sz="2200" dirty="0" err="1" smtClean="0"/>
              <a:t>w.b</a:t>
            </a:r>
            <a:r>
              <a:rPr lang="en-US" sz="2200" dirty="0" smtClean="0"/>
              <a:t>.) in a tray dryer with a loading rate of 10 kg/m</a:t>
            </a:r>
            <a:r>
              <a:rPr lang="en-US" sz="2200" baseline="30000" dirty="0" smtClean="0"/>
              <a:t>2</a:t>
            </a:r>
            <a:r>
              <a:rPr lang="en-US" sz="2200" dirty="0" smtClean="0"/>
              <a:t>. The food is dried from one side only. The critical </a:t>
            </a:r>
            <a:r>
              <a:rPr lang="en-US" sz="2200" dirty="0" err="1" smtClean="0"/>
              <a:t>m.c</a:t>
            </a:r>
            <a:r>
              <a:rPr lang="en-US" sz="2200" dirty="0" smtClean="0"/>
              <a:t>. of food is 45% (</a:t>
            </a:r>
            <a:r>
              <a:rPr lang="en-US" sz="2200" dirty="0" err="1" smtClean="0"/>
              <a:t>w.b</a:t>
            </a:r>
            <a:r>
              <a:rPr lang="en-US" sz="2200" dirty="0" smtClean="0"/>
              <a:t>.). The convective heat transfer coefficient is 6.31 W/m</a:t>
            </a:r>
            <a:r>
              <a:rPr lang="en-US" sz="2200" baseline="30000" dirty="0" smtClean="0"/>
              <a:t>2</a:t>
            </a:r>
            <a:r>
              <a:rPr lang="en-US" sz="2200" dirty="0" smtClean="0"/>
              <a:t>. °C. The dry bulb temperature and wet bulb temperature of air are 60°C and 30 °C respectively. The velocity of air is 10 m/s and density of air is 1 kg/m</a:t>
            </a:r>
            <a:r>
              <a:rPr lang="en-US" sz="2200" baseline="30000" dirty="0" smtClean="0"/>
              <a:t>3</a:t>
            </a:r>
            <a:r>
              <a:rPr lang="en-US" sz="2200" dirty="0" smtClean="0"/>
              <a:t>. The latent heat of </a:t>
            </a:r>
            <a:r>
              <a:rPr lang="en-US" sz="2200" dirty="0" err="1" smtClean="0"/>
              <a:t>vapourization</a:t>
            </a:r>
            <a:r>
              <a:rPr lang="en-US" sz="2200" dirty="0" smtClean="0"/>
              <a:t> at 30°C is 2430 KJ/Kg.</a:t>
            </a:r>
          </a:p>
          <a:p>
            <a:pPr>
              <a:buFont typeface="Wingdings" pitchFamily="2" charset="2"/>
              <a:buChar char="Ø"/>
            </a:pPr>
            <a:r>
              <a:rPr lang="en-US" sz="2200" dirty="0" smtClean="0"/>
              <a:t>Solve it: Formula m</a:t>
            </a:r>
            <a:r>
              <a:rPr lang="en-US" sz="2200" baseline="-25000" dirty="0" smtClean="0"/>
              <a:t>w</a:t>
            </a:r>
            <a:r>
              <a:rPr lang="en-US" sz="2200" dirty="0" smtClean="0"/>
              <a:t>/A = h (T</a:t>
            </a:r>
            <a:r>
              <a:rPr lang="en-US" sz="2200" baseline="-25000" dirty="0" smtClean="0"/>
              <a:t>A</a:t>
            </a:r>
            <a:r>
              <a:rPr lang="en-US" sz="2200" dirty="0" smtClean="0"/>
              <a:t> – </a:t>
            </a:r>
            <a:r>
              <a:rPr lang="en-US" sz="2200" dirty="0" err="1" smtClean="0"/>
              <a:t>T</a:t>
            </a:r>
            <a:r>
              <a:rPr lang="en-US" sz="2200" baseline="-25000" dirty="0" err="1" smtClean="0"/>
              <a:t>w</a:t>
            </a:r>
            <a:r>
              <a:rPr lang="en-US" sz="2200" dirty="0" smtClean="0"/>
              <a:t>)/ H</a:t>
            </a:r>
            <a:r>
              <a:rPr lang="en-US" sz="2200" baseline="-25000" dirty="0" smtClean="0"/>
              <a:t>L </a:t>
            </a:r>
          </a:p>
          <a:p>
            <a:pPr>
              <a:buFont typeface="Wingdings" pitchFamily="2" charset="2"/>
              <a:buChar char="Ø"/>
            </a:pPr>
            <a:endParaRPr lang="en-US" sz="2200" baseline="-25000" dirty="0" smtClean="0"/>
          </a:p>
          <a:p>
            <a:pPr>
              <a:buFont typeface="Wingdings" pitchFamily="2" charset="2"/>
              <a:buChar char="Ø"/>
            </a:pPr>
            <a:r>
              <a:rPr lang="en-US" sz="2200" dirty="0" err="1" smtClean="0"/>
              <a:t>N</a:t>
            </a:r>
            <a:r>
              <a:rPr lang="en-US" sz="2200" baseline="-25000" dirty="0" err="1" smtClean="0"/>
              <a:t>c</a:t>
            </a:r>
            <a:r>
              <a:rPr lang="en-US" sz="2200" baseline="-25000" dirty="0" smtClean="0"/>
              <a:t> </a:t>
            </a:r>
            <a:r>
              <a:rPr lang="en-US" sz="2200" dirty="0" smtClean="0"/>
              <a:t> = m</a:t>
            </a:r>
            <a:r>
              <a:rPr lang="en-US" sz="2200" baseline="-25000" dirty="0" smtClean="0"/>
              <a:t>w</a:t>
            </a:r>
            <a:r>
              <a:rPr lang="en-US" sz="2200" dirty="0" smtClean="0"/>
              <a:t>/A / Solid load  per m</a:t>
            </a:r>
            <a:r>
              <a:rPr lang="en-US" sz="2200" baseline="30000" dirty="0" smtClean="0"/>
              <a:t>2</a:t>
            </a:r>
          </a:p>
          <a:p>
            <a:pPr>
              <a:buNone/>
            </a:pPr>
            <a:endParaRPr lang="en-US" sz="2200" baseline="-25000" dirty="0" smtClean="0"/>
          </a:p>
          <a:p>
            <a:pPr>
              <a:buFont typeface="Wingdings" pitchFamily="2" charset="2"/>
              <a:buChar char="Ø"/>
            </a:pPr>
            <a:r>
              <a:rPr lang="en-US" sz="2200" dirty="0" smtClean="0"/>
              <a:t>And Drying Time = </a:t>
            </a:r>
            <a:r>
              <a:rPr lang="en-US" sz="2200" dirty="0" err="1" smtClean="0"/>
              <a:t>w</a:t>
            </a:r>
            <a:r>
              <a:rPr lang="en-US" sz="2200" baseline="-25000" dirty="0" err="1" smtClean="0"/>
              <a:t>o</a:t>
            </a:r>
            <a:r>
              <a:rPr lang="en-US" sz="2200" dirty="0" smtClean="0"/>
              <a:t> –</a:t>
            </a:r>
            <a:r>
              <a:rPr lang="en-US" sz="2200" dirty="0" err="1" smtClean="0"/>
              <a:t>w</a:t>
            </a:r>
            <a:r>
              <a:rPr lang="en-US" sz="2200" baseline="-25000" dirty="0" err="1" smtClean="0"/>
              <a:t>c</a:t>
            </a:r>
            <a:r>
              <a:rPr lang="en-US" sz="2200" dirty="0" smtClean="0"/>
              <a:t>/</a:t>
            </a:r>
            <a:r>
              <a:rPr lang="en-US" sz="2200" dirty="0" err="1" smtClean="0"/>
              <a:t>N</a:t>
            </a:r>
            <a:r>
              <a:rPr lang="en-US" sz="2200" baseline="-25000" dirty="0" err="1" smtClean="0"/>
              <a:t>c</a:t>
            </a:r>
            <a:r>
              <a:rPr lang="en-US" sz="2200" dirty="0" smtClean="0"/>
              <a:t> + </a:t>
            </a:r>
            <a:r>
              <a:rPr lang="en-US" sz="2200" dirty="0" err="1" smtClean="0"/>
              <a:t>w</a:t>
            </a:r>
            <a:r>
              <a:rPr lang="en-US" sz="2200" baseline="-25000" dirty="0" err="1" smtClean="0"/>
              <a:t>c</a:t>
            </a:r>
            <a:r>
              <a:rPr lang="en-US" sz="2200" dirty="0" smtClean="0"/>
              <a:t>/</a:t>
            </a:r>
            <a:r>
              <a:rPr lang="en-US" sz="2200" dirty="0" err="1" smtClean="0"/>
              <a:t>N</a:t>
            </a:r>
            <a:r>
              <a:rPr lang="en-US" sz="2200" baseline="-25000" dirty="0" err="1" smtClean="0"/>
              <a:t>c</a:t>
            </a:r>
            <a:r>
              <a:rPr lang="en-US" sz="2200" dirty="0" smtClean="0"/>
              <a:t> </a:t>
            </a:r>
            <a:r>
              <a:rPr lang="en-US" sz="2200" dirty="0" err="1" smtClean="0"/>
              <a:t>ln</a:t>
            </a:r>
            <a:r>
              <a:rPr lang="en-US" sz="2200" dirty="0" smtClean="0"/>
              <a:t> </a:t>
            </a:r>
            <a:r>
              <a:rPr lang="en-US" sz="2200" dirty="0" err="1" smtClean="0"/>
              <a:t>w</a:t>
            </a:r>
            <a:r>
              <a:rPr lang="en-US" sz="2200" baseline="-25000" dirty="0" err="1" smtClean="0"/>
              <a:t>c</a:t>
            </a:r>
            <a:r>
              <a:rPr lang="en-US" sz="2200" dirty="0" smtClean="0"/>
              <a:t>/w</a:t>
            </a:r>
            <a:endParaRPr lang="en-US" sz="2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Numericals</a:t>
            </a:r>
            <a:r>
              <a:rPr lang="en-US" sz="2800" b="1" smtClean="0">
                <a:solidFill>
                  <a:srgbClr val="FF0000"/>
                </a:solidFill>
              </a:rPr>
              <a:t> to be solved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002060"/>
                </a:solidFill>
              </a:rPr>
              <a:t>The constant drying rate for a material is 0.15 kg water/ kg dry matter. Min and has water activity of one at moisture content greater than 1.10 kg water/kg dry matter. Calculate the total drying time for the product to dry from an initial </a:t>
            </a:r>
            <a:r>
              <a:rPr lang="en-US" sz="2200" dirty="0" err="1" smtClean="0">
                <a:solidFill>
                  <a:srgbClr val="002060"/>
                </a:solidFill>
              </a:rPr>
              <a:t>m.c</a:t>
            </a:r>
            <a:r>
              <a:rPr lang="en-US" sz="2200" dirty="0" smtClean="0">
                <a:solidFill>
                  <a:srgbClr val="002060"/>
                </a:solidFill>
              </a:rPr>
              <a:t>. of 75^ (</a:t>
            </a:r>
            <a:r>
              <a:rPr lang="en-US" sz="2200" dirty="0" err="1" smtClean="0">
                <a:solidFill>
                  <a:srgbClr val="002060"/>
                </a:solidFill>
              </a:rPr>
              <a:t>wb</a:t>
            </a:r>
            <a:r>
              <a:rPr lang="en-US" sz="2200" dirty="0" smtClean="0">
                <a:solidFill>
                  <a:srgbClr val="002060"/>
                </a:solidFill>
              </a:rPr>
              <a:t>) to a final </a:t>
            </a:r>
            <a:r>
              <a:rPr lang="en-US" sz="2200" dirty="0" err="1" smtClean="0">
                <a:solidFill>
                  <a:srgbClr val="002060"/>
                </a:solidFill>
              </a:rPr>
              <a:t>m.c</a:t>
            </a:r>
            <a:r>
              <a:rPr lang="en-US" sz="2200" dirty="0" smtClean="0">
                <a:solidFill>
                  <a:srgbClr val="002060"/>
                </a:solidFill>
              </a:rPr>
              <a:t>. of 8 % (</a:t>
            </a:r>
            <a:r>
              <a:rPr lang="en-US" sz="2200" dirty="0" err="1" smtClean="0">
                <a:solidFill>
                  <a:srgbClr val="002060"/>
                </a:solidFill>
              </a:rPr>
              <a:t>wb</a:t>
            </a:r>
            <a:r>
              <a:rPr lang="en-US" sz="2200" dirty="0" smtClean="0">
                <a:solidFill>
                  <a:srgbClr val="002060"/>
                </a:solidFill>
              </a:rPr>
              <a:t>).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002060"/>
                </a:solidFill>
              </a:rPr>
              <a:t>A 40 kg syrup contains 20 wt% sucrose. Citric acid is added into the syrup such that its concentration in the resultant syrup is 3 wt%. Calculate the amount of citric acid added to the syrup. (Answer: 1.24 kg)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002060"/>
                </a:solidFill>
              </a:rPr>
              <a:t>A single effect long tube evaporator has ten tubes each of 2.5 cm diameter and 6 m length. It concentrates pineapple juice from 18° </a:t>
            </a:r>
            <a:r>
              <a:rPr lang="en-US" sz="2200" dirty="0" err="1" smtClean="0">
                <a:solidFill>
                  <a:srgbClr val="002060"/>
                </a:solidFill>
              </a:rPr>
              <a:t>Brix</a:t>
            </a:r>
            <a:r>
              <a:rPr lang="en-US" sz="2200" dirty="0" smtClean="0">
                <a:solidFill>
                  <a:srgbClr val="002060"/>
                </a:solidFill>
              </a:rPr>
              <a:t> to 23° </a:t>
            </a:r>
            <a:r>
              <a:rPr lang="en-US" sz="2200" dirty="0" err="1" smtClean="0">
                <a:solidFill>
                  <a:srgbClr val="002060"/>
                </a:solidFill>
              </a:rPr>
              <a:t>Brix</a:t>
            </a:r>
            <a:r>
              <a:rPr lang="en-US" sz="2200" dirty="0" smtClean="0">
                <a:solidFill>
                  <a:srgbClr val="002060"/>
                </a:solidFill>
              </a:rPr>
              <a:t>. The feed rate into the evaporator is 557 kg/hour at the boiling point of 70°C (L = 2333.82 KJ/kg). Neglecting boiling point rise, calculate the overall heat transfer coefficient in Watt/m</a:t>
            </a:r>
            <a:r>
              <a:rPr lang="en-US" sz="2200" baseline="30000" dirty="0" smtClean="0">
                <a:solidFill>
                  <a:srgbClr val="002060"/>
                </a:solidFill>
              </a:rPr>
              <a:t>2</a:t>
            </a:r>
            <a:r>
              <a:rPr lang="en-US" sz="2200" dirty="0" smtClean="0">
                <a:solidFill>
                  <a:srgbClr val="002060"/>
                </a:solidFill>
              </a:rPr>
              <a:t> K for 12 °C temperature gradient across the tube walls. (Area = </a:t>
            </a:r>
            <a:r>
              <a:rPr lang="en-US" sz="2200" dirty="0" err="1" smtClean="0">
                <a:solidFill>
                  <a:srgbClr val="002060"/>
                </a:solidFill>
              </a:rPr>
              <a:t>nπdl</a:t>
            </a:r>
            <a:r>
              <a:rPr lang="en-US" sz="2200" dirty="0" smtClean="0">
                <a:solidFill>
                  <a:srgbClr val="002060"/>
                </a:solidFill>
              </a:rPr>
              <a:t>). (Answer = 1387.16 )</a:t>
            </a:r>
            <a:endParaRPr lang="en-US" sz="2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2"/>
          <p:cNvSpPr>
            <a:spLocks noChangeArrowheads="1" noChangeShapeType="1" noTextEdit="1"/>
          </p:cNvSpPr>
          <p:nvPr/>
        </p:nvSpPr>
        <p:spPr bwMode="auto">
          <a:xfrm>
            <a:off x="3171825" y="2703513"/>
            <a:ext cx="277177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THANK YOU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15173913</TotalTime>
  <Words>590</Words>
  <Application>Microsoft Office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NUMERICALS ON EVAPORATOR AND DRYING Dairy Process Engineering (DTE - 212)</vt:lpstr>
      <vt:lpstr>Numericals on Single Effect Evaporators</vt:lpstr>
      <vt:lpstr>Numericals on Triple Effect Evaporator</vt:lpstr>
      <vt:lpstr>Numerical on Drying</vt:lpstr>
      <vt:lpstr>Numericals to be solved</vt:lpstr>
      <vt:lpstr>Slide 6</vt:lpstr>
    </vt:vector>
  </TitlesOfParts>
  <Company>RSSB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ICTDF-2007 TRADITIONAL INDIAN DAIRY PRODUCTS: Prospects for Industrialization</dc:title>
  <dc:creator>ps</dc:creator>
  <cp:lastModifiedBy>jhangir</cp:lastModifiedBy>
  <cp:revision>222</cp:revision>
  <dcterms:created xsi:type="dcterms:W3CDTF">2007-11-06T10:48:03Z</dcterms:created>
  <dcterms:modified xsi:type="dcterms:W3CDTF">2020-05-11T02:24:26Z</dcterms:modified>
</cp:coreProperties>
</file>