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60" r:id="rId5"/>
    <p:sldId id="258" r:id="rId6"/>
    <p:sldId id="261" r:id="rId7"/>
    <p:sldId id="265" r:id="rId8"/>
    <p:sldId id="266" r:id="rId9"/>
    <p:sldId id="267" r:id="rId10"/>
    <p:sldId id="268" r:id="rId11"/>
    <p:sldId id="262" r:id="rId12"/>
    <p:sldId id="264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7C082-ADE3-448C-B750-BFA326CAA5E1}" type="datetimeFigureOut">
              <a:rPr lang="en-US" smtClean="0"/>
              <a:pPr/>
              <a:t>5/13/2020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E57C-8157-43FD-A6CC-270FCD98067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E57C-8157-43FD-A6CC-270FCD980673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68575"/>
            <a:ext cx="87630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IN" sz="5400" dirty="0" smtClean="0"/>
              <a:t>VSR Unit 5: </a:t>
            </a:r>
            <a:r>
              <a:rPr lang="en-IN" sz="5400" dirty="0" err="1" smtClean="0"/>
              <a:t>Ovariohysterectomy</a:t>
            </a:r>
            <a:r>
              <a:rPr lang="en-IN" sz="5400" dirty="0" smtClean="0"/>
              <a:t> </a:t>
            </a:r>
            <a:r>
              <a:rPr lang="en-IN" sz="5400" dirty="0" smtClean="0"/>
              <a:t>in Dogs</a:t>
            </a:r>
            <a:endParaRPr lang="en-IN" sz="5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438400" cy="12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t="2749" r="2509" b="1031"/>
          <a:stretch>
            <a:fillRect/>
          </a:stretch>
        </p:blipFill>
        <p:spPr bwMode="auto">
          <a:xfrm>
            <a:off x="7315200" y="152400"/>
            <a:ext cx="1600200" cy="16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4343400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Dr. </a:t>
            </a:r>
            <a:r>
              <a:rPr lang="en-IN" sz="2800" b="1" dirty="0" err="1" smtClean="0"/>
              <a:t>Ramesh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Tiwary</a:t>
            </a:r>
            <a:endParaRPr lang="en-IN" sz="2800" b="1" dirty="0" smtClean="0"/>
          </a:p>
          <a:p>
            <a:pPr algn="ctr"/>
            <a:r>
              <a:rPr lang="en-IN" sz="2800" b="1" dirty="0" smtClean="0"/>
              <a:t>Assistant Professor</a:t>
            </a:r>
          </a:p>
          <a:p>
            <a:pPr algn="ctr"/>
            <a:r>
              <a:rPr lang="en-IN" sz="2800" b="1" dirty="0" err="1" smtClean="0"/>
              <a:t>Deptt</a:t>
            </a:r>
            <a:r>
              <a:rPr lang="en-IN" sz="2800" b="1" dirty="0" smtClean="0"/>
              <a:t>. of Veterinary Surgery and Radiology</a:t>
            </a:r>
            <a:endParaRPr lang="en-IN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>Placement of Ligature in Uterine Body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3810000" cy="12191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Place </a:t>
            </a:r>
            <a:r>
              <a:rPr lang="en-IN" smtClean="0"/>
              <a:t>ligature in front </a:t>
            </a:r>
            <a:r>
              <a:rPr lang="en-IN" dirty="0" smtClean="0"/>
              <a:t>of the cervix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600200" y="1524000"/>
            <a:ext cx="4610100" cy="21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057400" y="3733800"/>
            <a:ext cx="33909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876800" y="4648200"/>
            <a:ext cx="3409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Linea Alba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743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Make a midline abdominal incision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828800"/>
            <a:ext cx="5715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Laparoscopic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Port Placed in triangular fashion</a:t>
            </a:r>
          </a:p>
          <a:p>
            <a:r>
              <a:rPr lang="en-IN" dirty="0" smtClean="0"/>
              <a:t>Port Placed in straight line</a:t>
            </a:r>
          </a:p>
          <a:p>
            <a:r>
              <a:rPr lang="en-IN" dirty="0" smtClean="0"/>
              <a:t>Camera port Central and caudal to Umbilicus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24399" y="1524000"/>
            <a:ext cx="3474509" cy="26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67200"/>
            <a:ext cx="4256088" cy="23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3944" r="18310"/>
          <a:stretch>
            <a:fillRect/>
          </a:stretch>
        </p:blipFill>
        <p:spPr bwMode="auto">
          <a:xfrm>
            <a:off x="5410200" y="1828800"/>
            <a:ext cx="344432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Post operative complications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Urinary incontinence: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   </a:t>
            </a:r>
            <a:r>
              <a:rPr lang="en-IN" dirty="0" err="1" smtClean="0"/>
              <a:t>Phenylpropanolamine</a:t>
            </a:r>
            <a:r>
              <a:rPr lang="en-IN" dirty="0" smtClean="0"/>
              <a:t> (1.5-2.0 mg/kg PO, 	bid to </a:t>
            </a:r>
            <a:r>
              <a:rPr lang="en-IN" dirty="0" err="1" smtClean="0"/>
              <a:t>tid</a:t>
            </a:r>
            <a:r>
              <a:rPr lang="en-IN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   Diethylstilbestrol at 0.1 to 1.0 mg per day for 	3 to 5 days, followed by a maintenance does of 1.0 mg per week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Eunuchoid</a:t>
            </a:r>
            <a:r>
              <a:rPr lang="en-IN" b="1" dirty="0" smtClean="0">
                <a:solidFill>
                  <a:srgbClr val="FF0000"/>
                </a:solidFill>
              </a:rPr>
              <a:t> Syndromes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Observed in working dogs after OVH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Affected dogs have decreases in aggression, interest in work, and stamina.</a:t>
            </a:r>
          </a:p>
          <a:p>
            <a:r>
              <a:rPr lang="en-IN" dirty="0" err="1" smtClean="0"/>
              <a:t>Autotransplantation</a:t>
            </a:r>
            <a:r>
              <a:rPr lang="en-IN" dirty="0" smtClean="0"/>
              <a:t> of an ovary to the </a:t>
            </a:r>
            <a:r>
              <a:rPr lang="en-IN" dirty="0" err="1" smtClean="0"/>
              <a:t>subserosa</a:t>
            </a:r>
            <a:r>
              <a:rPr lang="en-IN" dirty="0" smtClean="0"/>
              <a:t> of the stomach wall</a:t>
            </a:r>
          </a:p>
          <a:p>
            <a:r>
              <a:rPr lang="en-IN" dirty="0" smtClean="0"/>
              <a:t>The graft produces </a:t>
            </a:r>
            <a:r>
              <a:rPr lang="en-IN" dirty="0" err="1" smtClean="0"/>
              <a:t>estradiol</a:t>
            </a:r>
            <a:r>
              <a:rPr lang="en-IN" dirty="0" smtClean="0"/>
              <a:t> and progesterone,</a:t>
            </a:r>
          </a:p>
          <a:p>
            <a:r>
              <a:rPr lang="en-IN" dirty="0" smtClean="0"/>
              <a:t>Partially metabolized by the liver. </a:t>
            </a:r>
          </a:p>
          <a:p>
            <a:r>
              <a:rPr lang="en-IN" dirty="0" smtClean="0"/>
              <a:t>Circulating </a:t>
            </a:r>
            <a:r>
              <a:rPr lang="en-IN" dirty="0" err="1" smtClean="0"/>
              <a:t>estradiol</a:t>
            </a:r>
            <a:r>
              <a:rPr lang="en-IN" dirty="0" smtClean="0"/>
              <a:t> levels are inadequate to initiate </a:t>
            </a:r>
            <a:r>
              <a:rPr lang="en-IN" dirty="0" err="1" smtClean="0"/>
              <a:t>estrus</a:t>
            </a:r>
            <a:r>
              <a:rPr lang="en-IN" dirty="0" smtClean="0"/>
              <a:t>, but they are sufficient to prevent the </a:t>
            </a:r>
            <a:r>
              <a:rPr lang="en-IN" dirty="0" err="1" smtClean="0"/>
              <a:t>eunuchoid</a:t>
            </a:r>
            <a:r>
              <a:rPr lang="en-IN" dirty="0" smtClean="0"/>
              <a:t> syndrome.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7545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Uterine Stump </a:t>
            </a:r>
            <a:r>
              <a:rPr lang="en-IN" b="1" dirty="0" err="1" smtClean="0">
                <a:solidFill>
                  <a:srgbClr val="FF0000"/>
                </a:solidFill>
              </a:rPr>
              <a:t>Pyometra</a:t>
            </a:r>
            <a:r>
              <a:rPr lang="en-IN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 </a:t>
            </a:r>
            <a:r>
              <a:rPr lang="en-IN" dirty="0" smtClean="0"/>
              <a:t>Uterine stump </a:t>
            </a:r>
            <a:r>
              <a:rPr lang="en-IN" dirty="0" err="1" smtClean="0"/>
              <a:t>pyometra</a:t>
            </a:r>
            <a:r>
              <a:rPr lang="en-IN" dirty="0" smtClean="0"/>
              <a:t> can occur if the animal has elevated blood </a:t>
            </a:r>
            <a:r>
              <a:rPr lang="en-IN" dirty="0" err="1" smtClean="0"/>
              <a:t>progesaterone</a:t>
            </a:r>
            <a:r>
              <a:rPr lang="en-IN" dirty="0" smtClean="0"/>
              <a:t> levels.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Uterine stump </a:t>
            </a:r>
            <a:r>
              <a:rPr lang="en-IN" dirty="0" err="1" smtClean="0"/>
              <a:t>pyometra</a:t>
            </a:r>
            <a:r>
              <a:rPr lang="en-IN" dirty="0" smtClean="0"/>
              <a:t> can be prevented by</a:t>
            </a:r>
          </a:p>
          <a:p>
            <a:pPr>
              <a:buNone/>
            </a:pPr>
            <a:r>
              <a:rPr lang="en-IN" dirty="0" smtClean="0"/>
              <a:t>    ensuring complete removal of the ovaries during OVH.</a:t>
            </a:r>
          </a:p>
          <a:p>
            <a:pPr>
              <a:buFont typeface="Wingdings" pitchFamily="2" charset="2"/>
              <a:buChar char="Ø"/>
            </a:pPr>
            <a:endParaRPr lang="en-IN" b="1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57912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§"/>
            </a:pPr>
            <a:r>
              <a:rPr lang="en-IN" b="1" dirty="0" smtClean="0">
                <a:solidFill>
                  <a:schemeClr val="tx1"/>
                </a:solidFill>
              </a:rPr>
              <a:t>Neuter</a:t>
            </a:r>
            <a:r>
              <a:rPr lang="en-IN" dirty="0" smtClean="0">
                <a:solidFill>
                  <a:schemeClr val="tx1"/>
                </a:solidFill>
              </a:rPr>
              <a:t> refers to </a:t>
            </a:r>
            <a:r>
              <a:rPr lang="en-IN" dirty="0" err="1" smtClean="0">
                <a:solidFill>
                  <a:schemeClr val="tx1"/>
                </a:solidFill>
              </a:rPr>
              <a:t>ovariohysterectomy</a:t>
            </a:r>
            <a:r>
              <a:rPr lang="en-IN" dirty="0" smtClean="0">
                <a:solidFill>
                  <a:schemeClr val="tx1"/>
                </a:solidFill>
              </a:rPr>
              <a:t> (OVH) (surgical removal of the ovaries and uterus).</a:t>
            </a:r>
          </a:p>
          <a:p>
            <a:pPr algn="l">
              <a:buFont typeface="Wingdings" pitchFamily="2" charset="2"/>
              <a:buChar char="§"/>
            </a:pPr>
            <a:r>
              <a:rPr lang="en-IN" b="1" dirty="0" err="1" smtClean="0">
                <a:solidFill>
                  <a:schemeClr val="tx1"/>
                </a:solidFill>
              </a:rPr>
              <a:t>Ovariectomy</a:t>
            </a:r>
            <a:r>
              <a:rPr lang="en-IN" b="1" dirty="0" smtClean="0">
                <a:solidFill>
                  <a:schemeClr val="tx1"/>
                </a:solidFill>
              </a:rPr>
              <a:t> (OVE) </a:t>
            </a:r>
            <a:r>
              <a:rPr lang="en-IN" dirty="0" smtClean="0">
                <a:solidFill>
                  <a:schemeClr val="tx1"/>
                </a:solidFill>
              </a:rPr>
              <a:t>(surgical removal of the ovaries alone).</a:t>
            </a:r>
          </a:p>
          <a:p>
            <a:pPr algn="l">
              <a:buFont typeface="Wingdings" pitchFamily="2" charset="2"/>
              <a:buChar char="§"/>
            </a:pPr>
            <a:r>
              <a:rPr lang="en-IN" b="1" dirty="0" err="1" smtClean="0">
                <a:solidFill>
                  <a:schemeClr val="tx1"/>
                </a:solidFill>
              </a:rPr>
              <a:t>Oopherectomy</a:t>
            </a:r>
            <a:r>
              <a:rPr lang="en-IN" dirty="0" smtClean="0"/>
              <a:t>: </a:t>
            </a:r>
            <a:r>
              <a:rPr lang="en-IN" dirty="0" smtClean="0">
                <a:solidFill>
                  <a:schemeClr val="tx1"/>
                </a:solidFill>
              </a:rPr>
              <a:t>Surgical removal of the healthy ovaries alone</a:t>
            </a:r>
          </a:p>
          <a:p>
            <a:pPr algn="l">
              <a:buFont typeface="Wingdings" pitchFamily="2" charset="2"/>
              <a:buChar char="§"/>
            </a:pPr>
            <a:r>
              <a:rPr lang="en-IN" b="1" dirty="0" err="1" smtClean="0">
                <a:solidFill>
                  <a:schemeClr val="tx1"/>
                </a:solidFill>
              </a:rPr>
              <a:t>Overiotomy</a:t>
            </a:r>
            <a:r>
              <a:rPr lang="en-IN" dirty="0" smtClean="0">
                <a:solidFill>
                  <a:schemeClr val="tx1"/>
                </a:solidFill>
              </a:rPr>
              <a:t>:</a:t>
            </a:r>
            <a:r>
              <a:rPr lang="en-IN" dirty="0" smtClean="0"/>
              <a:t> </a:t>
            </a:r>
            <a:r>
              <a:rPr lang="en-IN" dirty="0" smtClean="0">
                <a:solidFill>
                  <a:schemeClr val="tx1"/>
                </a:solidFill>
              </a:rPr>
              <a:t>Removal of diseased ovaries (</a:t>
            </a:r>
            <a:r>
              <a:rPr lang="en-IN" dirty="0" err="1" smtClean="0">
                <a:solidFill>
                  <a:schemeClr val="tx1"/>
                </a:solidFill>
              </a:rPr>
              <a:t>Neoplastic</a:t>
            </a:r>
            <a:r>
              <a:rPr lang="en-IN" dirty="0" smtClean="0">
                <a:solidFill>
                  <a:schemeClr val="tx1"/>
                </a:solidFill>
              </a:rPr>
              <a:t> or cystic changes </a:t>
            </a:r>
            <a:r>
              <a:rPr lang="en-IN" dirty="0" smtClean="0"/>
              <a:t>)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Terms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352800"/>
            <a:ext cx="1828800" cy="138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24663"/>
            <a:ext cx="2438400" cy="179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2121" t="9524" r="3637" b="11905"/>
          <a:stretch>
            <a:fillRect/>
          </a:stretch>
        </p:blipFill>
        <p:spPr bwMode="auto">
          <a:xfrm>
            <a:off x="6553200" y="1676400"/>
            <a:ext cx="23622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To prevent </a:t>
            </a:r>
            <a:r>
              <a:rPr lang="en-IN" dirty="0" err="1" smtClean="0"/>
              <a:t>estrous</a:t>
            </a:r>
            <a:r>
              <a:rPr lang="en-IN" dirty="0" smtClean="0"/>
              <a:t> cycles and unwanted pregnancy.</a:t>
            </a:r>
          </a:p>
          <a:p>
            <a:r>
              <a:rPr lang="en-IN" dirty="0" smtClean="0"/>
              <a:t>Prevention of </a:t>
            </a:r>
            <a:r>
              <a:rPr lang="en-IN" dirty="0" err="1" smtClean="0"/>
              <a:t>pyometra</a:t>
            </a:r>
            <a:r>
              <a:rPr lang="en-IN" dirty="0" smtClean="0"/>
              <a:t> and ovarian or uterine </a:t>
            </a:r>
            <a:r>
              <a:rPr lang="en-IN" dirty="0" err="1" smtClean="0"/>
              <a:t>neoplasia</a:t>
            </a:r>
            <a:r>
              <a:rPr lang="en-IN" dirty="0" smtClean="0"/>
              <a:t>.</a:t>
            </a:r>
          </a:p>
          <a:p>
            <a:r>
              <a:rPr lang="en-IN" dirty="0" smtClean="0"/>
              <a:t>To reduce the Incidence of mammary </a:t>
            </a:r>
            <a:r>
              <a:rPr lang="en-IN" dirty="0" err="1" smtClean="0"/>
              <a:t>tumors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To prevent vertical transmission of undesirable gene.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dirty="0" smtClean="0"/>
              <a:t>Therapeutic 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IN" dirty="0" smtClean="0"/>
              <a:t>Animals with </a:t>
            </a:r>
            <a:r>
              <a:rPr lang="en-IN" dirty="0" err="1" smtClean="0"/>
              <a:t>pyometra</a:t>
            </a:r>
            <a:endParaRPr lang="en-IN" dirty="0" smtClean="0"/>
          </a:p>
          <a:p>
            <a:r>
              <a:rPr lang="en-IN" dirty="0" err="1" smtClean="0"/>
              <a:t>Dystocia</a:t>
            </a:r>
            <a:endParaRPr lang="en-IN" dirty="0" smtClean="0"/>
          </a:p>
          <a:p>
            <a:r>
              <a:rPr lang="en-IN" dirty="0" smtClean="0"/>
              <a:t>Uterine or ovarian cancer</a:t>
            </a:r>
          </a:p>
          <a:p>
            <a:r>
              <a:rPr lang="en-IN" dirty="0" smtClean="0"/>
              <a:t>Vaginal hyperplasia or </a:t>
            </a:r>
            <a:r>
              <a:rPr lang="en-IN" dirty="0" err="1" smtClean="0"/>
              <a:t>prolapse</a:t>
            </a:r>
            <a:endParaRPr lang="en-IN" dirty="0" smtClean="0"/>
          </a:p>
          <a:p>
            <a:r>
              <a:rPr lang="en-IN" dirty="0" smtClean="0"/>
              <a:t>Congenital clotting disorders</a:t>
            </a:r>
          </a:p>
          <a:p>
            <a:r>
              <a:rPr lang="en-IN" dirty="0" smtClean="0"/>
              <a:t>Eliminates hormonal changes that interfere with medical therapy for diabetes mellitus or epilepsy.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Surgical Anatomy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16002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/>
              <a:t>Rt. Ovary: Artery and vein Aorta</a:t>
            </a:r>
          </a:p>
          <a:p>
            <a:pPr marL="342900" indent="-342900">
              <a:buAutoNum type="arabicPeriod"/>
            </a:pPr>
            <a:r>
              <a:rPr lang="en-IN" dirty="0" smtClean="0"/>
              <a:t>Lt. Ovary: A-Aorta, Vein-Renal Vein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905000" y="1524000"/>
            <a:ext cx="68962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IN" dirty="0" smtClean="0"/>
              <a:t>Linea Alba: Least bleeding, Slow healing, Chances Post operative infection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Right Flank: Less bleeding, Fast healing, Chances Post operative infection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Laparoscopic: Almost least bleeding, Least post operative infection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Right Flank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19400" cy="7619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dirty="0" smtClean="0"/>
              <a:t>OVE/ </a:t>
            </a:r>
            <a:r>
              <a:rPr lang="en-IN" i="1" dirty="0" smtClean="0"/>
              <a:t>OR</a:t>
            </a:r>
            <a:r>
              <a:rPr lang="en-IN" dirty="0" smtClean="0"/>
              <a:t> OVH</a:t>
            </a:r>
            <a:endParaRPr lang="en-I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3301409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r="13273"/>
          <a:stretch>
            <a:fillRect/>
          </a:stretch>
        </p:blipFill>
        <p:spPr bwMode="auto">
          <a:xfrm>
            <a:off x="3581400" y="3124200"/>
            <a:ext cx="540802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8600"/>
            <a:ext cx="366007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7394"/>
          <a:stretch>
            <a:fillRect/>
          </a:stretch>
        </p:blipFill>
        <p:spPr bwMode="auto">
          <a:xfrm>
            <a:off x="3581400" y="5105400"/>
            <a:ext cx="1817688" cy="14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292" y="1524000"/>
            <a:ext cx="67775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52546"/>
            <a:ext cx="2971800" cy="23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6200775" cy="193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305175"/>
            <a:ext cx="6438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514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IN" dirty="0" smtClean="0">
                <a:latin typeface="Time new roman"/>
              </a:rPr>
              <a:t>If the broad ligament contains an excessive</a:t>
            </a:r>
          </a:p>
          <a:p>
            <a:pPr>
              <a:lnSpc>
                <a:spcPct val="110000"/>
              </a:lnSpc>
              <a:buNone/>
            </a:pPr>
            <a:r>
              <a:rPr lang="en-IN" dirty="0" smtClean="0">
                <a:latin typeface="Time new roman"/>
              </a:rPr>
              <a:t>	amount of fat,</a:t>
            </a:r>
          </a:p>
          <a:p>
            <a:pPr>
              <a:lnSpc>
                <a:spcPct val="110000"/>
              </a:lnSpc>
            </a:pPr>
            <a:r>
              <a:rPr lang="en-IN" dirty="0" smtClean="0">
                <a:latin typeface="Time new roman"/>
              </a:rPr>
              <a:t> The vessels within it may need to be</a:t>
            </a:r>
          </a:p>
          <a:p>
            <a:pPr>
              <a:lnSpc>
                <a:spcPct val="110000"/>
              </a:lnSpc>
              <a:buNone/>
            </a:pPr>
            <a:r>
              <a:rPr lang="en-IN" dirty="0" smtClean="0">
                <a:latin typeface="Time new roman"/>
              </a:rPr>
              <a:t>   </a:t>
            </a:r>
            <a:r>
              <a:rPr lang="en-IN" dirty="0" err="1" smtClean="0">
                <a:latin typeface="Time new roman"/>
              </a:rPr>
              <a:t>ligated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358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VSR Unit 5: Ovariohysterectomy in Dogs</vt:lpstr>
      <vt:lpstr>Slide 2</vt:lpstr>
      <vt:lpstr>Indications</vt:lpstr>
      <vt:lpstr>Therapeutic Indications</vt:lpstr>
      <vt:lpstr>Surgical Anatomy</vt:lpstr>
      <vt:lpstr>Approach</vt:lpstr>
      <vt:lpstr>Right Flank</vt:lpstr>
      <vt:lpstr>Slide 8</vt:lpstr>
      <vt:lpstr>Slide 9</vt:lpstr>
      <vt:lpstr>Placement of Ligature in Uterine Body</vt:lpstr>
      <vt:lpstr>Linea Alba</vt:lpstr>
      <vt:lpstr>Laparoscopic</vt:lpstr>
      <vt:lpstr>Slide 13</vt:lpstr>
      <vt:lpstr>Post operative complications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Ovariohysterectomy in Dogs</dc:title>
  <dc:creator>BMP</dc:creator>
  <cp:lastModifiedBy>BMP</cp:lastModifiedBy>
  <cp:revision>30</cp:revision>
  <dcterms:created xsi:type="dcterms:W3CDTF">2006-08-16T00:00:00Z</dcterms:created>
  <dcterms:modified xsi:type="dcterms:W3CDTF">2020-05-13T13:35:26Z</dcterms:modified>
</cp:coreProperties>
</file>