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6" r:id="rId10"/>
    <p:sldId id="273" r:id="rId11"/>
    <p:sldId id="275" r:id="rId12"/>
    <p:sldId id="274" r:id="rId13"/>
    <p:sldId id="263" r:id="rId14"/>
    <p:sldId id="264" r:id="rId15"/>
    <p:sldId id="265" r:id="rId16"/>
    <p:sldId id="266" r:id="rId17"/>
    <p:sldId id="267" r:id="rId18"/>
    <p:sldId id="277" r:id="rId19"/>
    <p:sldId id="268" r:id="rId20"/>
    <p:sldId id="269" r:id="rId21"/>
    <p:sldId id="278" r:id="rId22"/>
    <p:sldId id="270" r:id="rId23"/>
    <p:sldId id="282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3F2964-437E-4D7D-A8BB-79A1C31A2B70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50F288D-AC2E-4717-BADB-EAB8C756C8D4}">
      <dgm:prSet custT="1"/>
      <dgm:spPr/>
      <dgm:t>
        <a:bodyPr/>
        <a:lstStyle/>
        <a:p>
          <a:pPr algn="just" rtl="0"/>
          <a:r>
            <a:rPr lang="en-US" sz="2400" dirty="0"/>
            <a:t>Ovaries lie in the abdominal cavity.</a:t>
          </a:r>
        </a:p>
      </dgm:t>
    </dgm:pt>
    <dgm:pt modelId="{C9E9C161-78AC-4C79-A306-C7A57DBD0974}" type="parTrans" cxnId="{9F60B95A-F9EB-4F6D-BDA1-4D9134AB3541}">
      <dgm:prSet/>
      <dgm:spPr/>
      <dgm:t>
        <a:bodyPr/>
        <a:lstStyle/>
        <a:p>
          <a:endParaRPr lang="en-US"/>
        </a:p>
      </dgm:t>
    </dgm:pt>
    <dgm:pt modelId="{F7BB4E28-D16E-419A-9310-4AC8BD98CDCD}" type="sibTrans" cxnId="{9F60B95A-F9EB-4F6D-BDA1-4D9134AB3541}">
      <dgm:prSet/>
      <dgm:spPr/>
      <dgm:t>
        <a:bodyPr/>
        <a:lstStyle/>
        <a:p>
          <a:endParaRPr lang="en-US"/>
        </a:p>
      </dgm:t>
    </dgm:pt>
    <dgm:pt modelId="{4C95DEA9-82F0-4288-8129-548191BAA235}">
      <dgm:prSet custT="1"/>
      <dgm:spPr/>
      <dgm:t>
        <a:bodyPr/>
        <a:lstStyle/>
        <a:p>
          <a:pPr algn="just" rtl="0"/>
          <a:r>
            <a:rPr lang="en-US" sz="2400" dirty="0"/>
            <a:t>Paired organs</a:t>
          </a:r>
        </a:p>
      </dgm:t>
    </dgm:pt>
    <dgm:pt modelId="{C6C570B7-B30C-49A4-ADFE-B5E258AAECE6}" type="parTrans" cxnId="{577DA16C-BB78-467C-B674-10292FA047BD}">
      <dgm:prSet/>
      <dgm:spPr/>
      <dgm:t>
        <a:bodyPr/>
        <a:lstStyle/>
        <a:p>
          <a:endParaRPr lang="en-US"/>
        </a:p>
      </dgm:t>
    </dgm:pt>
    <dgm:pt modelId="{E8036CB1-8E59-4A75-966E-20AB3191322A}" type="sibTrans" cxnId="{577DA16C-BB78-467C-B674-10292FA047BD}">
      <dgm:prSet/>
      <dgm:spPr/>
      <dgm:t>
        <a:bodyPr/>
        <a:lstStyle/>
        <a:p>
          <a:endParaRPr lang="en-US"/>
        </a:p>
      </dgm:t>
    </dgm:pt>
    <dgm:pt modelId="{1A30AC34-45D8-4361-B8E0-2A64D149B2C1}">
      <dgm:prSet custT="1"/>
      <dgm:spPr/>
      <dgm:t>
        <a:bodyPr/>
        <a:lstStyle/>
        <a:p>
          <a:pPr algn="just" rtl="0"/>
          <a:r>
            <a:rPr lang="en-US" sz="2400" dirty="0"/>
            <a:t>Has both exocrine (ovum release) and endocrine (</a:t>
          </a:r>
          <a:r>
            <a:rPr lang="en-US" sz="2400" dirty="0" err="1"/>
            <a:t>steroidogenesis</a:t>
          </a:r>
          <a:r>
            <a:rPr lang="en-US" sz="2400" dirty="0"/>
            <a:t>) functions.</a:t>
          </a:r>
        </a:p>
      </dgm:t>
    </dgm:pt>
    <dgm:pt modelId="{7789F41C-5161-47C0-9F47-11BB0C822B9C}" type="parTrans" cxnId="{E71959C1-6EC3-4774-8CCA-62F8E1A5CCD9}">
      <dgm:prSet/>
      <dgm:spPr/>
      <dgm:t>
        <a:bodyPr/>
        <a:lstStyle/>
        <a:p>
          <a:endParaRPr lang="en-US"/>
        </a:p>
      </dgm:t>
    </dgm:pt>
    <dgm:pt modelId="{F2C7BB58-5AA1-41CC-A53C-2885D6DEDBA4}" type="sibTrans" cxnId="{E71959C1-6EC3-4774-8CCA-62F8E1A5CCD9}">
      <dgm:prSet/>
      <dgm:spPr/>
      <dgm:t>
        <a:bodyPr/>
        <a:lstStyle/>
        <a:p>
          <a:endParaRPr lang="en-US"/>
        </a:p>
      </dgm:t>
    </dgm:pt>
    <dgm:pt modelId="{2881D6BA-2779-475E-96F5-062AFF24011F}">
      <dgm:prSet custT="1"/>
      <dgm:spPr/>
      <dgm:t>
        <a:bodyPr/>
        <a:lstStyle/>
        <a:p>
          <a:pPr algn="just" rtl="0"/>
          <a:r>
            <a:rPr lang="en-US" sz="2400" dirty="0"/>
            <a:t>At birth, a layer of follicular cells surrounds the primary </a:t>
          </a:r>
          <a:r>
            <a:rPr lang="en-US" sz="2400" dirty="0" err="1"/>
            <a:t>oocytes</a:t>
          </a:r>
          <a:r>
            <a:rPr lang="en-US" sz="2400" dirty="0"/>
            <a:t> in the ovary to form primordial follicles.</a:t>
          </a:r>
        </a:p>
      </dgm:t>
    </dgm:pt>
    <dgm:pt modelId="{F818C4B6-5A79-41C9-99DD-24828A599ACE}" type="parTrans" cxnId="{F61033E1-F59C-4CB2-A780-CB2FD61B82FF}">
      <dgm:prSet/>
      <dgm:spPr/>
      <dgm:t>
        <a:bodyPr/>
        <a:lstStyle/>
        <a:p>
          <a:endParaRPr lang="en-US"/>
        </a:p>
      </dgm:t>
    </dgm:pt>
    <dgm:pt modelId="{59345855-2C05-456E-8228-701FDB1408CB}" type="sibTrans" cxnId="{F61033E1-F59C-4CB2-A780-CB2FD61B82FF}">
      <dgm:prSet/>
      <dgm:spPr/>
      <dgm:t>
        <a:bodyPr/>
        <a:lstStyle/>
        <a:p>
          <a:endParaRPr lang="en-US"/>
        </a:p>
      </dgm:t>
    </dgm:pt>
    <dgm:pt modelId="{31C29AFE-AF58-48C0-8BDC-F9E40FB62B21}">
      <dgm:prSet custT="1"/>
      <dgm:spPr/>
      <dgm:t>
        <a:bodyPr/>
        <a:lstStyle/>
        <a:p>
          <a:pPr algn="just" rtl="0"/>
          <a:r>
            <a:rPr lang="en-US" sz="2400" dirty="0"/>
            <a:t>Shape and size of ovary varies with both species and stage of estrous cycle.</a:t>
          </a:r>
        </a:p>
      </dgm:t>
    </dgm:pt>
    <dgm:pt modelId="{81FD4E19-6EF2-4E3A-A845-983ACF41CAA7}" type="parTrans" cxnId="{35A149EB-D411-4CAB-BAB4-8989A919E0DC}">
      <dgm:prSet/>
      <dgm:spPr/>
      <dgm:t>
        <a:bodyPr/>
        <a:lstStyle/>
        <a:p>
          <a:endParaRPr lang="en-US"/>
        </a:p>
      </dgm:t>
    </dgm:pt>
    <dgm:pt modelId="{330CCE6D-68A4-4A48-BA9D-99C44C64512A}" type="sibTrans" cxnId="{35A149EB-D411-4CAB-BAB4-8989A919E0DC}">
      <dgm:prSet/>
      <dgm:spPr/>
      <dgm:t>
        <a:bodyPr/>
        <a:lstStyle/>
        <a:p>
          <a:endParaRPr lang="en-US"/>
        </a:p>
      </dgm:t>
    </dgm:pt>
    <dgm:pt modelId="{CF87B9A8-0493-4D64-BCCD-C0D02F2FBB30}" type="pres">
      <dgm:prSet presAssocID="{DA3F2964-437E-4D7D-A8BB-79A1C31A2B70}" presName="linear" presStyleCnt="0">
        <dgm:presLayoutVars>
          <dgm:animLvl val="lvl"/>
          <dgm:resizeHandles val="exact"/>
        </dgm:presLayoutVars>
      </dgm:prSet>
      <dgm:spPr/>
    </dgm:pt>
    <dgm:pt modelId="{1334FAAB-D15B-41ED-9C03-34757DEC0F5D}" type="pres">
      <dgm:prSet presAssocID="{650F288D-AC2E-4717-BADB-EAB8C756C8D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1C5CAEF-5BAE-4D8A-AA08-259FAE0804BD}" type="pres">
      <dgm:prSet presAssocID="{F7BB4E28-D16E-419A-9310-4AC8BD98CDCD}" presName="spacer" presStyleCnt="0"/>
      <dgm:spPr/>
    </dgm:pt>
    <dgm:pt modelId="{7781240A-8B5E-4BD3-B13D-BCD37F74A776}" type="pres">
      <dgm:prSet presAssocID="{4C95DEA9-82F0-4288-8129-548191BAA23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3EE7F57-CA7B-47F7-987E-9945B1BF05F9}" type="pres">
      <dgm:prSet presAssocID="{E8036CB1-8E59-4A75-966E-20AB3191322A}" presName="spacer" presStyleCnt="0"/>
      <dgm:spPr/>
    </dgm:pt>
    <dgm:pt modelId="{6264B46E-7DD8-4A1F-93E2-04BAC51892E8}" type="pres">
      <dgm:prSet presAssocID="{1A30AC34-45D8-4361-B8E0-2A64D149B2C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A9B3F9E-F5F0-4FC9-85F9-CFF34ADCE267}" type="pres">
      <dgm:prSet presAssocID="{F2C7BB58-5AA1-41CC-A53C-2885D6DEDBA4}" presName="spacer" presStyleCnt="0"/>
      <dgm:spPr/>
    </dgm:pt>
    <dgm:pt modelId="{34AA194B-A7F8-4054-B6F4-CEA186443C40}" type="pres">
      <dgm:prSet presAssocID="{2881D6BA-2779-475E-96F5-062AFF24011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DB8D1E3-AA6A-421A-93AE-BC65F7F4938E}" type="pres">
      <dgm:prSet presAssocID="{59345855-2C05-456E-8228-701FDB1408CB}" presName="spacer" presStyleCnt="0"/>
      <dgm:spPr/>
    </dgm:pt>
    <dgm:pt modelId="{437EC2F4-2541-410A-BD9B-47C0F7645ECE}" type="pres">
      <dgm:prSet presAssocID="{31C29AFE-AF58-48C0-8BDC-F9E40FB62B2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813021F-D87B-4382-A967-8FBAF11085BA}" type="presOf" srcId="{31C29AFE-AF58-48C0-8BDC-F9E40FB62B21}" destId="{437EC2F4-2541-410A-BD9B-47C0F7645ECE}" srcOrd="0" destOrd="0" presId="urn:microsoft.com/office/officeart/2005/8/layout/vList2"/>
    <dgm:cxn modelId="{73A15325-7108-4384-90FF-E13A7BB3400D}" type="presOf" srcId="{DA3F2964-437E-4D7D-A8BB-79A1C31A2B70}" destId="{CF87B9A8-0493-4D64-BCCD-C0D02F2FBB30}" srcOrd="0" destOrd="0" presId="urn:microsoft.com/office/officeart/2005/8/layout/vList2"/>
    <dgm:cxn modelId="{313E2C46-C769-4ED2-8C85-55DC1C23F3E9}" type="presOf" srcId="{650F288D-AC2E-4717-BADB-EAB8C756C8D4}" destId="{1334FAAB-D15B-41ED-9C03-34757DEC0F5D}" srcOrd="0" destOrd="0" presId="urn:microsoft.com/office/officeart/2005/8/layout/vList2"/>
    <dgm:cxn modelId="{577DA16C-BB78-467C-B674-10292FA047BD}" srcId="{DA3F2964-437E-4D7D-A8BB-79A1C31A2B70}" destId="{4C95DEA9-82F0-4288-8129-548191BAA235}" srcOrd="1" destOrd="0" parTransId="{C6C570B7-B30C-49A4-ADFE-B5E258AAECE6}" sibTransId="{E8036CB1-8E59-4A75-966E-20AB3191322A}"/>
    <dgm:cxn modelId="{9F60B95A-F9EB-4F6D-BDA1-4D9134AB3541}" srcId="{DA3F2964-437E-4D7D-A8BB-79A1C31A2B70}" destId="{650F288D-AC2E-4717-BADB-EAB8C756C8D4}" srcOrd="0" destOrd="0" parTransId="{C9E9C161-78AC-4C79-A306-C7A57DBD0974}" sibTransId="{F7BB4E28-D16E-419A-9310-4AC8BD98CDCD}"/>
    <dgm:cxn modelId="{F36ACA86-6564-4D65-B3D8-846BA40C529D}" type="presOf" srcId="{1A30AC34-45D8-4361-B8E0-2A64D149B2C1}" destId="{6264B46E-7DD8-4A1F-93E2-04BAC51892E8}" srcOrd="0" destOrd="0" presId="urn:microsoft.com/office/officeart/2005/8/layout/vList2"/>
    <dgm:cxn modelId="{EB9411A3-B8C0-416C-BB91-8B3178AE560C}" type="presOf" srcId="{2881D6BA-2779-475E-96F5-062AFF24011F}" destId="{34AA194B-A7F8-4054-B6F4-CEA186443C40}" srcOrd="0" destOrd="0" presId="urn:microsoft.com/office/officeart/2005/8/layout/vList2"/>
    <dgm:cxn modelId="{D4EB11BB-3F54-44B9-951C-64A57D930676}" type="presOf" srcId="{4C95DEA9-82F0-4288-8129-548191BAA235}" destId="{7781240A-8B5E-4BD3-B13D-BCD37F74A776}" srcOrd="0" destOrd="0" presId="urn:microsoft.com/office/officeart/2005/8/layout/vList2"/>
    <dgm:cxn modelId="{E71959C1-6EC3-4774-8CCA-62F8E1A5CCD9}" srcId="{DA3F2964-437E-4D7D-A8BB-79A1C31A2B70}" destId="{1A30AC34-45D8-4361-B8E0-2A64D149B2C1}" srcOrd="2" destOrd="0" parTransId="{7789F41C-5161-47C0-9F47-11BB0C822B9C}" sibTransId="{F2C7BB58-5AA1-41CC-A53C-2885D6DEDBA4}"/>
    <dgm:cxn modelId="{F61033E1-F59C-4CB2-A780-CB2FD61B82FF}" srcId="{DA3F2964-437E-4D7D-A8BB-79A1C31A2B70}" destId="{2881D6BA-2779-475E-96F5-062AFF24011F}" srcOrd="3" destOrd="0" parTransId="{F818C4B6-5A79-41C9-99DD-24828A599ACE}" sibTransId="{59345855-2C05-456E-8228-701FDB1408CB}"/>
    <dgm:cxn modelId="{35A149EB-D411-4CAB-BAB4-8989A919E0DC}" srcId="{DA3F2964-437E-4D7D-A8BB-79A1C31A2B70}" destId="{31C29AFE-AF58-48C0-8BDC-F9E40FB62B21}" srcOrd="4" destOrd="0" parTransId="{81FD4E19-6EF2-4E3A-A845-983ACF41CAA7}" sibTransId="{330CCE6D-68A4-4A48-BA9D-99C44C64512A}"/>
    <dgm:cxn modelId="{A209A922-CC24-4A38-A908-F23486A5B498}" type="presParOf" srcId="{CF87B9A8-0493-4D64-BCCD-C0D02F2FBB30}" destId="{1334FAAB-D15B-41ED-9C03-34757DEC0F5D}" srcOrd="0" destOrd="0" presId="urn:microsoft.com/office/officeart/2005/8/layout/vList2"/>
    <dgm:cxn modelId="{87979307-453F-45FA-BFC2-B16287C20AA2}" type="presParOf" srcId="{CF87B9A8-0493-4D64-BCCD-C0D02F2FBB30}" destId="{11C5CAEF-5BAE-4D8A-AA08-259FAE0804BD}" srcOrd="1" destOrd="0" presId="urn:microsoft.com/office/officeart/2005/8/layout/vList2"/>
    <dgm:cxn modelId="{0CFD19FC-C5D3-4DCE-BEB5-A1974648F4D1}" type="presParOf" srcId="{CF87B9A8-0493-4D64-BCCD-C0D02F2FBB30}" destId="{7781240A-8B5E-4BD3-B13D-BCD37F74A776}" srcOrd="2" destOrd="0" presId="urn:microsoft.com/office/officeart/2005/8/layout/vList2"/>
    <dgm:cxn modelId="{B1D58AD0-9EBF-4598-B90C-01DE3D036BDC}" type="presParOf" srcId="{CF87B9A8-0493-4D64-BCCD-C0D02F2FBB30}" destId="{23EE7F57-CA7B-47F7-987E-9945B1BF05F9}" srcOrd="3" destOrd="0" presId="urn:microsoft.com/office/officeart/2005/8/layout/vList2"/>
    <dgm:cxn modelId="{B2A8449C-E6CA-4B7A-BFCF-F6B44BCD0FA4}" type="presParOf" srcId="{CF87B9A8-0493-4D64-BCCD-C0D02F2FBB30}" destId="{6264B46E-7DD8-4A1F-93E2-04BAC51892E8}" srcOrd="4" destOrd="0" presId="urn:microsoft.com/office/officeart/2005/8/layout/vList2"/>
    <dgm:cxn modelId="{1F84F7A0-5F4F-4A89-95AC-C1F167523C42}" type="presParOf" srcId="{CF87B9A8-0493-4D64-BCCD-C0D02F2FBB30}" destId="{8A9B3F9E-F5F0-4FC9-85F9-CFF34ADCE267}" srcOrd="5" destOrd="0" presId="urn:microsoft.com/office/officeart/2005/8/layout/vList2"/>
    <dgm:cxn modelId="{4766875F-9CDB-4083-B0BF-17CD6271ABD7}" type="presParOf" srcId="{CF87B9A8-0493-4D64-BCCD-C0D02F2FBB30}" destId="{34AA194B-A7F8-4054-B6F4-CEA186443C40}" srcOrd="6" destOrd="0" presId="urn:microsoft.com/office/officeart/2005/8/layout/vList2"/>
    <dgm:cxn modelId="{809D2513-BECA-48EB-9356-7839BF89CFFA}" type="presParOf" srcId="{CF87B9A8-0493-4D64-BCCD-C0D02F2FBB30}" destId="{FDB8D1E3-AA6A-421A-93AE-BC65F7F4938E}" srcOrd="7" destOrd="0" presId="urn:microsoft.com/office/officeart/2005/8/layout/vList2"/>
    <dgm:cxn modelId="{89259F1D-8751-48CF-9C73-932CB6A03FD8}" type="presParOf" srcId="{CF87B9A8-0493-4D64-BCCD-C0D02F2FBB30}" destId="{437EC2F4-2541-410A-BD9B-47C0F7645EC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CF45D98-797E-4110-95C2-C394CD92C36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9D0157E-D38E-43B7-B6F8-FDB5226C7A71}">
      <dgm:prSet custT="1"/>
      <dgm:spPr/>
      <dgm:t>
        <a:bodyPr/>
        <a:lstStyle/>
        <a:p>
          <a:pPr algn="just" rtl="0"/>
          <a:r>
            <a:rPr lang="en-US" sz="2800" dirty="0"/>
            <a:t>Follicular fluid performs several functions like:</a:t>
          </a:r>
        </a:p>
        <a:p>
          <a:pPr algn="just" rtl="0"/>
          <a:r>
            <a:rPr lang="en-US" sz="2800" dirty="0"/>
            <a:t>1. Regulation of </a:t>
          </a:r>
          <a:r>
            <a:rPr lang="en-US" sz="2800" dirty="0" err="1"/>
            <a:t>granulosa</a:t>
          </a:r>
          <a:r>
            <a:rPr lang="en-US" sz="2800" dirty="0"/>
            <a:t> cells’ function, initiation of follicular growth and   </a:t>
          </a:r>
          <a:r>
            <a:rPr lang="en-US" sz="2800" dirty="0" err="1"/>
            <a:t>steriodogenesis</a:t>
          </a:r>
          <a:r>
            <a:rPr lang="en-US" sz="2800" dirty="0"/>
            <a:t>.</a:t>
          </a:r>
        </a:p>
        <a:p>
          <a:pPr algn="just" rtl="0"/>
          <a:r>
            <a:rPr lang="en-US" sz="2800" dirty="0"/>
            <a:t>2. </a:t>
          </a:r>
          <a:r>
            <a:rPr lang="en-US" sz="2800" dirty="0" err="1"/>
            <a:t>Oocyte</a:t>
          </a:r>
          <a:r>
            <a:rPr lang="en-US" sz="2800" dirty="0"/>
            <a:t> maturation, ovulation and egg transport to the oviduct.</a:t>
          </a:r>
        </a:p>
        <a:p>
          <a:pPr algn="just" rtl="0"/>
          <a:r>
            <a:rPr lang="en-US" sz="2800" dirty="0"/>
            <a:t>3. Prepares follicles for formation of corpus </a:t>
          </a:r>
          <a:r>
            <a:rPr lang="en-US" sz="2800" dirty="0" err="1"/>
            <a:t>luteum</a:t>
          </a:r>
          <a:r>
            <a:rPr lang="en-US" sz="2800" dirty="0"/>
            <a:t>.</a:t>
          </a:r>
        </a:p>
        <a:p>
          <a:pPr algn="just" rtl="0"/>
          <a:r>
            <a:rPr lang="en-US" sz="2800" dirty="0"/>
            <a:t>4. The stimulatory and inhibitory factors in the fluid regulates follicular cycle.</a:t>
          </a:r>
        </a:p>
      </dgm:t>
    </dgm:pt>
    <dgm:pt modelId="{0453088A-7ED7-4477-ABF6-B52407C4D645}" type="parTrans" cxnId="{C1D2ECA8-15F0-413C-9A76-A7BBC0FB0AF6}">
      <dgm:prSet/>
      <dgm:spPr/>
      <dgm:t>
        <a:bodyPr/>
        <a:lstStyle/>
        <a:p>
          <a:endParaRPr lang="en-US"/>
        </a:p>
      </dgm:t>
    </dgm:pt>
    <dgm:pt modelId="{A0ED93B3-399D-414A-8C47-0083802EDC51}" type="sibTrans" cxnId="{C1D2ECA8-15F0-413C-9A76-A7BBC0FB0AF6}">
      <dgm:prSet/>
      <dgm:spPr/>
      <dgm:t>
        <a:bodyPr/>
        <a:lstStyle/>
        <a:p>
          <a:endParaRPr lang="en-US"/>
        </a:p>
      </dgm:t>
    </dgm:pt>
    <dgm:pt modelId="{31680430-228D-4E9D-8363-060449328EF0}" type="pres">
      <dgm:prSet presAssocID="{ACF45D98-797E-4110-95C2-C394CD92C368}" presName="linear" presStyleCnt="0">
        <dgm:presLayoutVars>
          <dgm:animLvl val="lvl"/>
          <dgm:resizeHandles val="exact"/>
        </dgm:presLayoutVars>
      </dgm:prSet>
      <dgm:spPr/>
    </dgm:pt>
    <dgm:pt modelId="{E4E1D44A-A016-49E2-BAB0-C4524DE97A67}" type="pres">
      <dgm:prSet presAssocID="{79D0157E-D38E-43B7-B6F8-FDB5226C7A71}" presName="parentText" presStyleLbl="node1" presStyleIdx="0" presStyleCnt="1" custScaleY="685189">
        <dgm:presLayoutVars>
          <dgm:chMax val="0"/>
          <dgm:bulletEnabled val="1"/>
        </dgm:presLayoutVars>
      </dgm:prSet>
      <dgm:spPr/>
    </dgm:pt>
  </dgm:ptLst>
  <dgm:cxnLst>
    <dgm:cxn modelId="{2790C033-D948-4C34-BB3D-5076124134BA}" type="presOf" srcId="{ACF45D98-797E-4110-95C2-C394CD92C368}" destId="{31680430-228D-4E9D-8363-060449328EF0}" srcOrd="0" destOrd="0" presId="urn:microsoft.com/office/officeart/2005/8/layout/vList2"/>
    <dgm:cxn modelId="{B4D44B79-1659-4C63-90BD-5CC114925516}" type="presOf" srcId="{79D0157E-D38E-43B7-B6F8-FDB5226C7A71}" destId="{E4E1D44A-A016-49E2-BAB0-C4524DE97A67}" srcOrd="0" destOrd="0" presId="urn:microsoft.com/office/officeart/2005/8/layout/vList2"/>
    <dgm:cxn modelId="{C1D2ECA8-15F0-413C-9A76-A7BBC0FB0AF6}" srcId="{ACF45D98-797E-4110-95C2-C394CD92C368}" destId="{79D0157E-D38E-43B7-B6F8-FDB5226C7A71}" srcOrd="0" destOrd="0" parTransId="{0453088A-7ED7-4477-ABF6-B52407C4D645}" sibTransId="{A0ED93B3-399D-414A-8C47-0083802EDC51}"/>
    <dgm:cxn modelId="{A26A80A6-99A1-44CC-8682-1E36FE1158AE}" type="presParOf" srcId="{31680430-228D-4E9D-8363-060449328EF0}" destId="{E4E1D44A-A016-49E2-BAB0-C4524DE97A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5BDA1BF-C5C7-48A3-870C-1F8853370D2D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3DDED77-7B83-491C-9041-0163C213DF01}">
      <dgm:prSet custT="1"/>
      <dgm:spPr/>
      <dgm:t>
        <a:bodyPr/>
        <a:lstStyle/>
        <a:p>
          <a:pPr algn="just" rtl="0"/>
          <a:r>
            <a:rPr lang="en-US" sz="2400" dirty="0"/>
            <a:t>The growth of luteal cells is one of the fastest events known in biology, with in 3 to 4 days the blood clot is invaded by the new luteal cells so that the blood filled cavity looses it dark coloration. </a:t>
          </a:r>
        </a:p>
      </dgm:t>
    </dgm:pt>
    <dgm:pt modelId="{9B641EDE-636E-4678-A820-F0453249A9E1}" type="parTrans" cxnId="{9BB7FE57-AEFB-4DF9-8FA7-F907C5B33D95}">
      <dgm:prSet/>
      <dgm:spPr/>
      <dgm:t>
        <a:bodyPr/>
        <a:lstStyle/>
        <a:p>
          <a:endParaRPr lang="en-US"/>
        </a:p>
      </dgm:t>
    </dgm:pt>
    <dgm:pt modelId="{D0390A0F-259E-4A13-BF6B-5961ECC9E07B}" type="sibTrans" cxnId="{9BB7FE57-AEFB-4DF9-8FA7-F907C5B33D95}">
      <dgm:prSet/>
      <dgm:spPr/>
      <dgm:t>
        <a:bodyPr/>
        <a:lstStyle/>
        <a:p>
          <a:endParaRPr lang="en-US"/>
        </a:p>
      </dgm:t>
    </dgm:pt>
    <dgm:pt modelId="{92D94C1E-C836-4468-A432-75DE245D7A37}">
      <dgm:prSet custT="1"/>
      <dgm:spPr/>
      <dgm:t>
        <a:bodyPr/>
        <a:lstStyle/>
        <a:p>
          <a:pPr rtl="0"/>
          <a:r>
            <a:rPr lang="en-US" sz="2400" dirty="0"/>
            <a:t>CL is one of the most </a:t>
          </a:r>
          <a:r>
            <a:rPr lang="en-US" sz="2400" dirty="0" err="1"/>
            <a:t>vascularized</a:t>
          </a:r>
          <a:r>
            <a:rPr lang="en-US" sz="2400" dirty="0"/>
            <a:t> organ of body.</a:t>
          </a:r>
        </a:p>
      </dgm:t>
    </dgm:pt>
    <dgm:pt modelId="{7CDA7B14-A7CC-4887-A6AF-6AA2A29B6663}" type="parTrans" cxnId="{81BF2A6A-7B41-4852-8F7F-D16C8C71D7AB}">
      <dgm:prSet/>
      <dgm:spPr/>
      <dgm:t>
        <a:bodyPr/>
        <a:lstStyle/>
        <a:p>
          <a:endParaRPr lang="en-US"/>
        </a:p>
      </dgm:t>
    </dgm:pt>
    <dgm:pt modelId="{378DC5FD-4176-4EBA-A242-EA78D3B6CF64}" type="sibTrans" cxnId="{81BF2A6A-7B41-4852-8F7F-D16C8C71D7AB}">
      <dgm:prSet/>
      <dgm:spPr/>
      <dgm:t>
        <a:bodyPr/>
        <a:lstStyle/>
        <a:p>
          <a:endParaRPr lang="en-US"/>
        </a:p>
      </dgm:t>
    </dgm:pt>
    <dgm:pt modelId="{2791F3C2-773B-4347-BB93-9A330954797A}">
      <dgm:prSet custT="1"/>
      <dgm:spPr/>
      <dgm:t>
        <a:bodyPr/>
        <a:lstStyle/>
        <a:p>
          <a:pPr algn="just" rtl="0"/>
          <a:r>
            <a:rPr lang="en-US" sz="2400" dirty="0"/>
            <a:t>Corpus </a:t>
          </a:r>
          <a:r>
            <a:rPr lang="en-US" sz="2400" dirty="0" err="1"/>
            <a:t>luteum</a:t>
          </a:r>
          <a:r>
            <a:rPr lang="en-US" sz="2400" dirty="0"/>
            <a:t> develops after the collapse of the follicle at ovulation</a:t>
          </a:r>
          <a:r>
            <a:rPr lang="en-US" sz="600" dirty="0"/>
            <a:t>. </a:t>
          </a:r>
        </a:p>
      </dgm:t>
    </dgm:pt>
    <dgm:pt modelId="{05FEE74D-FE94-4269-950B-6551796C924D}" type="parTrans" cxnId="{B362C489-6B99-4413-89B7-635A5F31F7B3}">
      <dgm:prSet/>
      <dgm:spPr/>
      <dgm:t>
        <a:bodyPr/>
        <a:lstStyle/>
        <a:p>
          <a:endParaRPr lang="en-US"/>
        </a:p>
      </dgm:t>
    </dgm:pt>
    <dgm:pt modelId="{2495FFC3-F74B-4DA3-ADC7-19665A77B213}" type="sibTrans" cxnId="{B362C489-6B99-4413-89B7-635A5F31F7B3}">
      <dgm:prSet/>
      <dgm:spPr/>
      <dgm:t>
        <a:bodyPr/>
        <a:lstStyle/>
        <a:p>
          <a:endParaRPr lang="en-US"/>
        </a:p>
      </dgm:t>
    </dgm:pt>
    <dgm:pt modelId="{A019A1E6-1FE6-4A0A-BB29-EF1810A0CA14}" type="pres">
      <dgm:prSet presAssocID="{85BDA1BF-C5C7-48A3-870C-1F8853370D2D}" presName="linear" presStyleCnt="0">
        <dgm:presLayoutVars>
          <dgm:animLvl val="lvl"/>
          <dgm:resizeHandles val="exact"/>
        </dgm:presLayoutVars>
      </dgm:prSet>
      <dgm:spPr/>
    </dgm:pt>
    <dgm:pt modelId="{15A401AC-FE4A-4305-BFF2-CE6C17481755}" type="pres">
      <dgm:prSet presAssocID="{A3DDED77-7B83-491C-9041-0163C213DF01}" presName="parentText" presStyleLbl="node1" presStyleIdx="0" presStyleCnt="3" custScaleY="179848" custLinFactY="-54479" custLinFactNeighborY="-100000">
        <dgm:presLayoutVars>
          <dgm:chMax val="0"/>
          <dgm:bulletEnabled val="1"/>
        </dgm:presLayoutVars>
      </dgm:prSet>
      <dgm:spPr/>
    </dgm:pt>
    <dgm:pt modelId="{B66766E7-1ABC-47C2-908F-6C0038A0498C}" type="pres">
      <dgm:prSet presAssocID="{D0390A0F-259E-4A13-BF6B-5961ECC9E07B}" presName="spacer" presStyleCnt="0"/>
      <dgm:spPr/>
    </dgm:pt>
    <dgm:pt modelId="{5D96833D-25D7-4523-A958-5844C6298C86}" type="pres">
      <dgm:prSet presAssocID="{92D94C1E-C836-4468-A432-75DE245D7A37}" presName="parentText" presStyleLbl="node1" presStyleIdx="1" presStyleCnt="3" custScaleY="90818" custLinFactNeighborY="-12469">
        <dgm:presLayoutVars>
          <dgm:chMax val="0"/>
          <dgm:bulletEnabled val="1"/>
        </dgm:presLayoutVars>
      </dgm:prSet>
      <dgm:spPr/>
    </dgm:pt>
    <dgm:pt modelId="{E70374A7-466D-4BB4-A3A5-BCDF7C6E63A5}" type="pres">
      <dgm:prSet presAssocID="{378DC5FD-4176-4EBA-A242-EA78D3B6CF64}" presName="spacer" presStyleCnt="0"/>
      <dgm:spPr/>
    </dgm:pt>
    <dgm:pt modelId="{B88533BC-C2DE-47DB-B213-70E773426331}" type="pres">
      <dgm:prSet presAssocID="{2791F3C2-773B-4347-BB93-9A330954797A}" presName="parentText" presStyleLbl="node1" presStyleIdx="2" presStyleCnt="3" custScaleY="84935">
        <dgm:presLayoutVars>
          <dgm:chMax val="0"/>
          <dgm:bulletEnabled val="1"/>
        </dgm:presLayoutVars>
      </dgm:prSet>
      <dgm:spPr/>
    </dgm:pt>
  </dgm:ptLst>
  <dgm:cxnLst>
    <dgm:cxn modelId="{AE59DC1C-E74B-4C14-8BB4-52F8642E8007}" type="presOf" srcId="{85BDA1BF-C5C7-48A3-870C-1F8853370D2D}" destId="{A019A1E6-1FE6-4A0A-BB29-EF1810A0CA14}" srcOrd="0" destOrd="0" presId="urn:microsoft.com/office/officeart/2005/8/layout/vList2"/>
    <dgm:cxn modelId="{81BF2A6A-7B41-4852-8F7F-D16C8C71D7AB}" srcId="{85BDA1BF-C5C7-48A3-870C-1F8853370D2D}" destId="{92D94C1E-C836-4468-A432-75DE245D7A37}" srcOrd="1" destOrd="0" parTransId="{7CDA7B14-A7CC-4887-A6AF-6AA2A29B6663}" sibTransId="{378DC5FD-4176-4EBA-A242-EA78D3B6CF64}"/>
    <dgm:cxn modelId="{9BB7FE57-AEFB-4DF9-8FA7-F907C5B33D95}" srcId="{85BDA1BF-C5C7-48A3-870C-1F8853370D2D}" destId="{A3DDED77-7B83-491C-9041-0163C213DF01}" srcOrd="0" destOrd="0" parTransId="{9B641EDE-636E-4678-A820-F0453249A9E1}" sibTransId="{D0390A0F-259E-4A13-BF6B-5961ECC9E07B}"/>
    <dgm:cxn modelId="{6CB94886-3F5C-427B-BB41-0D5C7F21809A}" type="presOf" srcId="{2791F3C2-773B-4347-BB93-9A330954797A}" destId="{B88533BC-C2DE-47DB-B213-70E773426331}" srcOrd="0" destOrd="0" presId="urn:microsoft.com/office/officeart/2005/8/layout/vList2"/>
    <dgm:cxn modelId="{B362C489-6B99-4413-89B7-635A5F31F7B3}" srcId="{85BDA1BF-C5C7-48A3-870C-1F8853370D2D}" destId="{2791F3C2-773B-4347-BB93-9A330954797A}" srcOrd="2" destOrd="0" parTransId="{05FEE74D-FE94-4269-950B-6551796C924D}" sibTransId="{2495FFC3-F74B-4DA3-ADC7-19665A77B213}"/>
    <dgm:cxn modelId="{35D3A8CC-515C-4332-A82C-55683CCFE316}" type="presOf" srcId="{A3DDED77-7B83-491C-9041-0163C213DF01}" destId="{15A401AC-FE4A-4305-BFF2-CE6C17481755}" srcOrd="0" destOrd="0" presId="urn:microsoft.com/office/officeart/2005/8/layout/vList2"/>
    <dgm:cxn modelId="{DD0392DF-9280-45B6-BD9B-11090782BC15}" type="presOf" srcId="{92D94C1E-C836-4468-A432-75DE245D7A37}" destId="{5D96833D-25D7-4523-A958-5844C6298C86}" srcOrd="0" destOrd="0" presId="urn:microsoft.com/office/officeart/2005/8/layout/vList2"/>
    <dgm:cxn modelId="{52F61E86-AB39-4573-9B01-C88A2C85B8B5}" type="presParOf" srcId="{A019A1E6-1FE6-4A0A-BB29-EF1810A0CA14}" destId="{15A401AC-FE4A-4305-BFF2-CE6C17481755}" srcOrd="0" destOrd="0" presId="urn:microsoft.com/office/officeart/2005/8/layout/vList2"/>
    <dgm:cxn modelId="{B24994B6-7368-439A-9F86-F15EDC64E144}" type="presParOf" srcId="{A019A1E6-1FE6-4A0A-BB29-EF1810A0CA14}" destId="{B66766E7-1ABC-47C2-908F-6C0038A0498C}" srcOrd="1" destOrd="0" presId="urn:microsoft.com/office/officeart/2005/8/layout/vList2"/>
    <dgm:cxn modelId="{E7AABFBE-8458-40E1-AF03-7C16792E2912}" type="presParOf" srcId="{A019A1E6-1FE6-4A0A-BB29-EF1810A0CA14}" destId="{5D96833D-25D7-4523-A958-5844C6298C86}" srcOrd="2" destOrd="0" presId="urn:microsoft.com/office/officeart/2005/8/layout/vList2"/>
    <dgm:cxn modelId="{7279C204-BE28-43B5-B161-E9BB11D9DD25}" type="presParOf" srcId="{A019A1E6-1FE6-4A0A-BB29-EF1810A0CA14}" destId="{E70374A7-466D-4BB4-A3A5-BCDF7C6E63A5}" srcOrd="3" destOrd="0" presId="urn:microsoft.com/office/officeart/2005/8/layout/vList2"/>
    <dgm:cxn modelId="{9CA3AAF3-730A-48DA-B5DE-AE1FCB9C1AD0}" type="presParOf" srcId="{A019A1E6-1FE6-4A0A-BB29-EF1810A0CA14}" destId="{B88533BC-C2DE-47DB-B213-70E77342633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A14576E-1F44-4F1A-B04F-46C6BCA15F55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0CD72CB-6820-40BA-9DF1-50CD3A6B5413}">
      <dgm:prSet/>
      <dgm:spPr/>
      <dgm:t>
        <a:bodyPr/>
        <a:lstStyle/>
        <a:p>
          <a:pPr algn="just" rtl="0"/>
          <a:r>
            <a:rPr lang="en-US" dirty="0"/>
            <a:t>These folds consist of central core of </a:t>
          </a:r>
          <a:r>
            <a:rPr lang="en-US" dirty="0" err="1"/>
            <a:t>stromal</a:t>
          </a:r>
          <a:r>
            <a:rPr lang="en-US" dirty="0"/>
            <a:t> frame and large blood vessels, which becomes distended cells develops a few days before ovulation.</a:t>
          </a:r>
        </a:p>
      </dgm:t>
    </dgm:pt>
    <dgm:pt modelId="{03C4322A-F4C6-46EE-8F8A-9AA0616C85FB}" type="parTrans" cxnId="{88946F2F-C39A-4C74-BA0E-1684A2802398}">
      <dgm:prSet/>
      <dgm:spPr/>
      <dgm:t>
        <a:bodyPr/>
        <a:lstStyle/>
        <a:p>
          <a:endParaRPr lang="en-US"/>
        </a:p>
      </dgm:t>
    </dgm:pt>
    <dgm:pt modelId="{4066F798-33CB-4FE7-9CDF-FC75454FD428}" type="sibTrans" cxnId="{88946F2F-C39A-4C74-BA0E-1684A2802398}">
      <dgm:prSet/>
      <dgm:spPr/>
      <dgm:t>
        <a:bodyPr/>
        <a:lstStyle/>
        <a:p>
          <a:endParaRPr lang="en-US"/>
        </a:p>
      </dgm:t>
    </dgm:pt>
    <dgm:pt modelId="{5B64517F-6225-4296-B856-7201D3D125FE}">
      <dgm:prSet/>
      <dgm:spPr/>
      <dgm:t>
        <a:bodyPr/>
        <a:lstStyle/>
        <a:p>
          <a:pPr algn="just" rtl="0"/>
          <a:r>
            <a:rPr lang="en-US" dirty="0"/>
            <a:t>They regress quickly and with </a:t>
          </a:r>
          <a:r>
            <a:rPr lang="en-US" dirty="0" err="1"/>
            <a:t>infew</a:t>
          </a:r>
          <a:r>
            <a:rPr lang="en-US" dirty="0"/>
            <a:t> hours after ovulation all remaining </a:t>
          </a:r>
          <a:r>
            <a:rPr lang="en-US" dirty="0" err="1"/>
            <a:t>thecal</a:t>
          </a:r>
          <a:r>
            <a:rPr lang="en-US" dirty="0"/>
            <a:t> cells are in advanced stage of degeneration. </a:t>
          </a:r>
        </a:p>
      </dgm:t>
    </dgm:pt>
    <dgm:pt modelId="{FE8B8CF3-CEEB-4F27-A044-F18398AFCE8A}" type="parTrans" cxnId="{AC345C0B-F4C5-4844-96CA-877C90E5A812}">
      <dgm:prSet/>
      <dgm:spPr/>
      <dgm:t>
        <a:bodyPr/>
        <a:lstStyle/>
        <a:p>
          <a:endParaRPr lang="en-US"/>
        </a:p>
      </dgm:t>
    </dgm:pt>
    <dgm:pt modelId="{E9D945C9-099A-42E8-9EF9-3B0421448EEE}" type="sibTrans" cxnId="{AC345C0B-F4C5-4844-96CA-877C90E5A812}">
      <dgm:prSet/>
      <dgm:spPr/>
      <dgm:t>
        <a:bodyPr/>
        <a:lstStyle/>
        <a:p>
          <a:endParaRPr lang="en-US"/>
        </a:p>
      </dgm:t>
    </dgm:pt>
    <dgm:pt modelId="{9D4E22DC-5E21-41D5-A6D7-161B395C9BCD}">
      <dgm:prSet/>
      <dgm:spPr/>
      <dgm:t>
        <a:bodyPr/>
        <a:lstStyle/>
        <a:p>
          <a:pPr algn="just" rtl="0"/>
          <a:r>
            <a:rPr lang="en-US" dirty="0"/>
            <a:t>Hypertrophy and </a:t>
          </a:r>
          <a:r>
            <a:rPr lang="en-US" dirty="0" err="1"/>
            <a:t>luteinization</a:t>
          </a:r>
          <a:r>
            <a:rPr lang="en-US" dirty="0"/>
            <a:t> of </a:t>
          </a:r>
          <a:r>
            <a:rPr lang="en-US" dirty="0" err="1"/>
            <a:t>granulosa</a:t>
          </a:r>
          <a:r>
            <a:rPr lang="en-US" dirty="0"/>
            <a:t> cells begins after ovulation. </a:t>
          </a:r>
        </a:p>
      </dgm:t>
    </dgm:pt>
    <dgm:pt modelId="{6663FDD2-1BE6-4160-BE6F-AA2FC14119EA}" type="parTrans" cxnId="{92F02D72-732E-4811-8710-37850154CEC4}">
      <dgm:prSet/>
      <dgm:spPr/>
      <dgm:t>
        <a:bodyPr/>
        <a:lstStyle/>
        <a:p>
          <a:endParaRPr lang="en-US"/>
        </a:p>
      </dgm:t>
    </dgm:pt>
    <dgm:pt modelId="{FE5E368B-FADD-4CAF-BB76-656A79919259}" type="sibTrans" cxnId="{92F02D72-732E-4811-8710-37850154CEC4}">
      <dgm:prSet/>
      <dgm:spPr/>
      <dgm:t>
        <a:bodyPr/>
        <a:lstStyle/>
        <a:p>
          <a:endParaRPr lang="en-US"/>
        </a:p>
      </dgm:t>
    </dgm:pt>
    <dgm:pt modelId="{86B322D8-EF8F-419F-8316-BB014AE74A0E}">
      <dgm:prSet/>
      <dgm:spPr/>
      <dgm:t>
        <a:bodyPr/>
        <a:lstStyle/>
        <a:p>
          <a:pPr algn="just" rtl="0"/>
          <a:r>
            <a:rPr lang="en-US" dirty="0"/>
            <a:t>Inner wall of follicle develops into macro and microscopic folds that penetrate the central cavity.</a:t>
          </a:r>
        </a:p>
      </dgm:t>
    </dgm:pt>
    <dgm:pt modelId="{002CCF57-38C9-4AA5-8892-5F068F137A60}" type="parTrans" cxnId="{33DCA461-68CC-42C4-B5E9-D4CF1C1DF418}">
      <dgm:prSet/>
      <dgm:spPr/>
    </dgm:pt>
    <dgm:pt modelId="{F70EF6DB-260D-47BF-9ABC-0CB0D09E9F79}" type="sibTrans" cxnId="{33DCA461-68CC-42C4-B5E9-D4CF1C1DF418}">
      <dgm:prSet/>
      <dgm:spPr/>
    </dgm:pt>
    <dgm:pt modelId="{3EE1D658-B2E0-4B80-9391-4B55B9B810B1}" type="pres">
      <dgm:prSet presAssocID="{1A14576E-1F44-4F1A-B04F-46C6BCA15F55}" presName="linear" presStyleCnt="0">
        <dgm:presLayoutVars>
          <dgm:animLvl val="lvl"/>
          <dgm:resizeHandles val="exact"/>
        </dgm:presLayoutVars>
      </dgm:prSet>
      <dgm:spPr/>
    </dgm:pt>
    <dgm:pt modelId="{F30314B5-50BE-4ADC-9970-1681CDA00E98}" type="pres">
      <dgm:prSet presAssocID="{86B322D8-EF8F-419F-8316-BB014AE74A0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58CDE65-90ED-4159-907A-C77ED71B0E5F}" type="pres">
      <dgm:prSet presAssocID="{F70EF6DB-260D-47BF-9ABC-0CB0D09E9F79}" presName="spacer" presStyleCnt="0"/>
      <dgm:spPr/>
    </dgm:pt>
    <dgm:pt modelId="{01134FC6-100E-483A-835C-7D21EC78D19E}" type="pres">
      <dgm:prSet presAssocID="{C0CD72CB-6820-40BA-9DF1-50CD3A6B541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5603A2D-20BA-4B1C-947B-0F514E0B1DD8}" type="pres">
      <dgm:prSet presAssocID="{4066F798-33CB-4FE7-9CDF-FC75454FD428}" presName="spacer" presStyleCnt="0"/>
      <dgm:spPr/>
    </dgm:pt>
    <dgm:pt modelId="{6C07A086-BB1D-4981-BCF5-9BE10478CC35}" type="pres">
      <dgm:prSet presAssocID="{5B64517F-6225-4296-B856-7201D3D125F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1A440C3-42ED-4701-B868-B19818ECFD95}" type="pres">
      <dgm:prSet presAssocID="{E9D945C9-099A-42E8-9EF9-3B0421448EEE}" presName="spacer" presStyleCnt="0"/>
      <dgm:spPr/>
    </dgm:pt>
    <dgm:pt modelId="{543EBF0F-E5BA-4E75-AEBB-7F98455A9FDE}" type="pres">
      <dgm:prSet presAssocID="{9D4E22DC-5E21-41D5-A6D7-161B395C9BC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C345C0B-F4C5-4844-96CA-877C90E5A812}" srcId="{1A14576E-1F44-4F1A-B04F-46C6BCA15F55}" destId="{5B64517F-6225-4296-B856-7201D3D125FE}" srcOrd="2" destOrd="0" parTransId="{FE8B8CF3-CEEB-4F27-A044-F18398AFCE8A}" sibTransId="{E9D945C9-099A-42E8-9EF9-3B0421448EEE}"/>
    <dgm:cxn modelId="{88946F2F-C39A-4C74-BA0E-1684A2802398}" srcId="{1A14576E-1F44-4F1A-B04F-46C6BCA15F55}" destId="{C0CD72CB-6820-40BA-9DF1-50CD3A6B5413}" srcOrd="1" destOrd="0" parTransId="{03C4322A-F4C6-46EE-8F8A-9AA0616C85FB}" sibTransId="{4066F798-33CB-4FE7-9CDF-FC75454FD428}"/>
    <dgm:cxn modelId="{35505F36-C289-42E7-99E4-A34BFCBCB8FA}" type="presOf" srcId="{C0CD72CB-6820-40BA-9DF1-50CD3A6B5413}" destId="{01134FC6-100E-483A-835C-7D21EC78D19E}" srcOrd="0" destOrd="0" presId="urn:microsoft.com/office/officeart/2005/8/layout/vList2"/>
    <dgm:cxn modelId="{33DCA461-68CC-42C4-B5E9-D4CF1C1DF418}" srcId="{1A14576E-1F44-4F1A-B04F-46C6BCA15F55}" destId="{86B322D8-EF8F-419F-8316-BB014AE74A0E}" srcOrd="0" destOrd="0" parTransId="{002CCF57-38C9-4AA5-8892-5F068F137A60}" sibTransId="{F70EF6DB-260D-47BF-9ABC-0CB0D09E9F79}"/>
    <dgm:cxn modelId="{8B66DC65-3C0C-4383-A720-4840B195CEB5}" type="presOf" srcId="{9D4E22DC-5E21-41D5-A6D7-161B395C9BCD}" destId="{543EBF0F-E5BA-4E75-AEBB-7F98455A9FDE}" srcOrd="0" destOrd="0" presId="urn:microsoft.com/office/officeart/2005/8/layout/vList2"/>
    <dgm:cxn modelId="{92F02D72-732E-4811-8710-37850154CEC4}" srcId="{1A14576E-1F44-4F1A-B04F-46C6BCA15F55}" destId="{9D4E22DC-5E21-41D5-A6D7-161B395C9BCD}" srcOrd="3" destOrd="0" parTransId="{6663FDD2-1BE6-4160-BE6F-AA2FC14119EA}" sibTransId="{FE5E368B-FADD-4CAF-BB76-656A79919259}"/>
    <dgm:cxn modelId="{B10D9974-B7E5-4BD2-8582-A51A4A46F76D}" type="presOf" srcId="{5B64517F-6225-4296-B856-7201D3D125FE}" destId="{6C07A086-BB1D-4981-BCF5-9BE10478CC35}" srcOrd="0" destOrd="0" presId="urn:microsoft.com/office/officeart/2005/8/layout/vList2"/>
    <dgm:cxn modelId="{976D9676-8A91-4F8D-BF97-58849C5FF78B}" type="presOf" srcId="{86B322D8-EF8F-419F-8316-BB014AE74A0E}" destId="{F30314B5-50BE-4ADC-9970-1681CDA00E98}" srcOrd="0" destOrd="0" presId="urn:microsoft.com/office/officeart/2005/8/layout/vList2"/>
    <dgm:cxn modelId="{DDA6F7EA-2DC6-4E5A-B988-84DA36192098}" type="presOf" srcId="{1A14576E-1F44-4F1A-B04F-46C6BCA15F55}" destId="{3EE1D658-B2E0-4B80-9391-4B55B9B810B1}" srcOrd="0" destOrd="0" presId="urn:microsoft.com/office/officeart/2005/8/layout/vList2"/>
    <dgm:cxn modelId="{E84B9191-917F-4000-9991-60AA9C2FBF53}" type="presParOf" srcId="{3EE1D658-B2E0-4B80-9391-4B55B9B810B1}" destId="{F30314B5-50BE-4ADC-9970-1681CDA00E98}" srcOrd="0" destOrd="0" presId="urn:microsoft.com/office/officeart/2005/8/layout/vList2"/>
    <dgm:cxn modelId="{79B0314C-6570-4123-A46C-392A85AF8360}" type="presParOf" srcId="{3EE1D658-B2E0-4B80-9391-4B55B9B810B1}" destId="{B58CDE65-90ED-4159-907A-C77ED71B0E5F}" srcOrd="1" destOrd="0" presId="urn:microsoft.com/office/officeart/2005/8/layout/vList2"/>
    <dgm:cxn modelId="{925D16DC-BBFC-4D8F-AD12-9FEE0B269679}" type="presParOf" srcId="{3EE1D658-B2E0-4B80-9391-4B55B9B810B1}" destId="{01134FC6-100E-483A-835C-7D21EC78D19E}" srcOrd="2" destOrd="0" presId="urn:microsoft.com/office/officeart/2005/8/layout/vList2"/>
    <dgm:cxn modelId="{511D6C84-7EF2-4812-BA27-94168EA734AA}" type="presParOf" srcId="{3EE1D658-B2E0-4B80-9391-4B55B9B810B1}" destId="{C5603A2D-20BA-4B1C-947B-0F514E0B1DD8}" srcOrd="3" destOrd="0" presId="urn:microsoft.com/office/officeart/2005/8/layout/vList2"/>
    <dgm:cxn modelId="{7AD17AB5-D007-4EF4-9800-38122AD27B68}" type="presParOf" srcId="{3EE1D658-B2E0-4B80-9391-4B55B9B810B1}" destId="{6C07A086-BB1D-4981-BCF5-9BE10478CC35}" srcOrd="4" destOrd="0" presId="urn:microsoft.com/office/officeart/2005/8/layout/vList2"/>
    <dgm:cxn modelId="{92B1293A-184B-4058-B5BF-7580E2B7CBD4}" type="presParOf" srcId="{3EE1D658-B2E0-4B80-9391-4B55B9B810B1}" destId="{F1A440C3-42ED-4701-B868-B19818ECFD95}" srcOrd="5" destOrd="0" presId="urn:microsoft.com/office/officeart/2005/8/layout/vList2"/>
    <dgm:cxn modelId="{43012834-312A-4843-B4D6-783CE23B63AC}" type="presParOf" srcId="{3EE1D658-B2E0-4B80-9391-4B55B9B810B1}" destId="{543EBF0F-E5BA-4E75-AEBB-7F98455A9FD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90D0E6C-787E-4714-858A-4C8F148AA536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7936713-E5D9-4E7A-91B8-F527DFBFBC01}">
      <dgm:prSet custT="1"/>
      <dgm:spPr/>
      <dgm:t>
        <a:bodyPr/>
        <a:lstStyle/>
        <a:p>
          <a:pPr algn="just" rtl="0"/>
          <a:r>
            <a:rPr lang="en-US" sz="2400" dirty="0"/>
            <a:t>Luteal tissue enlarges mainly through hypertrophy of </a:t>
          </a:r>
          <a:r>
            <a:rPr lang="en-US" sz="2400" dirty="0" err="1"/>
            <a:t>lutein</a:t>
          </a:r>
          <a:r>
            <a:rPr lang="en-US" sz="2400" dirty="0"/>
            <a:t> cells.</a:t>
          </a:r>
        </a:p>
      </dgm:t>
    </dgm:pt>
    <dgm:pt modelId="{3431F62B-CC95-4CFF-8128-931C6C0C6C52}" type="parTrans" cxnId="{DD06BE99-ADD1-4736-8601-940A2B8C4C5E}">
      <dgm:prSet/>
      <dgm:spPr/>
      <dgm:t>
        <a:bodyPr/>
        <a:lstStyle/>
        <a:p>
          <a:endParaRPr lang="en-US"/>
        </a:p>
      </dgm:t>
    </dgm:pt>
    <dgm:pt modelId="{98EE9395-6D25-439E-AF1A-FB7B5EA2D896}" type="sibTrans" cxnId="{DD06BE99-ADD1-4736-8601-940A2B8C4C5E}">
      <dgm:prSet/>
      <dgm:spPr/>
      <dgm:t>
        <a:bodyPr/>
        <a:lstStyle/>
        <a:p>
          <a:endParaRPr lang="en-US"/>
        </a:p>
      </dgm:t>
    </dgm:pt>
    <dgm:pt modelId="{25082274-CF94-4CE5-81C8-67438A058C76}">
      <dgm:prSet custT="1"/>
      <dgm:spPr/>
      <dgm:t>
        <a:bodyPr/>
        <a:lstStyle/>
        <a:p>
          <a:pPr algn="just" rtl="0"/>
          <a:r>
            <a:rPr lang="en-US" sz="2400" dirty="0"/>
            <a:t>Progesterone is secreted by the lute in cells as granules.</a:t>
          </a:r>
        </a:p>
      </dgm:t>
    </dgm:pt>
    <dgm:pt modelId="{A4256BBD-FF3B-4F0E-860D-CCC266D3D8D5}" type="parTrans" cxnId="{DC3229CB-B3F1-4083-87D3-3C5DAF11D272}">
      <dgm:prSet/>
      <dgm:spPr/>
      <dgm:t>
        <a:bodyPr/>
        <a:lstStyle/>
        <a:p>
          <a:endParaRPr lang="en-US"/>
        </a:p>
      </dgm:t>
    </dgm:pt>
    <dgm:pt modelId="{1460838D-B376-492B-B597-022F8F2809E1}" type="sibTrans" cxnId="{DC3229CB-B3F1-4083-87D3-3C5DAF11D272}">
      <dgm:prSet/>
      <dgm:spPr/>
      <dgm:t>
        <a:bodyPr/>
        <a:lstStyle/>
        <a:p>
          <a:endParaRPr lang="en-US"/>
        </a:p>
      </dgm:t>
    </dgm:pt>
    <dgm:pt modelId="{51841B36-D031-4033-8EC0-8F2F4DA9471C}">
      <dgm:prSet custT="1"/>
      <dgm:spPr/>
      <dgm:t>
        <a:bodyPr/>
        <a:lstStyle/>
        <a:p>
          <a:pPr algn="just" rtl="0"/>
          <a:r>
            <a:rPr lang="en-US" sz="2400" dirty="0"/>
            <a:t>Generally the period of growth of C.L. is slightly longer than half of the estrous cycle.</a:t>
          </a:r>
        </a:p>
      </dgm:t>
    </dgm:pt>
    <dgm:pt modelId="{D2319498-D348-499A-B8A4-1B39F8488D82}" type="parTrans" cxnId="{AB68E151-99B2-4479-BF9C-A2E2B30CDF2B}">
      <dgm:prSet/>
      <dgm:spPr/>
      <dgm:t>
        <a:bodyPr/>
        <a:lstStyle/>
        <a:p>
          <a:endParaRPr lang="en-US"/>
        </a:p>
      </dgm:t>
    </dgm:pt>
    <dgm:pt modelId="{FBE82F73-2CCA-41AF-99C6-CA54861D6215}" type="sibTrans" cxnId="{AB68E151-99B2-4479-BF9C-A2E2B30CDF2B}">
      <dgm:prSet/>
      <dgm:spPr/>
      <dgm:t>
        <a:bodyPr/>
        <a:lstStyle/>
        <a:p>
          <a:endParaRPr lang="en-US"/>
        </a:p>
      </dgm:t>
    </dgm:pt>
    <dgm:pt modelId="{806740A8-D408-49F2-AD4C-39ABD3DC26C3}">
      <dgm:prSet custT="1"/>
      <dgm:spPr/>
      <dgm:t>
        <a:bodyPr/>
        <a:lstStyle/>
        <a:p>
          <a:pPr algn="just" rtl="0"/>
          <a:r>
            <a:rPr lang="en-US" sz="2400" dirty="0"/>
            <a:t>In cow, the weight and progesterone content of CL increases rapidly between day 3 and 12 of the cycle and remains relatively constant till day 16, when regression  begins, if fertilization does not takes place.</a:t>
          </a:r>
        </a:p>
      </dgm:t>
    </dgm:pt>
    <dgm:pt modelId="{292D0038-28CF-4C82-BD7F-6FABF07B3711}" type="parTrans" cxnId="{F118B3BB-8CB9-4F0D-BEF7-93BEC22846A0}">
      <dgm:prSet/>
      <dgm:spPr/>
      <dgm:t>
        <a:bodyPr/>
        <a:lstStyle/>
        <a:p>
          <a:endParaRPr lang="en-US"/>
        </a:p>
      </dgm:t>
    </dgm:pt>
    <dgm:pt modelId="{81F046EE-6D07-4877-B915-6C3C0F846E23}" type="sibTrans" cxnId="{F118B3BB-8CB9-4F0D-BEF7-93BEC22846A0}">
      <dgm:prSet/>
      <dgm:spPr/>
      <dgm:t>
        <a:bodyPr/>
        <a:lstStyle/>
        <a:p>
          <a:endParaRPr lang="en-US"/>
        </a:p>
      </dgm:t>
    </dgm:pt>
    <dgm:pt modelId="{7CECCB28-8FF4-41EB-BF78-0E9531A5033F}" type="pres">
      <dgm:prSet presAssocID="{D90D0E6C-787E-4714-858A-4C8F148AA536}" presName="linear" presStyleCnt="0">
        <dgm:presLayoutVars>
          <dgm:animLvl val="lvl"/>
          <dgm:resizeHandles val="exact"/>
        </dgm:presLayoutVars>
      </dgm:prSet>
      <dgm:spPr/>
    </dgm:pt>
    <dgm:pt modelId="{02DE57B3-5D13-417A-99B7-E20FBBCCB1E7}" type="pres">
      <dgm:prSet presAssocID="{57936713-E5D9-4E7A-91B8-F527DFBFBC01}" presName="parentText" presStyleLbl="node1" presStyleIdx="0" presStyleCnt="4" custScaleY="72562" custLinFactY="-10243" custLinFactNeighborX="1000" custLinFactNeighborY="-100000">
        <dgm:presLayoutVars>
          <dgm:chMax val="0"/>
          <dgm:bulletEnabled val="1"/>
        </dgm:presLayoutVars>
      </dgm:prSet>
      <dgm:spPr/>
    </dgm:pt>
    <dgm:pt modelId="{0A19B42D-7599-40D1-A295-CCE1377392DA}" type="pres">
      <dgm:prSet presAssocID="{98EE9395-6D25-439E-AF1A-FB7B5EA2D896}" presName="spacer" presStyleCnt="0"/>
      <dgm:spPr/>
    </dgm:pt>
    <dgm:pt modelId="{104B8929-2336-4F86-96C7-8FDBA4F300B3}" type="pres">
      <dgm:prSet presAssocID="{25082274-CF94-4CE5-81C8-67438A058C76}" presName="parentText" presStyleLbl="node1" presStyleIdx="1" presStyleCnt="4" custScaleY="47299" custLinFactNeighborY="53771">
        <dgm:presLayoutVars>
          <dgm:chMax val="0"/>
          <dgm:bulletEnabled val="1"/>
        </dgm:presLayoutVars>
      </dgm:prSet>
      <dgm:spPr/>
    </dgm:pt>
    <dgm:pt modelId="{480A394F-2421-40DA-B8B6-232EE9B3006D}" type="pres">
      <dgm:prSet presAssocID="{1460838D-B376-492B-B597-022F8F2809E1}" presName="spacer" presStyleCnt="0"/>
      <dgm:spPr/>
    </dgm:pt>
    <dgm:pt modelId="{EDE7DAD0-BEAC-42B8-BD6E-040E5792A02B}" type="pres">
      <dgm:prSet presAssocID="{51841B36-D031-4033-8EC0-8F2F4DA9471C}" presName="parentText" presStyleLbl="node1" presStyleIdx="2" presStyleCnt="4" custScaleY="54558" custLinFactNeighborY="46623">
        <dgm:presLayoutVars>
          <dgm:chMax val="0"/>
          <dgm:bulletEnabled val="1"/>
        </dgm:presLayoutVars>
      </dgm:prSet>
      <dgm:spPr/>
    </dgm:pt>
    <dgm:pt modelId="{A94EC691-FC71-468E-9947-5A6DD6296F70}" type="pres">
      <dgm:prSet presAssocID="{FBE82F73-2CCA-41AF-99C6-CA54861D6215}" presName="spacer" presStyleCnt="0"/>
      <dgm:spPr/>
    </dgm:pt>
    <dgm:pt modelId="{A916358A-4B73-4C50-9842-5BC6B961F52A}" type="pres">
      <dgm:prSet presAssocID="{806740A8-D408-49F2-AD4C-39ABD3DC26C3}" presName="parentText" presStyleLbl="node1" presStyleIdx="3" presStyleCnt="4" custScaleY="121219" custLinFactY="18502" custLinFactNeighborY="100000">
        <dgm:presLayoutVars>
          <dgm:chMax val="0"/>
          <dgm:bulletEnabled val="1"/>
        </dgm:presLayoutVars>
      </dgm:prSet>
      <dgm:spPr/>
    </dgm:pt>
  </dgm:ptLst>
  <dgm:cxnLst>
    <dgm:cxn modelId="{1E31B004-A12C-4A40-A70F-934162AACBBF}" type="presOf" srcId="{25082274-CF94-4CE5-81C8-67438A058C76}" destId="{104B8929-2336-4F86-96C7-8FDBA4F300B3}" srcOrd="0" destOrd="0" presId="urn:microsoft.com/office/officeart/2005/8/layout/vList2"/>
    <dgm:cxn modelId="{AB68E151-99B2-4479-BF9C-A2E2B30CDF2B}" srcId="{D90D0E6C-787E-4714-858A-4C8F148AA536}" destId="{51841B36-D031-4033-8EC0-8F2F4DA9471C}" srcOrd="2" destOrd="0" parTransId="{D2319498-D348-499A-B8A4-1B39F8488D82}" sibTransId="{FBE82F73-2CCA-41AF-99C6-CA54861D6215}"/>
    <dgm:cxn modelId="{DD06BE99-ADD1-4736-8601-940A2B8C4C5E}" srcId="{D90D0E6C-787E-4714-858A-4C8F148AA536}" destId="{57936713-E5D9-4E7A-91B8-F527DFBFBC01}" srcOrd="0" destOrd="0" parTransId="{3431F62B-CC95-4CFF-8128-931C6C0C6C52}" sibTransId="{98EE9395-6D25-439E-AF1A-FB7B5EA2D896}"/>
    <dgm:cxn modelId="{7AFEA8A5-C5AE-4010-80E2-C01D8CB01C25}" type="presOf" srcId="{57936713-E5D9-4E7A-91B8-F527DFBFBC01}" destId="{02DE57B3-5D13-417A-99B7-E20FBBCCB1E7}" srcOrd="0" destOrd="0" presId="urn:microsoft.com/office/officeart/2005/8/layout/vList2"/>
    <dgm:cxn modelId="{D7FB23AE-D4DC-423F-9717-83BDE71944BE}" type="presOf" srcId="{806740A8-D408-49F2-AD4C-39ABD3DC26C3}" destId="{A916358A-4B73-4C50-9842-5BC6B961F52A}" srcOrd="0" destOrd="0" presId="urn:microsoft.com/office/officeart/2005/8/layout/vList2"/>
    <dgm:cxn modelId="{F118B3BB-8CB9-4F0D-BEF7-93BEC22846A0}" srcId="{D90D0E6C-787E-4714-858A-4C8F148AA536}" destId="{806740A8-D408-49F2-AD4C-39ABD3DC26C3}" srcOrd="3" destOrd="0" parTransId="{292D0038-28CF-4C82-BD7F-6FABF07B3711}" sibTransId="{81F046EE-6D07-4877-B915-6C3C0F846E23}"/>
    <dgm:cxn modelId="{C001D5C2-D714-4A4C-96AA-95C150F1009E}" type="presOf" srcId="{51841B36-D031-4033-8EC0-8F2F4DA9471C}" destId="{EDE7DAD0-BEAC-42B8-BD6E-040E5792A02B}" srcOrd="0" destOrd="0" presId="urn:microsoft.com/office/officeart/2005/8/layout/vList2"/>
    <dgm:cxn modelId="{D8BE5EC3-E349-4EE4-9813-0B28BF110A82}" type="presOf" srcId="{D90D0E6C-787E-4714-858A-4C8F148AA536}" destId="{7CECCB28-8FF4-41EB-BF78-0E9531A5033F}" srcOrd="0" destOrd="0" presId="urn:microsoft.com/office/officeart/2005/8/layout/vList2"/>
    <dgm:cxn modelId="{DC3229CB-B3F1-4083-87D3-3C5DAF11D272}" srcId="{D90D0E6C-787E-4714-858A-4C8F148AA536}" destId="{25082274-CF94-4CE5-81C8-67438A058C76}" srcOrd="1" destOrd="0" parTransId="{A4256BBD-FF3B-4F0E-860D-CCC266D3D8D5}" sibTransId="{1460838D-B376-492B-B597-022F8F2809E1}"/>
    <dgm:cxn modelId="{D58F78F2-7D9A-4671-A773-FAECF6F66921}" type="presParOf" srcId="{7CECCB28-8FF4-41EB-BF78-0E9531A5033F}" destId="{02DE57B3-5D13-417A-99B7-E20FBBCCB1E7}" srcOrd="0" destOrd="0" presId="urn:microsoft.com/office/officeart/2005/8/layout/vList2"/>
    <dgm:cxn modelId="{E77440BF-4217-413A-A427-752E5BEC02CD}" type="presParOf" srcId="{7CECCB28-8FF4-41EB-BF78-0E9531A5033F}" destId="{0A19B42D-7599-40D1-A295-CCE1377392DA}" srcOrd="1" destOrd="0" presId="urn:microsoft.com/office/officeart/2005/8/layout/vList2"/>
    <dgm:cxn modelId="{13E55439-57B4-44BA-BB7D-47286C1C7DDD}" type="presParOf" srcId="{7CECCB28-8FF4-41EB-BF78-0E9531A5033F}" destId="{104B8929-2336-4F86-96C7-8FDBA4F300B3}" srcOrd="2" destOrd="0" presId="urn:microsoft.com/office/officeart/2005/8/layout/vList2"/>
    <dgm:cxn modelId="{58BF17CF-D9B4-4BE5-8A11-F8994A25B930}" type="presParOf" srcId="{7CECCB28-8FF4-41EB-BF78-0E9531A5033F}" destId="{480A394F-2421-40DA-B8B6-232EE9B3006D}" srcOrd="3" destOrd="0" presId="urn:microsoft.com/office/officeart/2005/8/layout/vList2"/>
    <dgm:cxn modelId="{8ADFB98F-DBA4-4811-8D44-8679A1CBDF91}" type="presParOf" srcId="{7CECCB28-8FF4-41EB-BF78-0E9531A5033F}" destId="{EDE7DAD0-BEAC-42B8-BD6E-040E5792A02B}" srcOrd="4" destOrd="0" presId="urn:microsoft.com/office/officeart/2005/8/layout/vList2"/>
    <dgm:cxn modelId="{D2098F72-25F7-4AED-A668-A28C962ABC19}" type="presParOf" srcId="{7CECCB28-8FF4-41EB-BF78-0E9531A5033F}" destId="{A94EC691-FC71-468E-9947-5A6DD6296F70}" srcOrd="5" destOrd="0" presId="urn:microsoft.com/office/officeart/2005/8/layout/vList2"/>
    <dgm:cxn modelId="{0A323E64-30D6-4456-B87A-627BA451DE98}" type="presParOf" srcId="{7CECCB28-8FF4-41EB-BF78-0E9531A5033F}" destId="{A916358A-4B73-4C50-9842-5BC6B961F52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542D12D-CF08-4138-86DF-89C833779269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8909C5A-D7FF-4E15-A0F8-9A6046F910FF}">
      <dgm:prSet/>
      <dgm:spPr/>
      <dgm:t>
        <a:bodyPr/>
        <a:lstStyle/>
        <a:p>
          <a:pPr algn="just" rtl="0"/>
          <a:r>
            <a:rPr lang="en-US" dirty="0"/>
            <a:t>If fertilization does not occur, the CL regresses, allowing other layer of ovarian follicle to mature. </a:t>
          </a:r>
        </a:p>
      </dgm:t>
    </dgm:pt>
    <dgm:pt modelId="{E9995D22-FDD5-4D72-8E58-B434D0EAD743}" type="parTrans" cxnId="{AE733F55-FAE3-42CE-B8F2-99F3DE58292A}">
      <dgm:prSet/>
      <dgm:spPr/>
      <dgm:t>
        <a:bodyPr/>
        <a:lstStyle/>
        <a:p>
          <a:endParaRPr lang="en-US"/>
        </a:p>
      </dgm:t>
    </dgm:pt>
    <dgm:pt modelId="{901DFFC3-6AFE-441B-A794-E856919CD583}" type="sibTrans" cxnId="{AE733F55-FAE3-42CE-B8F2-99F3DE58292A}">
      <dgm:prSet/>
      <dgm:spPr/>
      <dgm:t>
        <a:bodyPr/>
        <a:lstStyle/>
        <a:p>
          <a:endParaRPr lang="en-US"/>
        </a:p>
      </dgm:t>
    </dgm:pt>
    <dgm:pt modelId="{334F5253-CB2D-4289-B537-327A663F4A39}">
      <dgm:prSet/>
      <dgm:spPr/>
      <dgm:t>
        <a:bodyPr/>
        <a:lstStyle/>
        <a:p>
          <a:pPr algn="just" rtl="0"/>
          <a:r>
            <a:rPr lang="en-US" dirty="0"/>
            <a:t>As these cells degenerate, the whole organ decreases in size, becomes white or pale brown, known as corpus </a:t>
          </a:r>
          <a:r>
            <a:rPr lang="en-US" dirty="0" err="1"/>
            <a:t>albicans</a:t>
          </a:r>
          <a:r>
            <a:rPr lang="en-US" dirty="0"/>
            <a:t>. </a:t>
          </a:r>
        </a:p>
      </dgm:t>
    </dgm:pt>
    <dgm:pt modelId="{7A2B132A-CB6D-4A57-9A9F-A2CAC11DEBCD}" type="parTrans" cxnId="{4551C53E-0E69-4EDB-8FB2-6D58644778A7}">
      <dgm:prSet/>
      <dgm:spPr/>
      <dgm:t>
        <a:bodyPr/>
        <a:lstStyle/>
        <a:p>
          <a:endParaRPr lang="en-US"/>
        </a:p>
      </dgm:t>
    </dgm:pt>
    <dgm:pt modelId="{FCD94A83-710F-4823-9CA1-4F6AB461C5CD}" type="sibTrans" cxnId="{4551C53E-0E69-4EDB-8FB2-6D58644778A7}">
      <dgm:prSet/>
      <dgm:spPr/>
      <dgm:t>
        <a:bodyPr/>
        <a:lstStyle/>
        <a:p>
          <a:endParaRPr lang="en-US"/>
        </a:p>
      </dgm:t>
    </dgm:pt>
    <dgm:pt modelId="{955F069B-7B15-4862-9DFF-3C35023E4121}">
      <dgm:prSet/>
      <dgm:spPr/>
      <dgm:t>
        <a:bodyPr/>
        <a:lstStyle/>
        <a:p>
          <a:pPr algn="just" rtl="0"/>
          <a:r>
            <a:rPr lang="en-US" dirty="0"/>
            <a:t>The </a:t>
          </a:r>
          <a:r>
            <a:rPr lang="en-US" dirty="0" err="1"/>
            <a:t>reminants</a:t>
          </a:r>
          <a:r>
            <a:rPr lang="en-US" dirty="0"/>
            <a:t> regress after 14 -15 days of estrus and reduced to half size in 36 hours but persist as a scar like structure for several successive cycles.</a:t>
          </a:r>
        </a:p>
      </dgm:t>
    </dgm:pt>
    <dgm:pt modelId="{C2ED7ED9-B4D3-40C4-A4DB-5F230F7CA4A3}" type="parTrans" cxnId="{A5C81550-2F5A-4902-A742-81C4EDD0EFD5}">
      <dgm:prSet/>
      <dgm:spPr/>
      <dgm:t>
        <a:bodyPr/>
        <a:lstStyle/>
        <a:p>
          <a:endParaRPr lang="en-US"/>
        </a:p>
      </dgm:t>
    </dgm:pt>
    <dgm:pt modelId="{A60C73D5-B817-4FFF-8C07-F73C20FF551F}" type="sibTrans" cxnId="{A5C81550-2F5A-4902-A742-81C4EDD0EFD5}">
      <dgm:prSet/>
      <dgm:spPr/>
      <dgm:t>
        <a:bodyPr/>
        <a:lstStyle/>
        <a:p>
          <a:endParaRPr lang="en-US"/>
        </a:p>
      </dgm:t>
    </dgm:pt>
    <dgm:pt modelId="{C81884EC-58F5-4865-81A1-C74B2160B689}" type="pres">
      <dgm:prSet presAssocID="{7542D12D-CF08-4138-86DF-89C833779269}" presName="linear" presStyleCnt="0">
        <dgm:presLayoutVars>
          <dgm:animLvl val="lvl"/>
          <dgm:resizeHandles val="exact"/>
        </dgm:presLayoutVars>
      </dgm:prSet>
      <dgm:spPr/>
    </dgm:pt>
    <dgm:pt modelId="{8DB592C8-8BE6-4CDC-A46C-22859D23B08C}" type="pres">
      <dgm:prSet presAssocID="{B8909C5A-D7FF-4E15-A0F8-9A6046F910FF}" presName="parentText" presStyleLbl="node1" presStyleIdx="0" presStyleCnt="3" custScaleX="76000" custLinFactY="-2010" custLinFactNeighborX="-12000" custLinFactNeighborY="-100000">
        <dgm:presLayoutVars>
          <dgm:chMax val="0"/>
          <dgm:bulletEnabled val="1"/>
        </dgm:presLayoutVars>
      </dgm:prSet>
      <dgm:spPr/>
    </dgm:pt>
    <dgm:pt modelId="{5E752C02-076C-42B7-98AD-643F09B53D23}" type="pres">
      <dgm:prSet presAssocID="{901DFFC3-6AFE-441B-A794-E856919CD583}" presName="spacer" presStyleCnt="0"/>
      <dgm:spPr/>
    </dgm:pt>
    <dgm:pt modelId="{9B19AA96-5459-4DC2-929F-4D82695A0B9C}" type="pres">
      <dgm:prSet presAssocID="{334F5253-CB2D-4289-B537-327A663F4A3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80A9791-DAE0-42D3-B2F1-95D96625A205}" type="pres">
      <dgm:prSet presAssocID="{FCD94A83-710F-4823-9CA1-4F6AB461C5CD}" presName="spacer" presStyleCnt="0"/>
      <dgm:spPr/>
    </dgm:pt>
    <dgm:pt modelId="{D260CC1E-1F0C-4416-B696-DD234BCC261A}" type="pres">
      <dgm:prSet presAssocID="{955F069B-7B15-4862-9DFF-3C35023E412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B627C19-3989-49E7-992A-35E88E497012}" type="presOf" srcId="{7542D12D-CF08-4138-86DF-89C833779269}" destId="{C81884EC-58F5-4865-81A1-C74B2160B689}" srcOrd="0" destOrd="0" presId="urn:microsoft.com/office/officeart/2005/8/layout/vList2"/>
    <dgm:cxn modelId="{4551C53E-0E69-4EDB-8FB2-6D58644778A7}" srcId="{7542D12D-CF08-4138-86DF-89C833779269}" destId="{334F5253-CB2D-4289-B537-327A663F4A39}" srcOrd="1" destOrd="0" parTransId="{7A2B132A-CB6D-4A57-9A9F-A2CAC11DEBCD}" sibTransId="{FCD94A83-710F-4823-9CA1-4F6AB461C5CD}"/>
    <dgm:cxn modelId="{A5C81550-2F5A-4902-A742-81C4EDD0EFD5}" srcId="{7542D12D-CF08-4138-86DF-89C833779269}" destId="{955F069B-7B15-4862-9DFF-3C35023E4121}" srcOrd="2" destOrd="0" parTransId="{C2ED7ED9-B4D3-40C4-A4DB-5F230F7CA4A3}" sibTransId="{A60C73D5-B817-4FFF-8C07-F73C20FF551F}"/>
    <dgm:cxn modelId="{AE733F55-FAE3-42CE-B8F2-99F3DE58292A}" srcId="{7542D12D-CF08-4138-86DF-89C833779269}" destId="{B8909C5A-D7FF-4E15-A0F8-9A6046F910FF}" srcOrd="0" destOrd="0" parTransId="{E9995D22-FDD5-4D72-8E58-B434D0EAD743}" sibTransId="{901DFFC3-6AFE-441B-A794-E856919CD583}"/>
    <dgm:cxn modelId="{0E8A1078-680F-46AD-AF1C-2EB0BF809537}" type="presOf" srcId="{B8909C5A-D7FF-4E15-A0F8-9A6046F910FF}" destId="{8DB592C8-8BE6-4CDC-A46C-22859D23B08C}" srcOrd="0" destOrd="0" presId="urn:microsoft.com/office/officeart/2005/8/layout/vList2"/>
    <dgm:cxn modelId="{BD1DD79D-882B-4306-A399-B83264E47CD1}" type="presOf" srcId="{334F5253-CB2D-4289-B537-327A663F4A39}" destId="{9B19AA96-5459-4DC2-929F-4D82695A0B9C}" srcOrd="0" destOrd="0" presId="urn:microsoft.com/office/officeart/2005/8/layout/vList2"/>
    <dgm:cxn modelId="{A123A9FD-1655-4A4C-8D48-E43AC3C57948}" type="presOf" srcId="{955F069B-7B15-4862-9DFF-3C35023E4121}" destId="{D260CC1E-1F0C-4416-B696-DD234BCC261A}" srcOrd="0" destOrd="0" presId="urn:microsoft.com/office/officeart/2005/8/layout/vList2"/>
    <dgm:cxn modelId="{90A536DA-5B6C-4041-8541-CB0443B7B528}" type="presParOf" srcId="{C81884EC-58F5-4865-81A1-C74B2160B689}" destId="{8DB592C8-8BE6-4CDC-A46C-22859D23B08C}" srcOrd="0" destOrd="0" presId="urn:microsoft.com/office/officeart/2005/8/layout/vList2"/>
    <dgm:cxn modelId="{62A79048-4033-4012-A57A-A2E92D9F30D5}" type="presParOf" srcId="{C81884EC-58F5-4865-81A1-C74B2160B689}" destId="{5E752C02-076C-42B7-98AD-643F09B53D23}" srcOrd="1" destOrd="0" presId="urn:microsoft.com/office/officeart/2005/8/layout/vList2"/>
    <dgm:cxn modelId="{BE358B44-F72F-4BFA-A344-4170C51AC46B}" type="presParOf" srcId="{C81884EC-58F5-4865-81A1-C74B2160B689}" destId="{9B19AA96-5459-4DC2-929F-4D82695A0B9C}" srcOrd="2" destOrd="0" presId="urn:microsoft.com/office/officeart/2005/8/layout/vList2"/>
    <dgm:cxn modelId="{B32EA21D-C07C-440B-AF99-C2782686BB19}" type="presParOf" srcId="{C81884EC-58F5-4865-81A1-C74B2160B689}" destId="{E80A9791-DAE0-42D3-B2F1-95D96625A205}" srcOrd="3" destOrd="0" presId="urn:microsoft.com/office/officeart/2005/8/layout/vList2"/>
    <dgm:cxn modelId="{585DF088-EC54-41E9-B0B8-E2127332F20C}" type="presParOf" srcId="{C81884EC-58F5-4865-81A1-C74B2160B689}" destId="{D260CC1E-1F0C-4416-B696-DD234BCC261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CC4905D-BA0E-4046-9973-B865CA4CC2B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9072E01-A4C0-4E83-A725-B46D5270FD38}">
      <dgm:prSet custT="1"/>
      <dgm:spPr/>
      <dgm:t>
        <a:bodyPr/>
        <a:lstStyle/>
        <a:p>
          <a:pPr algn="just" rtl="0"/>
          <a:r>
            <a:rPr lang="en-US" sz="2800" dirty="0"/>
            <a:t>A substance </a:t>
          </a:r>
          <a:r>
            <a:rPr lang="en-US" sz="2800" dirty="0" err="1"/>
            <a:t>luteolysin</a:t>
          </a:r>
          <a:r>
            <a:rPr lang="en-US" sz="2800" dirty="0"/>
            <a:t>, produced by the uterus in absence of pregnancy causes regression of corpus </a:t>
          </a:r>
          <a:r>
            <a:rPr lang="en-US" sz="2800" dirty="0" err="1"/>
            <a:t>luteum</a:t>
          </a:r>
          <a:r>
            <a:rPr lang="en-US" sz="2800" dirty="0"/>
            <a:t>, this </a:t>
          </a:r>
          <a:r>
            <a:rPr lang="en-US" sz="2800" dirty="0" err="1"/>
            <a:t>luteolysin</a:t>
          </a:r>
          <a:r>
            <a:rPr lang="en-US" sz="2800" dirty="0"/>
            <a:t> may be Prostaglandin.</a:t>
          </a:r>
        </a:p>
      </dgm:t>
    </dgm:pt>
    <dgm:pt modelId="{4C53EF40-EC5B-48D2-8346-8961828C86A6}" type="parTrans" cxnId="{F4478525-DFD8-4406-9C29-041E2943BE3B}">
      <dgm:prSet/>
      <dgm:spPr/>
      <dgm:t>
        <a:bodyPr/>
        <a:lstStyle/>
        <a:p>
          <a:endParaRPr lang="en-US"/>
        </a:p>
      </dgm:t>
    </dgm:pt>
    <dgm:pt modelId="{209AC32C-19DB-47A8-94CC-E76594DAC581}" type="sibTrans" cxnId="{F4478525-DFD8-4406-9C29-041E2943BE3B}">
      <dgm:prSet/>
      <dgm:spPr/>
      <dgm:t>
        <a:bodyPr/>
        <a:lstStyle/>
        <a:p>
          <a:endParaRPr lang="en-US"/>
        </a:p>
      </dgm:t>
    </dgm:pt>
    <dgm:pt modelId="{B91E2FA0-3005-457E-A19D-05C73E4DEFCE}">
      <dgm:prSet custT="1"/>
      <dgm:spPr/>
      <dgm:t>
        <a:bodyPr/>
        <a:lstStyle/>
        <a:p>
          <a:pPr algn="just" rtl="0"/>
          <a:r>
            <a:rPr lang="en-US" sz="2800" dirty="0"/>
            <a:t>Some scientists (</a:t>
          </a:r>
          <a:r>
            <a:rPr lang="en-US" sz="2800" dirty="0" err="1"/>
            <a:t>Pharirs</a:t>
          </a:r>
          <a:r>
            <a:rPr lang="en-US" sz="2800" dirty="0"/>
            <a:t> and </a:t>
          </a:r>
          <a:r>
            <a:rPr lang="en-US" sz="2800" dirty="0" err="1"/>
            <a:t>Wyngarden</a:t>
          </a:r>
          <a:r>
            <a:rPr lang="en-US" sz="2800" dirty="0"/>
            <a:t>) proposed that PGF</a:t>
          </a:r>
          <a:r>
            <a:rPr lang="en-US" sz="2800" baseline="-25000" dirty="0"/>
            <a:t>2α</a:t>
          </a:r>
          <a:r>
            <a:rPr lang="en-US" sz="2800" dirty="0"/>
            <a:t>, may cause luteolysis by constricting the </a:t>
          </a:r>
          <a:r>
            <a:rPr lang="en-US" sz="2800" dirty="0" err="1"/>
            <a:t>utero</a:t>
          </a:r>
          <a:r>
            <a:rPr lang="en-US" sz="2800" dirty="0"/>
            <a:t>-ovarian vessels and causing ischemia and starvation of the luteal cells. </a:t>
          </a:r>
        </a:p>
      </dgm:t>
    </dgm:pt>
    <dgm:pt modelId="{AC50B8D3-5E05-43A1-BDF8-CF429CEF75E1}" type="parTrans" cxnId="{B8CEB976-1A9E-456D-ABDC-06B3074FD692}">
      <dgm:prSet/>
      <dgm:spPr/>
      <dgm:t>
        <a:bodyPr/>
        <a:lstStyle/>
        <a:p>
          <a:endParaRPr lang="en-US"/>
        </a:p>
      </dgm:t>
    </dgm:pt>
    <dgm:pt modelId="{3F0EDC77-7520-45B8-B0C9-07DBA4302159}" type="sibTrans" cxnId="{B8CEB976-1A9E-456D-ABDC-06B3074FD692}">
      <dgm:prSet/>
      <dgm:spPr/>
      <dgm:t>
        <a:bodyPr/>
        <a:lstStyle/>
        <a:p>
          <a:endParaRPr lang="en-US"/>
        </a:p>
      </dgm:t>
    </dgm:pt>
    <dgm:pt modelId="{BA1FB784-5C48-49A2-BDBA-0AF205F9C3E5}" type="pres">
      <dgm:prSet presAssocID="{FCC4905D-BA0E-4046-9973-B865CA4CC2B8}" presName="linear" presStyleCnt="0">
        <dgm:presLayoutVars>
          <dgm:animLvl val="lvl"/>
          <dgm:resizeHandles val="exact"/>
        </dgm:presLayoutVars>
      </dgm:prSet>
      <dgm:spPr/>
    </dgm:pt>
    <dgm:pt modelId="{0D880101-1FE6-4F31-8E12-53F8D2836206}" type="pres">
      <dgm:prSet presAssocID="{99072E01-A4C0-4E83-A725-B46D5270FD3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59EAB5B-C3E7-43CB-86B8-017BA7CB8358}" type="pres">
      <dgm:prSet presAssocID="{209AC32C-19DB-47A8-94CC-E76594DAC581}" presName="spacer" presStyleCnt="0"/>
      <dgm:spPr/>
    </dgm:pt>
    <dgm:pt modelId="{B13811C4-59EF-4405-A023-3E5CBAE77B9A}" type="pres">
      <dgm:prSet presAssocID="{B91E2FA0-3005-457E-A19D-05C73E4DEFC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4478525-DFD8-4406-9C29-041E2943BE3B}" srcId="{FCC4905D-BA0E-4046-9973-B865CA4CC2B8}" destId="{99072E01-A4C0-4E83-A725-B46D5270FD38}" srcOrd="0" destOrd="0" parTransId="{4C53EF40-EC5B-48D2-8346-8961828C86A6}" sibTransId="{209AC32C-19DB-47A8-94CC-E76594DAC581}"/>
    <dgm:cxn modelId="{17B3D471-76C3-48A9-AD3C-57743EE530CB}" type="presOf" srcId="{FCC4905D-BA0E-4046-9973-B865CA4CC2B8}" destId="{BA1FB784-5C48-49A2-BDBA-0AF205F9C3E5}" srcOrd="0" destOrd="0" presId="urn:microsoft.com/office/officeart/2005/8/layout/vList2"/>
    <dgm:cxn modelId="{B8CEB976-1A9E-456D-ABDC-06B3074FD692}" srcId="{FCC4905D-BA0E-4046-9973-B865CA4CC2B8}" destId="{B91E2FA0-3005-457E-A19D-05C73E4DEFCE}" srcOrd="1" destOrd="0" parTransId="{AC50B8D3-5E05-43A1-BDF8-CF429CEF75E1}" sibTransId="{3F0EDC77-7520-45B8-B0C9-07DBA4302159}"/>
    <dgm:cxn modelId="{7A953392-0EEF-4FF4-B764-6AB7554C720A}" type="presOf" srcId="{B91E2FA0-3005-457E-A19D-05C73E4DEFCE}" destId="{B13811C4-59EF-4405-A023-3E5CBAE77B9A}" srcOrd="0" destOrd="0" presId="urn:microsoft.com/office/officeart/2005/8/layout/vList2"/>
    <dgm:cxn modelId="{300136F0-7D0E-4A87-83B8-AF3913DF7B32}" type="presOf" srcId="{99072E01-A4C0-4E83-A725-B46D5270FD38}" destId="{0D880101-1FE6-4F31-8E12-53F8D2836206}" srcOrd="0" destOrd="0" presId="urn:microsoft.com/office/officeart/2005/8/layout/vList2"/>
    <dgm:cxn modelId="{FA171A10-ABDD-4973-952E-0810726A7CBE}" type="presParOf" srcId="{BA1FB784-5C48-49A2-BDBA-0AF205F9C3E5}" destId="{0D880101-1FE6-4F31-8E12-53F8D2836206}" srcOrd="0" destOrd="0" presId="urn:microsoft.com/office/officeart/2005/8/layout/vList2"/>
    <dgm:cxn modelId="{BA75E5F7-F1EE-4B58-AB51-2531B3F323C6}" type="presParOf" srcId="{BA1FB784-5C48-49A2-BDBA-0AF205F9C3E5}" destId="{959EAB5B-C3E7-43CB-86B8-017BA7CB8358}" srcOrd="1" destOrd="0" presId="urn:microsoft.com/office/officeart/2005/8/layout/vList2"/>
    <dgm:cxn modelId="{934F1D7E-DEC0-4AA8-BE33-A158005236D4}" type="presParOf" srcId="{BA1FB784-5C48-49A2-BDBA-0AF205F9C3E5}" destId="{B13811C4-59EF-4405-A023-3E5CBAE77B9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B601BBD-F088-4F14-9208-4B2E3CC55DC7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F12B9B0-43AA-443E-881A-C5136DD2D8A2}">
      <dgm:prSet custT="1"/>
      <dgm:spPr/>
      <dgm:t>
        <a:bodyPr/>
        <a:lstStyle/>
        <a:p>
          <a:pPr algn="just" rtl="0"/>
          <a:r>
            <a:rPr lang="en-US" sz="2400" dirty="0"/>
            <a:t>Another group of Scientists proposed that PGF</a:t>
          </a:r>
          <a:r>
            <a:rPr lang="en-US" sz="2400" baseline="-25000" dirty="0"/>
            <a:t>2α</a:t>
          </a:r>
          <a:r>
            <a:rPr lang="en-US" sz="2400" dirty="0"/>
            <a:t> may act by: </a:t>
          </a:r>
        </a:p>
        <a:p>
          <a:pPr algn="just" rtl="0"/>
          <a:r>
            <a:rPr lang="en-US" sz="2400" dirty="0"/>
            <a:t>1. Interfering directly with progesterone synthesis.</a:t>
          </a:r>
        </a:p>
        <a:p>
          <a:pPr algn="l" rtl="0"/>
          <a:r>
            <a:rPr lang="en-US" sz="2400" dirty="0"/>
            <a:t>2. Competing with LH receptor site.</a:t>
          </a:r>
        </a:p>
        <a:p>
          <a:pPr algn="l" rtl="0"/>
          <a:r>
            <a:rPr lang="en-US" sz="2400" dirty="0"/>
            <a:t>3. Destroying LH receptor sites.</a:t>
          </a:r>
        </a:p>
      </dgm:t>
    </dgm:pt>
    <dgm:pt modelId="{3AB0D2D6-36B3-43D2-9128-C09C29873909}" type="parTrans" cxnId="{A8648445-BA75-4CAD-8440-AD63B01864C1}">
      <dgm:prSet/>
      <dgm:spPr/>
      <dgm:t>
        <a:bodyPr/>
        <a:lstStyle/>
        <a:p>
          <a:endParaRPr lang="en-US"/>
        </a:p>
      </dgm:t>
    </dgm:pt>
    <dgm:pt modelId="{5DA8AF82-30F5-4867-85DB-5D6D4B36D327}" type="sibTrans" cxnId="{A8648445-BA75-4CAD-8440-AD63B01864C1}">
      <dgm:prSet/>
      <dgm:spPr/>
      <dgm:t>
        <a:bodyPr/>
        <a:lstStyle/>
        <a:p>
          <a:endParaRPr lang="en-US"/>
        </a:p>
      </dgm:t>
    </dgm:pt>
    <dgm:pt modelId="{8543D3AD-247C-4910-9887-958C94A3BAC9}">
      <dgm:prSet/>
      <dgm:spPr/>
      <dgm:t>
        <a:bodyPr/>
        <a:lstStyle/>
        <a:p>
          <a:pPr rtl="0"/>
          <a:endParaRPr lang="en-US" dirty="0"/>
        </a:p>
      </dgm:t>
    </dgm:pt>
    <dgm:pt modelId="{85FC5E71-6C6F-4E11-8C4E-72033059E0AF}" type="parTrans" cxnId="{34F52F3F-1D5E-4F5D-BAA8-D2E973EB5731}">
      <dgm:prSet/>
      <dgm:spPr/>
      <dgm:t>
        <a:bodyPr/>
        <a:lstStyle/>
        <a:p>
          <a:endParaRPr lang="en-US"/>
        </a:p>
      </dgm:t>
    </dgm:pt>
    <dgm:pt modelId="{2CECCC4F-05BC-444D-AC1D-79B7BF18D624}" type="sibTrans" cxnId="{34F52F3F-1D5E-4F5D-BAA8-D2E973EB5731}">
      <dgm:prSet/>
      <dgm:spPr/>
      <dgm:t>
        <a:bodyPr/>
        <a:lstStyle/>
        <a:p>
          <a:endParaRPr lang="en-US"/>
        </a:p>
      </dgm:t>
    </dgm:pt>
    <dgm:pt modelId="{F7E443B9-5858-4770-8F51-EB98F55C38E3}">
      <dgm:prSet custT="1"/>
      <dgm:spPr/>
      <dgm:t>
        <a:bodyPr/>
        <a:lstStyle/>
        <a:p>
          <a:pPr algn="just" rtl="0"/>
          <a:r>
            <a:rPr lang="en-US" sz="2400" dirty="0"/>
            <a:t>McCracken proposed that </a:t>
          </a:r>
          <a:r>
            <a:rPr lang="en-US" sz="2400" dirty="0" err="1"/>
            <a:t>utero</a:t>
          </a:r>
          <a:r>
            <a:rPr lang="en-US" sz="2400" dirty="0"/>
            <a:t>-ovarian transfer of PG could be due to countercurrent mechanism </a:t>
          </a:r>
          <a:r>
            <a:rPr lang="en-US" sz="2400" dirty="0" err="1"/>
            <a:t>atleast</a:t>
          </a:r>
          <a:r>
            <a:rPr lang="en-US" sz="2400" dirty="0"/>
            <a:t> in ewes as the ovarian artery follows a tortuous closely adhered path along </a:t>
          </a:r>
          <a:r>
            <a:rPr lang="en-US" sz="2400" dirty="0" err="1"/>
            <a:t>utero</a:t>
          </a:r>
          <a:r>
            <a:rPr lang="en-US" sz="2400" dirty="0"/>
            <a:t>-ovarian vein.</a:t>
          </a:r>
        </a:p>
      </dgm:t>
    </dgm:pt>
    <dgm:pt modelId="{3DDA2D8A-6643-42BE-8F11-4575A82345FB}" type="parTrans" cxnId="{0C2AC7C5-6CF8-4390-9263-75C47B9BEC32}">
      <dgm:prSet/>
      <dgm:spPr/>
      <dgm:t>
        <a:bodyPr/>
        <a:lstStyle/>
        <a:p>
          <a:endParaRPr lang="en-US"/>
        </a:p>
      </dgm:t>
    </dgm:pt>
    <dgm:pt modelId="{0570DC38-718A-4DC8-9B9A-71F32167CA36}" type="sibTrans" cxnId="{0C2AC7C5-6CF8-4390-9263-75C47B9BEC32}">
      <dgm:prSet/>
      <dgm:spPr/>
      <dgm:t>
        <a:bodyPr/>
        <a:lstStyle/>
        <a:p>
          <a:endParaRPr lang="en-US"/>
        </a:p>
      </dgm:t>
    </dgm:pt>
    <dgm:pt modelId="{58BEE0F0-8F82-4A14-A12A-1B99BE2FC345}" type="pres">
      <dgm:prSet presAssocID="{AB601BBD-F088-4F14-9208-4B2E3CC55DC7}" presName="linear" presStyleCnt="0">
        <dgm:presLayoutVars>
          <dgm:animLvl val="lvl"/>
          <dgm:resizeHandles val="exact"/>
        </dgm:presLayoutVars>
      </dgm:prSet>
      <dgm:spPr/>
    </dgm:pt>
    <dgm:pt modelId="{D4E4735F-096F-4501-9875-926ED4174F52}" type="pres">
      <dgm:prSet presAssocID="{FF12B9B0-43AA-443E-881A-C5136DD2D8A2}" presName="parentText" presStyleLbl="node1" presStyleIdx="0" presStyleCnt="2" custLinFactNeighborY="1928">
        <dgm:presLayoutVars>
          <dgm:chMax val="0"/>
          <dgm:bulletEnabled val="1"/>
        </dgm:presLayoutVars>
      </dgm:prSet>
      <dgm:spPr/>
    </dgm:pt>
    <dgm:pt modelId="{9DD4E44F-5EEF-4BC2-A6CF-294DCF2F2DE3}" type="pres">
      <dgm:prSet presAssocID="{FF12B9B0-43AA-443E-881A-C5136DD2D8A2}" presName="childText" presStyleLbl="revTx" presStyleIdx="0" presStyleCnt="1">
        <dgm:presLayoutVars>
          <dgm:bulletEnabled val="1"/>
        </dgm:presLayoutVars>
      </dgm:prSet>
      <dgm:spPr/>
    </dgm:pt>
    <dgm:pt modelId="{D8DDA078-7955-4F98-B3D0-548ADD257EB0}" type="pres">
      <dgm:prSet presAssocID="{F7E443B9-5858-4770-8F51-EB98F55C38E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F88CC12-1A1A-49EF-8A66-FB1634EA4501}" type="presOf" srcId="{FF12B9B0-43AA-443E-881A-C5136DD2D8A2}" destId="{D4E4735F-096F-4501-9875-926ED4174F52}" srcOrd="0" destOrd="0" presId="urn:microsoft.com/office/officeart/2005/8/layout/vList2"/>
    <dgm:cxn modelId="{34F52F3F-1D5E-4F5D-BAA8-D2E973EB5731}" srcId="{FF12B9B0-43AA-443E-881A-C5136DD2D8A2}" destId="{8543D3AD-247C-4910-9887-958C94A3BAC9}" srcOrd="0" destOrd="0" parTransId="{85FC5E71-6C6F-4E11-8C4E-72033059E0AF}" sibTransId="{2CECCC4F-05BC-444D-AC1D-79B7BF18D624}"/>
    <dgm:cxn modelId="{A8648445-BA75-4CAD-8440-AD63B01864C1}" srcId="{AB601BBD-F088-4F14-9208-4B2E3CC55DC7}" destId="{FF12B9B0-43AA-443E-881A-C5136DD2D8A2}" srcOrd="0" destOrd="0" parTransId="{3AB0D2D6-36B3-43D2-9128-C09C29873909}" sibTransId="{5DA8AF82-30F5-4867-85DB-5D6D4B36D327}"/>
    <dgm:cxn modelId="{74D01091-5D39-4235-85C1-7F351D6F0AF2}" type="presOf" srcId="{F7E443B9-5858-4770-8F51-EB98F55C38E3}" destId="{D8DDA078-7955-4F98-B3D0-548ADD257EB0}" srcOrd="0" destOrd="0" presId="urn:microsoft.com/office/officeart/2005/8/layout/vList2"/>
    <dgm:cxn modelId="{0C2AC7C5-6CF8-4390-9263-75C47B9BEC32}" srcId="{AB601BBD-F088-4F14-9208-4B2E3CC55DC7}" destId="{F7E443B9-5858-4770-8F51-EB98F55C38E3}" srcOrd="1" destOrd="0" parTransId="{3DDA2D8A-6643-42BE-8F11-4575A82345FB}" sibTransId="{0570DC38-718A-4DC8-9B9A-71F32167CA36}"/>
    <dgm:cxn modelId="{2A28CED1-36B8-4EAE-A5EA-876CC8B82C30}" type="presOf" srcId="{AB601BBD-F088-4F14-9208-4B2E3CC55DC7}" destId="{58BEE0F0-8F82-4A14-A12A-1B99BE2FC345}" srcOrd="0" destOrd="0" presId="urn:microsoft.com/office/officeart/2005/8/layout/vList2"/>
    <dgm:cxn modelId="{99E549E5-7362-4E4E-9C9F-814B9E88CB54}" type="presOf" srcId="{8543D3AD-247C-4910-9887-958C94A3BAC9}" destId="{9DD4E44F-5EEF-4BC2-A6CF-294DCF2F2DE3}" srcOrd="0" destOrd="0" presId="urn:microsoft.com/office/officeart/2005/8/layout/vList2"/>
    <dgm:cxn modelId="{CE5DAB1A-E396-4DC3-8E60-891D0FBB0F2E}" type="presParOf" srcId="{58BEE0F0-8F82-4A14-A12A-1B99BE2FC345}" destId="{D4E4735F-096F-4501-9875-926ED4174F52}" srcOrd="0" destOrd="0" presId="urn:microsoft.com/office/officeart/2005/8/layout/vList2"/>
    <dgm:cxn modelId="{E759BCBC-6A31-42F9-854F-22B043EAAE64}" type="presParOf" srcId="{58BEE0F0-8F82-4A14-A12A-1B99BE2FC345}" destId="{9DD4E44F-5EEF-4BC2-A6CF-294DCF2F2DE3}" srcOrd="1" destOrd="0" presId="urn:microsoft.com/office/officeart/2005/8/layout/vList2"/>
    <dgm:cxn modelId="{6A1DBAA9-4CB1-454D-9E04-C47C04959D77}" type="presParOf" srcId="{58BEE0F0-8F82-4A14-A12A-1B99BE2FC345}" destId="{D8DDA078-7955-4F98-B3D0-548ADD257EB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97AF5F8-1746-4297-BFAA-FB89784BA4FF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0A7BA4F-7648-42DA-B216-8D5D531E53C2}">
      <dgm:prSet/>
      <dgm:spPr/>
      <dgm:t>
        <a:bodyPr/>
        <a:lstStyle/>
        <a:p>
          <a:pPr algn="just" rtl="0"/>
          <a:r>
            <a:rPr lang="en-US" dirty="0"/>
            <a:t>Abortions during early pregnancy and induction of </a:t>
          </a:r>
          <a:r>
            <a:rPr lang="en-US" dirty="0" err="1"/>
            <a:t>labour</a:t>
          </a:r>
          <a:r>
            <a:rPr lang="en-US" dirty="0"/>
            <a:t> during late pregnancy have been demonstrated using PGF</a:t>
          </a:r>
          <a:r>
            <a:rPr lang="en-US" baseline="-25000" dirty="0"/>
            <a:t>2α</a:t>
          </a:r>
          <a:r>
            <a:rPr lang="en-US" dirty="0"/>
            <a:t> in most of the domestic species. </a:t>
          </a:r>
        </a:p>
      </dgm:t>
    </dgm:pt>
    <dgm:pt modelId="{258E1E5F-7E01-4045-98CD-611A2A4E5249}" type="parTrans" cxnId="{8C0FF372-876D-4D48-9459-5568F7C903F1}">
      <dgm:prSet/>
      <dgm:spPr/>
      <dgm:t>
        <a:bodyPr/>
        <a:lstStyle/>
        <a:p>
          <a:endParaRPr lang="en-US"/>
        </a:p>
      </dgm:t>
    </dgm:pt>
    <dgm:pt modelId="{8165E774-08C0-4A7D-AD24-E3FB089DF960}" type="sibTrans" cxnId="{8C0FF372-876D-4D48-9459-5568F7C903F1}">
      <dgm:prSet/>
      <dgm:spPr/>
      <dgm:t>
        <a:bodyPr/>
        <a:lstStyle/>
        <a:p>
          <a:endParaRPr lang="en-US"/>
        </a:p>
      </dgm:t>
    </dgm:pt>
    <dgm:pt modelId="{4B6D1F1C-D279-42C4-A36A-B9F77BE3BC54}">
      <dgm:prSet/>
      <dgm:spPr/>
      <dgm:t>
        <a:bodyPr/>
        <a:lstStyle/>
        <a:p>
          <a:pPr algn="just" rtl="0"/>
          <a:r>
            <a:rPr lang="en-US" dirty="0"/>
            <a:t>Abortion during early pregnancy is probably due to luteolysis as the progesterone production falls sharply. </a:t>
          </a:r>
        </a:p>
      </dgm:t>
    </dgm:pt>
    <dgm:pt modelId="{7445F1E0-D7A6-44E1-AE52-26964C9A8F5A}" type="parTrans" cxnId="{394F0D28-3F32-4764-97BC-8B44F4C16023}">
      <dgm:prSet/>
      <dgm:spPr/>
      <dgm:t>
        <a:bodyPr/>
        <a:lstStyle/>
        <a:p>
          <a:endParaRPr lang="en-US"/>
        </a:p>
      </dgm:t>
    </dgm:pt>
    <dgm:pt modelId="{B2C68739-EAA5-4344-80D9-AF1F650A47DA}" type="sibTrans" cxnId="{394F0D28-3F32-4764-97BC-8B44F4C16023}">
      <dgm:prSet/>
      <dgm:spPr/>
      <dgm:t>
        <a:bodyPr/>
        <a:lstStyle/>
        <a:p>
          <a:endParaRPr lang="en-US"/>
        </a:p>
      </dgm:t>
    </dgm:pt>
    <dgm:pt modelId="{96D099AF-7227-4924-9610-2B3D2667BE1A}">
      <dgm:prSet/>
      <dgm:spPr/>
      <dgm:t>
        <a:bodyPr/>
        <a:lstStyle/>
        <a:p>
          <a:pPr algn="just" rtl="0"/>
          <a:r>
            <a:rPr lang="en-US" dirty="0"/>
            <a:t>However, induction of labor in late pregnancy depends upon action of PG on </a:t>
          </a:r>
          <a:r>
            <a:rPr lang="en-US" dirty="0" err="1"/>
            <a:t>myometrium</a:t>
          </a:r>
          <a:r>
            <a:rPr lang="en-US" dirty="0"/>
            <a:t> in addition to its effect on CL.</a:t>
          </a:r>
        </a:p>
      </dgm:t>
    </dgm:pt>
    <dgm:pt modelId="{3657899D-F1A3-4CAC-AEAA-723565F57B55}" type="parTrans" cxnId="{A3F3DFA2-9ED4-4594-BD42-1BD1C5789513}">
      <dgm:prSet/>
      <dgm:spPr/>
      <dgm:t>
        <a:bodyPr/>
        <a:lstStyle/>
        <a:p>
          <a:endParaRPr lang="en-US"/>
        </a:p>
      </dgm:t>
    </dgm:pt>
    <dgm:pt modelId="{87AC29D6-224C-4F0C-886A-B6DBFE192306}" type="sibTrans" cxnId="{A3F3DFA2-9ED4-4594-BD42-1BD1C5789513}">
      <dgm:prSet/>
      <dgm:spPr/>
      <dgm:t>
        <a:bodyPr/>
        <a:lstStyle/>
        <a:p>
          <a:endParaRPr lang="en-US"/>
        </a:p>
      </dgm:t>
    </dgm:pt>
    <dgm:pt modelId="{0D90216C-BB39-4434-960C-558DACB9E10E}" type="pres">
      <dgm:prSet presAssocID="{197AF5F8-1746-4297-BFAA-FB89784BA4FF}" presName="linear" presStyleCnt="0">
        <dgm:presLayoutVars>
          <dgm:animLvl val="lvl"/>
          <dgm:resizeHandles val="exact"/>
        </dgm:presLayoutVars>
      </dgm:prSet>
      <dgm:spPr/>
    </dgm:pt>
    <dgm:pt modelId="{2932CB59-60E0-4A02-9058-AB0F86D4ED59}" type="pres">
      <dgm:prSet presAssocID="{F0A7BA4F-7648-42DA-B216-8D5D531E53C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BFD0A89-D7DE-41D0-9CD9-6C608279BDB5}" type="pres">
      <dgm:prSet presAssocID="{8165E774-08C0-4A7D-AD24-E3FB089DF960}" presName="spacer" presStyleCnt="0"/>
      <dgm:spPr/>
    </dgm:pt>
    <dgm:pt modelId="{E9ABD076-7C67-4FC7-BA4A-1DB5571823FA}" type="pres">
      <dgm:prSet presAssocID="{4B6D1F1C-D279-42C4-A36A-B9F77BE3BC5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34B0154-2F84-4D7F-84D2-D4069DAF7C0D}" type="pres">
      <dgm:prSet presAssocID="{B2C68739-EAA5-4344-80D9-AF1F650A47DA}" presName="spacer" presStyleCnt="0"/>
      <dgm:spPr/>
    </dgm:pt>
    <dgm:pt modelId="{CD92781F-725C-4D71-847B-60A6CB3CAD15}" type="pres">
      <dgm:prSet presAssocID="{96D099AF-7227-4924-9610-2B3D2667BE1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B13EA0B-2D9E-4102-B326-DA6841C7F8B1}" type="presOf" srcId="{197AF5F8-1746-4297-BFAA-FB89784BA4FF}" destId="{0D90216C-BB39-4434-960C-558DACB9E10E}" srcOrd="0" destOrd="0" presId="urn:microsoft.com/office/officeart/2005/8/layout/vList2"/>
    <dgm:cxn modelId="{FCB10019-18EF-4FE6-B02D-D4C4A683EC1D}" type="presOf" srcId="{96D099AF-7227-4924-9610-2B3D2667BE1A}" destId="{CD92781F-725C-4D71-847B-60A6CB3CAD15}" srcOrd="0" destOrd="0" presId="urn:microsoft.com/office/officeart/2005/8/layout/vList2"/>
    <dgm:cxn modelId="{394F0D28-3F32-4764-97BC-8B44F4C16023}" srcId="{197AF5F8-1746-4297-BFAA-FB89784BA4FF}" destId="{4B6D1F1C-D279-42C4-A36A-B9F77BE3BC54}" srcOrd="1" destOrd="0" parTransId="{7445F1E0-D7A6-44E1-AE52-26964C9A8F5A}" sibTransId="{B2C68739-EAA5-4344-80D9-AF1F650A47DA}"/>
    <dgm:cxn modelId="{8C0FF372-876D-4D48-9459-5568F7C903F1}" srcId="{197AF5F8-1746-4297-BFAA-FB89784BA4FF}" destId="{F0A7BA4F-7648-42DA-B216-8D5D531E53C2}" srcOrd="0" destOrd="0" parTransId="{258E1E5F-7E01-4045-98CD-611A2A4E5249}" sibTransId="{8165E774-08C0-4A7D-AD24-E3FB089DF960}"/>
    <dgm:cxn modelId="{A275CA96-1C1D-4EA2-A5DD-08BBA64A0A32}" type="presOf" srcId="{4B6D1F1C-D279-42C4-A36A-B9F77BE3BC54}" destId="{E9ABD076-7C67-4FC7-BA4A-1DB5571823FA}" srcOrd="0" destOrd="0" presId="urn:microsoft.com/office/officeart/2005/8/layout/vList2"/>
    <dgm:cxn modelId="{A3F3DFA2-9ED4-4594-BD42-1BD1C5789513}" srcId="{197AF5F8-1746-4297-BFAA-FB89784BA4FF}" destId="{96D099AF-7227-4924-9610-2B3D2667BE1A}" srcOrd="2" destOrd="0" parTransId="{3657899D-F1A3-4CAC-AEAA-723565F57B55}" sibTransId="{87AC29D6-224C-4F0C-886A-B6DBFE192306}"/>
    <dgm:cxn modelId="{C409ACB4-E7DC-48DA-9522-AFB5374FB657}" type="presOf" srcId="{F0A7BA4F-7648-42DA-B216-8D5D531E53C2}" destId="{2932CB59-60E0-4A02-9058-AB0F86D4ED59}" srcOrd="0" destOrd="0" presId="urn:microsoft.com/office/officeart/2005/8/layout/vList2"/>
    <dgm:cxn modelId="{88C40254-CE51-4328-AA50-25CC2AC789FC}" type="presParOf" srcId="{0D90216C-BB39-4434-960C-558DACB9E10E}" destId="{2932CB59-60E0-4A02-9058-AB0F86D4ED59}" srcOrd="0" destOrd="0" presId="urn:microsoft.com/office/officeart/2005/8/layout/vList2"/>
    <dgm:cxn modelId="{01B83567-3AAB-4084-B6AB-986796D40C1B}" type="presParOf" srcId="{0D90216C-BB39-4434-960C-558DACB9E10E}" destId="{BBFD0A89-D7DE-41D0-9CD9-6C608279BDB5}" srcOrd="1" destOrd="0" presId="urn:microsoft.com/office/officeart/2005/8/layout/vList2"/>
    <dgm:cxn modelId="{BEC1B4E5-5578-443E-9D84-CF1B5076FFA4}" type="presParOf" srcId="{0D90216C-BB39-4434-960C-558DACB9E10E}" destId="{E9ABD076-7C67-4FC7-BA4A-1DB5571823FA}" srcOrd="2" destOrd="0" presId="urn:microsoft.com/office/officeart/2005/8/layout/vList2"/>
    <dgm:cxn modelId="{008CEA9E-49F5-49B1-9886-D03F6FE92F30}" type="presParOf" srcId="{0D90216C-BB39-4434-960C-558DACB9E10E}" destId="{B34B0154-2F84-4D7F-84D2-D4069DAF7C0D}" srcOrd="3" destOrd="0" presId="urn:microsoft.com/office/officeart/2005/8/layout/vList2"/>
    <dgm:cxn modelId="{412226A7-103A-4F5B-A824-42051442EFBF}" type="presParOf" srcId="{0D90216C-BB39-4434-960C-558DACB9E10E}" destId="{CD92781F-725C-4D71-847B-60A6CB3CAD1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0C4CE4C-16F3-46A5-9B12-087E7F0B6AFD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7A3A02CC-DD7F-4F6B-A968-37B2B53DEC80}">
      <dgm:prSet custT="1"/>
      <dgm:spPr/>
      <dgm:t>
        <a:bodyPr/>
        <a:lstStyle/>
        <a:p>
          <a:pPr algn="just" rtl="0"/>
          <a:r>
            <a:rPr lang="en-US" sz="2400" dirty="0"/>
            <a:t>LH receptors increment prepares the </a:t>
          </a:r>
          <a:r>
            <a:rPr lang="en-US" sz="2400" dirty="0" err="1"/>
            <a:t>leutinization</a:t>
          </a:r>
          <a:r>
            <a:rPr lang="en-US" sz="2400" dirty="0"/>
            <a:t> of </a:t>
          </a:r>
          <a:r>
            <a:rPr lang="en-US" sz="2400" dirty="0" err="1"/>
            <a:t>granulosa</a:t>
          </a:r>
          <a:r>
            <a:rPr lang="en-US" sz="2400" dirty="0"/>
            <a:t> cells in response to LH </a:t>
          </a:r>
          <a:r>
            <a:rPr lang="en-US" sz="2400" dirty="0" err="1"/>
            <a:t>ovulatory</a:t>
          </a:r>
          <a:r>
            <a:rPr lang="en-US" sz="2400" dirty="0"/>
            <a:t> surge.</a:t>
          </a:r>
        </a:p>
      </dgm:t>
    </dgm:pt>
    <dgm:pt modelId="{241207E9-A635-40A0-A142-5EEFE710A329}" type="parTrans" cxnId="{34A01FFC-118D-445C-A2FB-652F872E03BF}">
      <dgm:prSet/>
      <dgm:spPr/>
      <dgm:t>
        <a:bodyPr/>
        <a:lstStyle/>
        <a:p>
          <a:endParaRPr lang="en-US"/>
        </a:p>
      </dgm:t>
    </dgm:pt>
    <dgm:pt modelId="{7DDA9A29-F2AD-4FD3-9463-57BD6D489C30}" type="sibTrans" cxnId="{34A01FFC-118D-445C-A2FB-652F872E03BF}">
      <dgm:prSet/>
      <dgm:spPr/>
      <dgm:t>
        <a:bodyPr/>
        <a:lstStyle/>
        <a:p>
          <a:endParaRPr lang="en-US"/>
        </a:p>
      </dgm:t>
    </dgm:pt>
    <dgm:pt modelId="{82BFD0B2-7BD0-4C5E-B9E6-D3702D165BEC}">
      <dgm:prSet custT="1"/>
      <dgm:spPr/>
      <dgm:t>
        <a:bodyPr/>
        <a:lstStyle/>
        <a:p>
          <a:pPr algn="just" rtl="0"/>
          <a:r>
            <a:rPr lang="en-US" sz="2400" dirty="0" err="1"/>
            <a:t>Steroidogenic</a:t>
          </a:r>
          <a:r>
            <a:rPr lang="en-US" sz="2400" dirty="0"/>
            <a:t> activity of follicle depends on FSH and LH acting on </a:t>
          </a:r>
          <a:r>
            <a:rPr lang="en-US" sz="2400" dirty="0" err="1"/>
            <a:t>granulosa</a:t>
          </a:r>
          <a:r>
            <a:rPr lang="en-US" sz="2400" dirty="0"/>
            <a:t> and theca cells, respectively.</a:t>
          </a:r>
        </a:p>
      </dgm:t>
    </dgm:pt>
    <dgm:pt modelId="{1C71C3C4-C58E-46C1-9548-2D0CEF757ABC}" type="parTrans" cxnId="{29802997-D0CF-4B0D-8B5E-0F3BC7CC2F52}">
      <dgm:prSet/>
      <dgm:spPr/>
      <dgm:t>
        <a:bodyPr/>
        <a:lstStyle/>
        <a:p>
          <a:endParaRPr lang="en-US"/>
        </a:p>
      </dgm:t>
    </dgm:pt>
    <dgm:pt modelId="{AC774A37-6CD5-4FF5-A290-F0FB964A4A8F}" type="sibTrans" cxnId="{29802997-D0CF-4B0D-8B5E-0F3BC7CC2F52}">
      <dgm:prSet/>
      <dgm:spPr/>
      <dgm:t>
        <a:bodyPr/>
        <a:lstStyle/>
        <a:p>
          <a:endParaRPr lang="en-US"/>
        </a:p>
      </dgm:t>
    </dgm:pt>
    <dgm:pt modelId="{DA2033E3-6838-409D-9A52-E9CC577FA746}">
      <dgm:prSet custT="1"/>
      <dgm:spPr/>
      <dgm:t>
        <a:bodyPr/>
        <a:lstStyle/>
        <a:p>
          <a:pPr algn="just" rtl="0"/>
          <a:r>
            <a:rPr lang="en-US" sz="2400" dirty="0"/>
            <a:t>Androgen : Estrogen in follicular fluid reflects the physiologic integrity and viability of the follicle. </a:t>
          </a:r>
        </a:p>
      </dgm:t>
    </dgm:pt>
    <dgm:pt modelId="{DCC52B6B-516C-442A-B12E-5726899DD2F9}" type="parTrans" cxnId="{2BD46E6B-DAD9-419D-88CB-0286B706E7A0}">
      <dgm:prSet/>
      <dgm:spPr/>
      <dgm:t>
        <a:bodyPr/>
        <a:lstStyle/>
        <a:p>
          <a:endParaRPr lang="en-US"/>
        </a:p>
      </dgm:t>
    </dgm:pt>
    <dgm:pt modelId="{01880215-0FBA-4670-95D1-B694CF30E755}" type="sibTrans" cxnId="{2BD46E6B-DAD9-419D-88CB-0286B706E7A0}">
      <dgm:prSet/>
      <dgm:spPr/>
      <dgm:t>
        <a:bodyPr/>
        <a:lstStyle/>
        <a:p>
          <a:endParaRPr lang="en-US"/>
        </a:p>
      </dgm:t>
    </dgm:pt>
    <dgm:pt modelId="{3EB901C4-23AB-4311-8D4A-DCF421C22DA2}" type="pres">
      <dgm:prSet presAssocID="{80C4CE4C-16F3-46A5-9B12-087E7F0B6AFD}" presName="linear" presStyleCnt="0">
        <dgm:presLayoutVars>
          <dgm:animLvl val="lvl"/>
          <dgm:resizeHandles val="exact"/>
        </dgm:presLayoutVars>
      </dgm:prSet>
      <dgm:spPr/>
    </dgm:pt>
    <dgm:pt modelId="{1F2AED0E-1E2D-4DB0-8055-667A98E065E3}" type="pres">
      <dgm:prSet presAssocID="{7A3A02CC-DD7F-4F6B-A968-37B2B53DEC8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B42C31E-A261-4AAB-8F17-611913C77532}" type="pres">
      <dgm:prSet presAssocID="{7DDA9A29-F2AD-4FD3-9463-57BD6D489C30}" presName="spacer" presStyleCnt="0"/>
      <dgm:spPr/>
    </dgm:pt>
    <dgm:pt modelId="{D199E39C-91F9-4273-840E-351F91513B68}" type="pres">
      <dgm:prSet presAssocID="{82BFD0B2-7BD0-4C5E-B9E6-D3702D165BE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CEA1DE6-5076-495A-9F0A-8A6C3C38F433}" type="pres">
      <dgm:prSet presAssocID="{AC774A37-6CD5-4FF5-A290-F0FB964A4A8F}" presName="spacer" presStyleCnt="0"/>
      <dgm:spPr/>
    </dgm:pt>
    <dgm:pt modelId="{9B395072-EAEA-4307-8A3B-736C0D19E4DA}" type="pres">
      <dgm:prSet presAssocID="{DA2033E3-6838-409D-9A52-E9CC577FA74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E59152A-99CC-4D7A-AEC2-0549A0F69A0C}" type="presOf" srcId="{DA2033E3-6838-409D-9A52-E9CC577FA746}" destId="{9B395072-EAEA-4307-8A3B-736C0D19E4DA}" srcOrd="0" destOrd="0" presId="urn:microsoft.com/office/officeart/2005/8/layout/vList2"/>
    <dgm:cxn modelId="{A8088F2E-BA08-4680-96B5-38320E09377F}" type="presOf" srcId="{7A3A02CC-DD7F-4F6B-A968-37B2B53DEC80}" destId="{1F2AED0E-1E2D-4DB0-8055-667A98E065E3}" srcOrd="0" destOrd="0" presId="urn:microsoft.com/office/officeart/2005/8/layout/vList2"/>
    <dgm:cxn modelId="{2BD46E6B-DAD9-419D-88CB-0286B706E7A0}" srcId="{80C4CE4C-16F3-46A5-9B12-087E7F0B6AFD}" destId="{DA2033E3-6838-409D-9A52-E9CC577FA746}" srcOrd="2" destOrd="0" parTransId="{DCC52B6B-516C-442A-B12E-5726899DD2F9}" sibTransId="{01880215-0FBA-4670-95D1-B694CF30E755}"/>
    <dgm:cxn modelId="{1C9DDC8A-3DBB-4748-8D7C-DB0514C99E69}" type="presOf" srcId="{82BFD0B2-7BD0-4C5E-B9E6-D3702D165BEC}" destId="{D199E39C-91F9-4273-840E-351F91513B68}" srcOrd="0" destOrd="0" presId="urn:microsoft.com/office/officeart/2005/8/layout/vList2"/>
    <dgm:cxn modelId="{29802997-D0CF-4B0D-8B5E-0F3BC7CC2F52}" srcId="{80C4CE4C-16F3-46A5-9B12-087E7F0B6AFD}" destId="{82BFD0B2-7BD0-4C5E-B9E6-D3702D165BEC}" srcOrd="1" destOrd="0" parTransId="{1C71C3C4-C58E-46C1-9548-2D0CEF757ABC}" sibTransId="{AC774A37-6CD5-4FF5-A290-F0FB964A4A8F}"/>
    <dgm:cxn modelId="{9774FCB9-5361-4E34-AFAE-917B84ACBCF1}" type="presOf" srcId="{80C4CE4C-16F3-46A5-9B12-087E7F0B6AFD}" destId="{3EB901C4-23AB-4311-8D4A-DCF421C22DA2}" srcOrd="0" destOrd="0" presId="urn:microsoft.com/office/officeart/2005/8/layout/vList2"/>
    <dgm:cxn modelId="{34A01FFC-118D-445C-A2FB-652F872E03BF}" srcId="{80C4CE4C-16F3-46A5-9B12-087E7F0B6AFD}" destId="{7A3A02CC-DD7F-4F6B-A968-37B2B53DEC80}" srcOrd="0" destOrd="0" parTransId="{241207E9-A635-40A0-A142-5EEFE710A329}" sibTransId="{7DDA9A29-F2AD-4FD3-9463-57BD6D489C30}"/>
    <dgm:cxn modelId="{858163A1-A49D-4864-B49D-EB91972BF48C}" type="presParOf" srcId="{3EB901C4-23AB-4311-8D4A-DCF421C22DA2}" destId="{1F2AED0E-1E2D-4DB0-8055-667A98E065E3}" srcOrd="0" destOrd="0" presId="urn:microsoft.com/office/officeart/2005/8/layout/vList2"/>
    <dgm:cxn modelId="{8C157496-235E-4ABB-9F4C-F32BB5FA3F99}" type="presParOf" srcId="{3EB901C4-23AB-4311-8D4A-DCF421C22DA2}" destId="{2B42C31E-A261-4AAB-8F17-611913C77532}" srcOrd="1" destOrd="0" presId="urn:microsoft.com/office/officeart/2005/8/layout/vList2"/>
    <dgm:cxn modelId="{E06ADA71-EB50-41FB-9C0E-B235C457EACB}" type="presParOf" srcId="{3EB901C4-23AB-4311-8D4A-DCF421C22DA2}" destId="{D199E39C-91F9-4273-840E-351F91513B68}" srcOrd="2" destOrd="0" presId="urn:microsoft.com/office/officeart/2005/8/layout/vList2"/>
    <dgm:cxn modelId="{9A712634-8F75-4560-986A-BEF151FB6FD9}" type="presParOf" srcId="{3EB901C4-23AB-4311-8D4A-DCF421C22DA2}" destId="{DCEA1DE6-5076-495A-9F0A-8A6C3C38F433}" srcOrd="3" destOrd="0" presId="urn:microsoft.com/office/officeart/2005/8/layout/vList2"/>
    <dgm:cxn modelId="{E3EB9A71-EE6D-43B0-A6E9-225155A3E9EC}" type="presParOf" srcId="{3EB901C4-23AB-4311-8D4A-DCF421C22DA2}" destId="{9B395072-EAEA-4307-8A3B-736C0D19E4D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035950-A611-4148-8440-5B78732FCA24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6371655E-FA54-4925-9CA9-6766122B53CF}">
      <dgm:prSet/>
      <dgm:spPr/>
      <dgm:t>
        <a:bodyPr/>
        <a:lstStyle/>
        <a:p>
          <a:pPr algn="just" rtl="0"/>
          <a:r>
            <a:rPr lang="en-US" dirty="0"/>
            <a:t>Epithelium covering the mammalian ovary is a single layer of </a:t>
          </a:r>
          <a:r>
            <a:rPr lang="en-US" dirty="0" err="1"/>
            <a:t>cuboidal</a:t>
          </a:r>
          <a:r>
            <a:rPr lang="en-US" dirty="0"/>
            <a:t> or low columnar cells called the germinal epithelium. </a:t>
          </a:r>
        </a:p>
      </dgm:t>
    </dgm:pt>
    <dgm:pt modelId="{20845EE4-51E9-4184-A819-FF08C8264CA6}" type="parTrans" cxnId="{2EDC7D9C-7DC5-4860-B818-F14FB99CF67F}">
      <dgm:prSet/>
      <dgm:spPr/>
      <dgm:t>
        <a:bodyPr/>
        <a:lstStyle/>
        <a:p>
          <a:endParaRPr lang="en-US"/>
        </a:p>
      </dgm:t>
    </dgm:pt>
    <dgm:pt modelId="{44B7C501-78CE-4647-8273-1008DC2E997A}" type="sibTrans" cxnId="{2EDC7D9C-7DC5-4860-B818-F14FB99CF67F}">
      <dgm:prSet/>
      <dgm:spPr/>
      <dgm:t>
        <a:bodyPr/>
        <a:lstStyle/>
        <a:p>
          <a:endParaRPr lang="en-US"/>
        </a:p>
      </dgm:t>
    </dgm:pt>
    <dgm:pt modelId="{C1A259E5-A9DE-4DD5-A540-DDE5E8227902}">
      <dgm:prSet/>
      <dgm:spPr/>
      <dgm:t>
        <a:bodyPr/>
        <a:lstStyle/>
        <a:p>
          <a:pPr algn="just" rtl="0"/>
          <a:r>
            <a:rPr lang="en-US" dirty="0"/>
            <a:t>This layer covers the entire ovary except in mare, where it is limited to ovulation </a:t>
          </a:r>
          <a:r>
            <a:rPr lang="en-US" dirty="0" err="1"/>
            <a:t>fossa</a:t>
          </a:r>
          <a:r>
            <a:rPr lang="en-US" dirty="0"/>
            <a:t>.</a:t>
          </a:r>
        </a:p>
      </dgm:t>
    </dgm:pt>
    <dgm:pt modelId="{F620C366-C4CC-4808-980C-9C4CC525FD35}" type="parTrans" cxnId="{5ADE608A-4C81-4654-9502-02F397BFB84D}">
      <dgm:prSet/>
      <dgm:spPr/>
      <dgm:t>
        <a:bodyPr/>
        <a:lstStyle/>
        <a:p>
          <a:endParaRPr lang="en-US"/>
        </a:p>
      </dgm:t>
    </dgm:pt>
    <dgm:pt modelId="{251F7C6A-4F35-4808-A2AC-3C6A2DF684B9}" type="sibTrans" cxnId="{5ADE608A-4C81-4654-9502-02F397BFB84D}">
      <dgm:prSet/>
      <dgm:spPr/>
      <dgm:t>
        <a:bodyPr/>
        <a:lstStyle/>
        <a:p>
          <a:endParaRPr lang="en-US"/>
        </a:p>
      </dgm:t>
    </dgm:pt>
    <dgm:pt modelId="{8A3B64A8-1936-46B6-9E46-498296B7152F}">
      <dgm:prSet/>
      <dgm:spPr/>
      <dgm:t>
        <a:bodyPr/>
        <a:lstStyle/>
        <a:p>
          <a:pPr algn="just" rtl="0"/>
          <a:r>
            <a:rPr lang="en-US" dirty="0"/>
            <a:t>Below germinal epithelium layer is tunica </a:t>
          </a:r>
          <a:r>
            <a:rPr lang="en-US" dirty="0" err="1"/>
            <a:t>albuginia</a:t>
          </a:r>
          <a:r>
            <a:rPr lang="en-US" dirty="0"/>
            <a:t> and then large mass of follicles.</a:t>
          </a:r>
        </a:p>
      </dgm:t>
    </dgm:pt>
    <dgm:pt modelId="{26917318-1D77-4383-96B7-27A8CDC033E8}" type="parTrans" cxnId="{6C37CE03-FC96-4D15-B14D-288B7A44EE7F}">
      <dgm:prSet/>
      <dgm:spPr/>
      <dgm:t>
        <a:bodyPr/>
        <a:lstStyle/>
        <a:p>
          <a:endParaRPr lang="en-US"/>
        </a:p>
      </dgm:t>
    </dgm:pt>
    <dgm:pt modelId="{4C0842AF-72AB-4ACD-838E-6949DC84BF3F}" type="sibTrans" cxnId="{6C37CE03-FC96-4D15-B14D-288B7A44EE7F}">
      <dgm:prSet/>
      <dgm:spPr/>
      <dgm:t>
        <a:bodyPr/>
        <a:lstStyle/>
        <a:p>
          <a:endParaRPr lang="en-US"/>
        </a:p>
      </dgm:t>
    </dgm:pt>
    <dgm:pt modelId="{BD348875-D853-45B0-9410-676B7F341495}" type="pres">
      <dgm:prSet presAssocID="{D2035950-A611-4148-8440-5B78732FCA24}" presName="linear" presStyleCnt="0">
        <dgm:presLayoutVars>
          <dgm:animLvl val="lvl"/>
          <dgm:resizeHandles val="exact"/>
        </dgm:presLayoutVars>
      </dgm:prSet>
      <dgm:spPr/>
    </dgm:pt>
    <dgm:pt modelId="{F9092B7A-7833-473A-90CC-693DB27A2E8E}" type="pres">
      <dgm:prSet presAssocID="{6371655E-FA54-4925-9CA9-6766122B53C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1E9F8E6-0A4B-4810-B617-FA112C8F5818}" type="pres">
      <dgm:prSet presAssocID="{44B7C501-78CE-4647-8273-1008DC2E997A}" presName="spacer" presStyleCnt="0"/>
      <dgm:spPr/>
    </dgm:pt>
    <dgm:pt modelId="{294BF87B-6804-40AC-8743-1C91624C20D2}" type="pres">
      <dgm:prSet presAssocID="{C1A259E5-A9DE-4DD5-A540-DDE5E822790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1C08FC8-A5C0-42C9-88B1-B05DA0C39D7D}" type="pres">
      <dgm:prSet presAssocID="{251F7C6A-4F35-4808-A2AC-3C6A2DF684B9}" presName="spacer" presStyleCnt="0"/>
      <dgm:spPr/>
    </dgm:pt>
    <dgm:pt modelId="{5DA01C16-F7E2-42FC-8777-057D9BB3F9F6}" type="pres">
      <dgm:prSet presAssocID="{8A3B64A8-1936-46B6-9E46-498296B7152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C37CE03-FC96-4D15-B14D-288B7A44EE7F}" srcId="{D2035950-A611-4148-8440-5B78732FCA24}" destId="{8A3B64A8-1936-46B6-9E46-498296B7152F}" srcOrd="2" destOrd="0" parTransId="{26917318-1D77-4383-96B7-27A8CDC033E8}" sibTransId="{4C0842AF-72AB-4ACD-838E-6949DC84BF3F}"/>
    <dgm:cxn modelId="{8E51C628-A40E-4DD3-81FD-7742A0A53A01}" type="presOf" srcId="{C1A259E5-A9DE-4DD5-A540-DDE5E8227902}" destId="{294BF87B-6804-40AC-8743-1C91624C20D2}" srcOrd="0" destOrd="0" presId="urn:microsoft.com/office/officeart/2005/8/layout/vList2"/>
    <dgm:cxn modelId="{C7168D2D-56E6-4CEC-B2A5-B359A55AED6B}" type="presOf" srcId="{D2035950-A611-4148-8440-5B78732FCA24}" destId="{BD348875-D853-45B0-9410-676B7F341495}" srcOrd="0" destOrd="0" presId="urn:microsoft.com/office/officeart/2005/8/layout/vList2"/>
    <dgm:cxn modelId="{E1EADA74-0FEA-4912-934D-664941820923}" type="presOf" srcId="{8A3B64A8-1936-46B6-9E46-498296B7152F}" destId="{5DA01C16-F7E2-42FC-8777-057D9BB3F9F6}" srcOrd="0" destOrd="0" presId="urn:microsoft.com/office/officeart/2005/8/layout/vList2"/>
    <dgm:cxn modelId="{20C6EC76-09CD-4B23-AC93-4924174EBF38}" type="presOf" srcId="{6371655E-FA54-4925-9CA9-6766122B53CF}" destId="{F9092B7A-7833-473A-90CC-693DB27A2E8E}" srcOrd="0" destOrd="0" presId="urn:microsoft.com/office/officeart/2005/8/layout/vList2"/>
    <dgm:cxn modelId="{5ADE608A-4C81-4654-9502-02F397BFB84D}" srcId="{D2035950-A611-4148-8440-5B78732FCA24}" destId="{C1A259E5-A9DE-4DD5-A540-DDE5E8227902}" srcOrd="1" destOrd="0" parTransId="{F620C366-C4CC-4808-980C-9C4CC525FD35}" sibTransId="{251F7C6A-4F35-4808-A2AC-3C6A2DF684B9}"/>
    <dgm:cxn modelId="{2EDC7D9C-7DC5-4860-B818-F14FB99CF67F}" srcId="{D2035950-A611-4148-8440-5B78732FCA24}" destId="{6371655E-FA54-4925-9CA9-6766122B53CF}" srcOrd="0" destOrd="0" parTransId="{20845EE4-51E9-4184-A819-FF08C8264CA6}" sibTransId="{44B7C501-78CE-4647-8273-1008DC2E997A}"/>
    <dgm:cxn modelId="{358E2B3C-7F38-414D-8FF1-5CD8ED0ED55B}" type="presParOf" srcId="{BD348875-D853-45B0-9410-676B7F341495}" destId="{F9092B7A-7833-473A-90CC-693DB27A2E8E}" srcOrd="0" destOrd="0" presId="urn:microsoft.com/office/officeart/2005/8/layout/vList2"/>
    <dgm:cxn modelId="{9D513C07-979C-4040-B51A-D746377BBF8C}" type="presParOf" srcId="{BD348875-D853-45B0-9410-676B7F341495}" destId="{11E9F8E6-0A4B-4810-B617-FA112C8F5818}" srcOrd="1" destOrd="0" presId="urn:microsoft.com/office/officeart/2005/8/layout/vList2"/>
    <dgm:cxn modelId="{D0C9F786-1FE5-4D8C-BE1D-387DCEEF8C53}" type="presParOf" srcId="{BD348875-D853-45B0-9410-676B7F341495}" destId="{294BF87B-6804-40AC-8743-1C91624C20D2}" srcOrd="2" destOrd="0" presId="urn:microsoft.com/office/officeart/2005/8/layout/vList2"/>
    <dgm:cxn modelId="{F9311685-B3B6-4A73-998D-0A5ACA92929A}" type="presParOf" srcId="{BD348875-D853-45B0-9410-676B7F341495}" destId="{D1C08FC8-A5C0-42C9-88B1-B05DA0C39D7D}" srcOrd="3" destOrd="0" presId="urn:microsoft.com/office/officeart/2005/8/layout/vList2"/>
    <dgm:cxn modelId="{17EB5E6A-2805-425C-95AD-17895B03D1C4}" type="presParOf" srcId="{BD348875-D853-45B0-9410-676B7F341495}" destId="{5DA01C16-F7E2-42FC-8777-057D9BB3F9F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AEF5B8-C918-4A36-A8F4-64058A6CC54F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F131A3E-7FFD-42FB-A79D-0EA406CF1AB1}">
      <dgm:prSet/>
      <dgm:spPr/>
      <dgm:t>
        <a:bodyPr/>
        <a:lstStyle/>
        <a:p>
          <a:pPr algn="just" rtl="0"/>
          <a:r>
            <a:rPr lang="en-US" dirty="0"/>
            <a:t>It consists of an </a:t>
          </a:r>
          <a:r>
            <a:rPr lang="en-US" dirty="0" err="1"/>
            <a:t>oocyte</a:t>
          </a:r>
          <a:r>
            <a:rPr lang="en-US" dirty="0"/>
            <a:t> surrounded by a single layer of </a:t>
          </a:r>
          <a:r>
            <a:rPr lang="en-US" dirty="0" err="1"/>
            <a:t>cuboidal</a:t>
          </a:r>
          <a:r>
            <a:rPr lang="en-US" dirty="0"/>
            <a:t> </a:t>
          </a:r>
          <a:r>
            <a:rPr lang="en-US" dirty="0" err="1"/>
            <a:t>granulosa</a:t>
          </a:r>
          <a:r>
            <a:rPr lang="en-US" dirty="0"/>
            <a:t> (epithelial) cells, but no </a:t>
          </a:r>
          <a:r>
            <a:rPr lang="en-US" dirty="0" err="1"/>
            <a:t>thecal</a:t>
          </a:r>
          <a:r>
            <a:rPr lang="en-US" dirty="0"/>
            <a:t> layers. </a:t>
          </a:r>
        </a:p>
      </dgm:t>
    </dgm:pt>
    <dgm:pt modelId="{0086D440-6B7F-4A52-B895-78B014021742}" type="parTrans" cxnId="{DBF7D404-CD08-448E-98D1-4BEBF4B1377E}">
      <dgm:prSet/>
      <dgm:spPr/>
      <dgm:t>
        <a:bodyPr/>
        <a:lstStyle/>
        <a:p>
          <a:endParaRPr lang="en-US"/>
        </a:p>
      </dgm:t>
    </dgm:pt>
    <dgm:pt modelId="{3E92BD00-53F5-4390-8E77-0AFE618BF83A}" type="sibTrans" cxnId="{DBF7D404-CD08-448E-98D1-4BEBF4B1377E}">
      <dgm:prSet/>
      <dgm:spPr/>
      <dgm:t>
        <a:bodyPr/>
        <a:lstStyle/>
        <a:p>
          <a:endParaRPr lang="en-US"/>
        </a:p>
      </dgm:t>
    </dgm:pt>
    <dgm:pt modelId="{E8A30A63-1C25-470C-A9A9-EF730C2023F5}">
      <dgm:prSet/>
      <dgm:spPr/>
      <dgm:t>
        <a:bodyPr/>
        <a:lstStyle/>
        <a:p>
          <a:pPr algn="just" rtl="0"/>
          <a:r>
            <a:rPr lang="en-US" dirty="0"/>
            <a:t>At this stage, cow </a:t>
          </a:r>
          <a:r>
            <a:rPr lang="en-US" dirty="0" err="1"/>
            <a:t>oocyte</a:t>
          </a:r>
          <a:r>
            <a:rPr lang="en-US" dirty="0"/>
            <a:t> is 20 to 30µ in diameter. </a:t>
          </a:r>
        </a:p>
      </dgm:t>
    </dgm:pt>
    <dgm:pt modelId="{976689FA-6B7B-40C9-B286-AC0B0C3A3ED3}" type="parTrans" cxnId="{6923446F-A69F-4E4E-A7C1-AD69CED80A62}">
      <dgm:prSet/>
      <dgm:spPr/>
      <dgm:t>
        <a:bodyPr/>
        <a:lstStyle/>
        <a:p>
          <a:endParaRPr lang="en-US"/>
        </a:p>
      </dgm:t>
    </dgm:pt>
    <dgm:pt modelId="{87B0E33A-A958-4D78-ACA6-9DEDC48ECAA5}" type="sibTrans" cxnId="{6923446F-A69F-4E4E-A7C1-AD69CED80A62}">
      <dgm:prSet/>
      <dgm:spPr/>
      <dgm:t>
        <a:bodyPr/>
        <a:lstStyle/>
        <a:p>
          <a:endParaRPr lang="en-US"/>
        </a:p>
      </dgm:t>
    </dgm:pt>
    <dgm:pt modelId="{A1257132-6CF7-4228-8A96-E27E1F0E7D94}">
      <dgm:prSet/>
      <dgm:spPr/>
      <dgm:t>
        <a:bodyPr/>
        <a:lstStyle/>
        <a:p>
          <a:pPr algn="just" rtl="0"/>
          <a:r>
            <a:rPr lang="en-US" dirty="0"/>
            <a:t>Only a few develop beyond this stage, as this is referred as </a:t>
          </a:r>
          <a:r>
            <a:rPr lang="en-US" u="sng" dirty="0"/>
            <a:t>resting stage </a:t>
          </a:r>
          <a:r>
            <a:rPr lang="en-US" dirty="0"/>
            <a:t>and it may remain as such for few years without any growth.</a:t>
          </a:r>
        </a:p>
      </dgm:t>
    </dgm:pt>
    <dgm:pt modelId="{038278BA-08A4-48A2-8957-ED6EFBC81ABA}" type="parTrans" cxnId="{4871274B-6593-462D-A424-4A8299C839A4}">
      <dgm:prSet/>
      <dgm:spPr/>
      <dgm:t>
        <a:bodyPr/>
        <a:lstStyle/>
        <a:p>
          <a:endParaRPr lang="en-US"/>
        </a:p>
      </dgm:t>
    </dgm:pt>
    <dgm:pt modelId="{BE04F718-F509-4D68-B970-7EB6ECF70A60}" type="sibTrans" cxnId="{4871274B-6593-462D-A424-4A8299C839A4}">
      <dgm:prSet/>
      <dgm:spPr/>
      <dgm:t>
        <a:bodyPr/>
        <a:lstStyle/>
        <a:p>
          <a:endParaRPr lang="en-US"/>
        </a:p>
      </dgm:t>
    </dgm:pt>
    <dgm:pt modelId="{1CC200E9-6B86-432A-A0E5-E1C8DBB59A84}">
      <dgm:prSet/>
      <dgm:spPr/>
      <dgm:t>
        <a:bodyPr/>
        <a:lstStyle/>
        <a:p>
          <a:pPr algn="just" rtl="0"/>
          <a:r>
            <a:rPr lang="en-US" dirty="0"/>
            <a:t>Ovary of a new born heifer may contain 1,50,000 follicles, which decreases to as few as 100 in cow of 15-20 years of age. </a:t>
          </a:r>
        </a:p>
      </dgm:t>
    </dgm:pt>
    <dgm:pt modelId="{3292189C-0851-47F4-B1D9-F69F67B3F60C}" type="parTrans" cxnId="{4156DE3D-5CB7-49E3-8615-CB12DD0A6756}">
      <dgm:prSet/>
      <dgm:spPr/>
      <dgm:t>
        <a:bodyPr/>
        <a:lstStyle/>
        <a:p>
          <a:endParaRPr lang="en-US"/>
        </a:p>
      </dgm:t>
    </dgm:pt>
    <dgm:pt modelId="{67E8D61C-CBE7-45F2-9B4B-B2376AB54733}" type="sibTrans" cxnId="{4156DE3D-5CB7-49E3-8615-CB12DD0A6756}">
      <dgm:prSet/>
      <dgm:spPr/>
      <dgm:t>
        <a:bodyPr/>
        <a:lstStyle/>
        <a:p>
          <a:endParaRPr lang="en-US"/>
        </a:p>
      </dgm:t>
    </dgm:pt>
    <dgm:pt modelId="{24BD4E07-42A0-4DED-9D06-0205D5ACCB3C}" type="pres">
      <dgm:prSet presAssocID="{06AEF5B8-C918-4A36-A8F4-64058A6CC54F}" presName="linear" presStyleCnt="0">
        <dgm:presLayoutVars>
          <dgm:animLvl val="lvl"/>
          <dgm:resizeHandles val="exact"/>
        </dgm:presLayoutVars>
      </dgm:prSet>
      <dgm:spPr/>
    </dgm:pt>
    <dgm:pt modelId="{850C0B55-C109-4067-BA91-ABA9A0F78768}" type="pres">
      <dgm:prSet presAssocID="{BF131A3E-7FFD-42FB-A79D-0EA406CF1AB1}" presName="parentText" presStyleLbl="node1" presStyleIdx="0" presStyleCnt="4" custScaleY="60933" custLinFactY="-7935" custLinFactNeighborY="-100000">
        <dgm:presLayoutVars>
          <dgm:chMax val="0"/>
          <dgm:bulletEnabled val="1"/>
        </dgm:presLayoutVars>
      </dgm:prSet>
      <dgm:spPr/>
    </dgm:pt>
    <dgm:pt modelId="{74927DD4-455C-44CA-B32A-5704196EED9C}" type="pres">
      <dgm:prSet presAssocID="{3E92BD00-53F5-4390-8E77-0AFE618BF83A}" presName="spacer" presStyleCnt="0"/>
      <dgm:spPr/>
    </dgm:pt>
    <dgm:pt modelId="{A832BACE-020C-468E-BFB4-377543B99264}" type="pres">
      <dgm:prSet presAssocID="{E8A30A63-1C25-470C-A9A9-EF730C2023F5}" presName="parentText" presStyleLbl="node1" presStyleIdx="1" presStyleCnt="4" custScaleY="60345" custLinFactNeighborY="-22837">
        <dgm:presLayoutVars>
          <dgm:chMax val="0"/>
          <dgm:bulletEnabled val="1"/>
        </dgm:presLayoutVars>
      </dgm:prSet>
      <dgm:spPr/>
    </dgm:pt>
    <dgm:pt modelId="{74B71DC0-FB17-4A47-B945-0CB66016A5EB}" type="pres">
      <dgm:prSet presAssocID="{87B0E33A-A958-4D78-ACA6-9DEDC48ECAA5}" presName="spacer" presStyleCnt="0"/>
      <dgm:spPr/>
    </dgm:pt>
    <dgm:pt modelId="{7B95DB21-DC0B-42A8-AD07-279BB70B1225}" type="pres">
      <dgm:prSet presAssocID="{1CC200E9-6B86-432A-A0E5-E1C8DBB59A8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706B33D-B86F-4C0E-9E77-E6F0C13F6E1D}" type="pres">
      <dgm:prSet presAssocID="{67E8D61C-CBE7-45F2-9B4B-B2376AB54733}" presName="spacer" presStyleCnt="0"/>
      <dgm:spPr/>
    </dgm:pt>
    <dgm:pt modelId="{97BFAE7F-B0EE-4831-95C9-E73FECFDC921}" type="pres">
      <dgm:prSet presAssocID="{A1257132-6CF7-4228-8A96-E27E1F0E7D94}" presName="parentText" presStyleLbl="node1" presStyleIdx="3" presStyleCnt="4" custScaleY="112287">
        <dgm:presLayoutVars>
          <dgm:chMax val="0"/>
          <dgm:bulletEnabled val="1"/>
        </dgm:presLayoutVars>
      </dgm:prSet>
      <dgm:spPr/>
    </dgm:pt>
  </dgm:ptLst>
  <dgm:cxnLst>
    <dgm:cxn modelId="{DBF7D404-CD08-448E-98D1-4BEBF4B1377E}" srcId="{06AEF5B8-C918-4A36-A8F4-64058A6CC54F}" destId="{BF131A3E-7FFD-42FB-A79D-0EA406CF1AB1}" srcOrd="0" destOrd="0" parTransId="{0086D440-6B7F-4A52-B895-78B014021742}" sibTransId="{3E92BD00-53F5-4390-8E77-0AFE618BF83A}"/>
    <dgm:cxn modelId="{4156DE3D-5CB7-49E3-8615-CB12DD0A6756}" srcId="{06AEF5B8-C918-4A36-A8F4-64058A6CC54F}" destId="{1CC200E9-6B86-432A-A0E5-E1C8DBB59A84}" srcOrd="2" destOrd="0" parTransId="{3292189C-0851-47F4-B1D9-F69F67B3F60C}" sibTransId="{67E8D61C-CBE7-45F2-9B4B-B2376AB54733}"/>
    <dgm:cxn modelId="{E960773E-8900-42BC-A01A-96853DB2071A}" type="presOf" srcId="{E8A30A63-1C25-470C-A9A9-EF730C2023F5}" destId="{A832BACE-020C-468E-BFB4-377543B99264}" srcOrd="0" destOrd="0" presId="urn:microsoft.com/office/officeart/2005/8/layout/vList2"/>
    <dgm:cxn modelId="{4871274B-6593-462D-A424-4A8299C839A4}" srcId="{06AEF5B8-C918-4A36-A8F4-64058A6CC54F}" destId="{A1257132-6CF7-4228-8A96-E27E1F0E7D94}" srcOrd="3" destOrd="0" parTransId="{038278BA-08A4-48A2-8957-ED6EFBC81ABA}" sibTransId="{BE04F718-F509-4D68-B970-7EB6ECF70A60}"/>
    <dgm:cxn modelId="{6923446F-A69F-4E4E-A7C1-AD69CED80A62}" srcId="{06AEF5B8-C918-4A36-A8F4-64058A6CC54F}" destId="{E8A30A63-1C25-470C-A9A9-EF730C2023F5}" srcOrd="1" destOrd="0" parTransId="{976689FA-6B7B-40C9-B286-AC0B0C3A3ED3}" sibTransId="{87B0E33A-A958-4D78-ACA6-9DEDC48ECAA5}"/>
    <dgm:cxn modelId="{4751B886-0B87-4975-A227-AD5BF0D57D33}" type="presOf" srcId="{06AEF5B8-C918-4A36-A8F4-64058A6CC54F}" destId="{24BD4E07-42A0-4DED-9D06-0205D5ACCB3C}" srcOrd="0" destOrd="0" presId="urn:microsoft.com/office/officeart/2005/8/layout/vList2"/>
    <dgm:cxn modelId="{234E769E-E193-499E-97AA-2BF10F5658FA}" type="presOf" srcId="{1CC200E9-6B86-432A-A0E5-E1C8DBB59A84}" destId="{7B95DB21-DC0B-42A8-AD07-279BB70B1225}" srcOrd="0" destOrd="0" presId="urn:microsoft.com/office/officeart/2005/8/layout/vList2"/>
    <dgm:cxn modelId="{CFC451AF-1EE5-4768-BEAF-09652EC87C85}" type="presOf" srcId="{A1257132-6CF7-4228-8A96-E27E1F0E7D94}" destId="{97BFAE7F-B0EE-4831-95C9-E73FECFDC921}" srcOrd="0" destOrd="0" presId="urn:microsoft.com/office/officeart/2005/8/layout/vList2"/>
    <dgm:cxn modelId="{7F03C7D2-C3EB-4B86-B430-098C729CBA89}" type="presOf" srcId="{BF131A3E-7FFD-42FB-A79D-0EA406CF1AB1}" destId="{850C0B55-C109-4067-BA91-ABA9A0F78768}" srcOrd="0" destOrd="0" presId="urn:microsoft.com/office/officeart/2005/8/layout/vList2"/>
    <dgm:cxn modelId="{7D8F61CE-D921-4CFA-82F4-66AD0E1BB587}" type="presParOf" srcId="{24BD4E07-42A0-4DED-9D06-0205D5ACCB3C}" destId="{850C0B55-C109-4067-BA91-ABA9A0F78768}" srcOrd="0" destOrd="0" presId="urn:microsoft.com/office/officeart/2005/8/layout/vList2"/>
    <dgm:cxn modelId="{73022F46-2CC0-44C5-A023-75EE5B62CB6E}" type="presParOf" srcId="{24BD4E07-42A0-4DED-9D06-0205D5ACCB3C}" destId="{74927DD4-455C-44CA-B32A-5704196EED9C}" srcOrd="1" destOrd="0" presId="urn:microsoft.com/office/officeart/2005/8/layout/vList2"/>
    <dgm:cxn modelId="{67BC0883-BDB7-4A09-83F0-72E0F9851E05}" type="presParOf" srcId="{24BD4E07-42A0-4DED-9D06-0205D5ACCB3C}" destId="{A832BACE-020C-468E-BFB4-377543B99264}" srcOrd="2" destOrd="0" presId="urn:microsoft.com/office/officeart/2005/8/layout/vList2"/>
    <dgm:cxn modelId="{1024758B-0182-4075-8AD7-43B9FECAAA85}" type="presParOf" srcId="{24BD4E07-42A0-4DED-9D06-0205D5ACCB3C}" destId="{74B71DC0-FB17-4A47-B945-0CB66016A5EB}" srcOrd="3" destOrd="0" presId="urn:microsoft.com/office/officeart/2005/8/layout/vList2"/>
    <dgm:cxn modelId="{C56962AD-10D3-4089-85CB-EBD8F48F07CA}" type="presParOf" srcId="{24BD4E07-42A0-4DED-9D06-0205D5ACCB3C}" destId="{7B95DB21-DC0B-42A8-AD07-279BB70B1225}" srcOrd="4" destOrd="0" presId="urn:microsoft.com/office/officeart/2005/8/layout/vList2"/>
    <dgm:cxn modelId="{A6CC0246-9F61-4004-B49A-BAE5FEE9DDED}" type="presParOf" srcId="{24BD4E07-42A0-4DED-9D06-0205D5ACCB3C}" destId="{0706B33D-B86F-4C0E-9E77-E6F0C13F6E1D}" srcOrd="5" destOrd="0" presId="urn:microsoft.com/office/officeart/2005/8/layout/vList2"/>
    <dgm:cxn modelId="{EB72653F-4834-4381-8D67-010E22213EEB}" type="presParOf" srcId="{24BD4E07-42A0-4DED-9D06-0205D5ACCB3C}" destId="{97BFAE7F-B0EE-4831-95C9-E73FECFDC92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335751-74EA-426E-B0C0-06EB56A755A0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2544BDA-7471-4F2A-AE99-704001B96A28}">
      <dgm:prSet custT="1"/>
      <dgm:spPr/>
      <dgm:t>
        <a:bodyPr/>
        <a:lstStyle/>
        <a:p>
          <a:pPr algn="just" rtl="0"/>
          <a:r>
            <a:rPr lang="en-US" sz="2400" dirty="0"/>
            <a:t>Follicles that have left the resting stage as primordial follicles and have started growing, but have not developed </a:t>
          </a:r>
          <a:r>
            <a:rPr lang="en-US" sz="2400" dirty="0" err="1"/>
            <a:t>thecal</a:t>
          </a:r>
          <a:r>
            <a:rPr lang="en-US" sz="2400" dirty="0"/>
            <a:t> layer or </a:t>
          </a:r>
          <a:r>
            <a:rPr lang="en-US" sz="2400" dirty="0" err="1"/>
            <a:t>antrum</a:t>
          </a:r>
          <a:r>
            <a:rPr lang="en-US" sz="2400" dirty="0"/>
            <a:t>. </a:t>
          </a:r>
        </a:p>
      </dgm:t>
    </dgm:pt>
    <dgm:pt modelId="{16C64559-E064-482A-A52B-026220A85806}" type="parTrans" cxnId="{E2BD3E0A-165B-4AA4-A209-5C9E9F3F2C66}">
      <dgm:prSet/>
      <dgm:spPr/>
      <dgm:t>
        <a:bodyPr/>
        <a:lstStyle/>
        <a:p>
          <a:endParaRPr lang="en-US"/>
        </a:p>
      </dgm:t>
    </dgm:pt>
    <dgm:pt modelId="{550AE176-7E61-4BBD-B1F5-BA5EDA24963B}" type="sibTrans" cxnId="{E2BD3E0A-165B-4AA4-A209-5C9E9F3F2C66}">
      <dgm:prSet/>
      <dgm:spPr/>
      <dgm:t>
        <a:bodyPr/>
        <a:lstStyle/>
        <a:p>
          <a:endParaRPr lang="en-US"/>
        </a:p>
      </dgm:t>
    </dgm:pt>
    <dgm:pt modelId="{AE8D47FA-E7B5-4A2B-A15B-3F9070C45390}">
      <dgm:prSet custT="1"/>
      <dgm:spPr/>
      <dgm:t>
        <a:bodyPr/>
        <a:lstStyle/>
        <a:p>
          <a:pPr algn="just" rtl="0"/>
          <a:r>
            <a:rPr lang="en-US" sz="2400" dirty="0"/>
            <a:t>The epithelium shows mitotic activities and is growing. </a:t>
          </a:r>
        </a:p>
      </dgm:t>
    </dgm:pt>
    <dgm:pt modelId="{C76BE6DB-D727-437B-A3CB-1D7C2F8871C0}" type="parTrans" cxnId="{B9BF2A55-26B1-429F-A9B0-A82A08F4A48F}">
      <dgm:prSet/>
      <dgm:spPr/>
      <dgm:t>
        <a:bodyPr/>
        <a:lstStyle/>
        <a:p>
          <a:endParaRPr lang="en-US"/>
        </a:p>
      </dgm:t>
    </dgm:pt>
    <dgm:pt modelId="{1104A899-75BC-4E23-826C-2D897811EDBF}" type="sibTrans" cxnId="{B9BF2A55-26B1-429F-A9B0-A82A08F4A48F}">
      <dgm:prSet/>
      <dgm:spPr/>
      <dgm:t>
        <a:bodyPr/>
        <a:lstStyle/>
        <a:p>
          <a:endParaRPr lang="en-US"/>
        </a:p>
      </dgm:t>
    </dgm:pt>
    <dgm:pt modelId="{C4E93BF0-5E01-4E13-AD9E-06682244F782}">
      <dgm:prSet custT="1"/>
      <dgm:spPr/>
      <dgm:t>
        <a:bodyPr/>
        <a:lstStyle/>
        <a:p>
          <a:pPr algn="just" rtl="0"/>
          <a:r>
            <a:rPr lang="en-US" sz="2400" dirty="0" err="1"/>
            <a:t>Zona</a:t>
          </a:r>
          <a:r>
            <a:rPr lang="en-US" sz="2400" dirty="0"/>
            <a:t> </a:t>
          </a:r>
          <a:r>
            <a:rPr lang="en-US" sz="2400" dirty="0" err="1"/>
            <a:t>pellucida</a:t>
          </a:r>
          <a:r>
            <a:rPr lang="en-US" sz="2400" dirty="0"/>
            <a:t> becomes more distinct. </a:t>
          </a:r>
        </a:p>
      </dgm:t>
    </dgm:pt>
    <dgm:pt modelId="{9B846F46-CB3D-4EB0-9F2E-0D2CAD7A08AA}" type="parTrans" cxnId="{88C07521-C804-4A18-B481-D48F3EA2EF43}">
      <dgm:prSet/>
      <dgm:spPr/>
      <dgm:t>
        <a:bodyPr/>
        <a:lstStyle/>
        <a:p>
          <a:endParaRPr lang="en-US"/>
        </a:p>
      </dgm:t>
    </dgm:pt>
    <dgm:pt modelId="{71C0AB04-3800-4C91-B1B2-3B1079EB4A77}" type="sibTrans" cxnId="{88C07521-C804-4A18-B481-D48F3EA2EF43}">
      <dgm:prSet/>
      <dgm:spPr/>
      <dgm:t>
        <a:bodyPr/>
        <a:lstStyle/>
        <a:p>
          <a:endParaRPr lang="en-US"/>
        </a:p>
      </dgm:t>
    </dgm:pt>
    <dgm:pt modelId="{21B90FBC-7926-40E4-8313-1FB0D03904DC}">
      <dgm:prSet custT="1"/>
      <dgm:spPr/>
      <dgm:t>
        <a:bodyPr/>
        <a:lstStyle/>
        <a:p>
          <a:pPr algn="just" rtl="0"/>
          <a:r>
            <a:rPr lang="en-US" sz="2400" dirty="0"/>
            <a:t>The number of these follicles is relatively few, but by the onset of puberty as many as 2000 growing follicles are present in an individual bovine ovary. </a:t>
          </a:r>
        </a:p>
      </dgm:t>
    </dgm:pt>
    <dgm:pt modelId="{7B384A80-A14D-44E2-9554-C83015B72133}" type="parTrans" cxnId="{70ABCF7D-E55F-4D2E-B325-34B6FA8BC255}">
      <dgm:prSet/>
      <dgm:spPr/>
      <dgm:t>
        <a:bodyPr/>
        <a:lstStyle/>
        <a:p>
          <a:endParaRPr lang="en-US"/>
        </a:p>
      </dgm:t>
    </dgm:pt>
    <dgm:pt modelId="{8C54A632-4175-4017-9F9B-44CC37501E32}" type="sibTrans" cxnId="{70ABCF7D-E55F-4D2E-B325-34B6FA8BC255}">
      <dgm:prSet/>
      <dgm:spPr/>
      <dgm:t>
        <a:bodyPr/>
        <a:lstStyle/>
        <a:p>
          <a:endParaRPr lang="en-US"/>
        </a:p>
      </dgm:t>
    </dgm:pt>
    <dgm:pt modelId="{C03CE2A2-498E-48E3-850B-603AD21AB904}">
      <dgm:prSet custT="1"/>
      <dgm:spPr/>
      <dgm:t>
        <a:bodyPr/>
        <a:lstStyle/>
        <a:p>
          <a:pPr algn="just" rtl="0"/>
          <a:r>
            <a:rPr lang="en-US" sz="2400" dirty="0"/>
            <a:t>Growing follicles are characterized by having two or more layers of follicle cells but without fully formed vesicle.</a:t>
          </a:r>
        </a:p>
      </dgm:t>
    </dgm:pt>
    <dgm:pt modelId="{DBF67AD2-E2EC-436C-B3FA-7B3CD1E788A4}" type="parTrans" cxnId="{9B88246A-0094-479C-8729-F4541AB42FB0}">
      <dgm:prSet/>
      <dgm:spPr/>
      <dgm:t>
        <a:bodyPr/>
        <a:lstStyle/>
        <a:p>
          <a:endParaRPr lang="en-US"/>
        </a:p>
      </dgm:t>
    </dgm:pt>
    <dgm:pt modelId="{FFF7B69B-F127-4138-A52F-94BDE22FFE63}" type="sibTrans" cxnId="{9B88246A-0094-479C-8729-F4541AB42FB0}">
      <dgm:prSet/>
      <dgm:spPr/>
      <dgm:t>
        <a:bodyPr/>
        <a:lstStyle/>
        <a:p>
          <a:endParaRPr lang="en-US"/>
        </a:p>
      </dgm:t>
    </dgm:pt>
    <dgm:pt modelId="{26E892B4-B347-4D04-8E18-F3765D968FB4}" type="pres">
      <dgm:prSet presAssocID="{83335751-74EA-426E-B0C0-06EB56A755A0}" presName="linear" presStyleCnt="0">
        <dgm:presLayoutVars>
          <dgm:animLvl val="lvl"/>
          <dgm:resizeHandles val="exact"/>
        </dgm:presLayoutVars>
      </dgm:prSet>
      <dgm:spPr/>
    </dgm:pt>
    <dgm:pt modelId="{3A57D4C5-6D7C-4B65-BD98-E82A928D6265}" type="pres">
      <dgm:prSet presAssocID="{62544BDA-7471-4F2A-AE99-704001B96A2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E5A118D-2A42-409E-A1E1-ABF3F3A164A3}" type="pres">
      <dgm:prSet presAssocID="{550AE176-7E61-4BBD-B1F5-BA5EDA24963B}" presName="spacer" presStyleCnt="0"/>
      <dgm:spPr/>
    </dgm:pt>
    <dgm:pt modelId="{C1A8EE05-23AE-4293-886D-BB69B95EB2F2}" type="pres">
      <dgm:prSet presAssocID="{AE8D47FA-E7B5-4A2B-A15B-3F9070C4539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C5BC69A-0088-4BAF-860F-DDB07B617EFD}" type="pres">
      <dgm:prSet presAssocID="{1104A899-75BC-4E23-826C-2D897811EDBF}" presName="spacer" presStyleCnt="0"/>
      <dgm:spPr/>
    </dgm:pt>
    <dgm:pt modelId="{F0F83718-C8FD-422A-B26B-9FFAB3B70634}" type="pres">
      <dgm:prSet presAssocID="{C4E93BF0-5E01-4E13-AD9E-06682244F782}" presName="parentText" presStyleLbl="node1" presStyleIdx="2" presStyleCnt="5" custScaleY="50084">
        <dgm:presLayoutVars>
          <dgm:chMax val="0"/>
          <dgm:bulletEnabled val="1"/>
        </dgm:presLayoutVars>
      </dgm:prSet>
      <dgm:spPr/>
    </dgm:pt>
    <dgm:pt modelId="{99D00570-E0FD-45E5-A697-F8D7AB59FFA6}" type="pres">
      <dgm:prSet presAssocID="{71C0AB04-3800-4C91-B1B2-3B1079EB4A77}" presName="spacer" presStyleCnt="0"/>
      <dgm:spPr/>
    </dgm:pt>
    <dgm:pt modelId="{DECA66AD-F0E1-491E-9E97-FB8865AFCD09}" type="pres">
      <dgm:prSet presAssocID="{21B90FBC-7926-40E4-8313-1FB0D03904D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0875AAA-5F66-442A-8990-72ABA5C6968F}" type="pres">
      <dgm:prSet presAssocID="{8C54A632-4175-4017-9F9B-44CC37501E32}" presName="spacer" presStyleCnt="0"/>
      <dgm:spPr/>
    </dgm:pt>
    <dgm:pt modelId="{9E8249A7-FB78-40FA-AEBE-0AC62E070930}" type="pres">
      <dgm:prSet presAssocID="{C03CE2A2-498E-48E3-850B-603AD21AB90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2BD3E0A-165B-4AA4-A209-5C9E9F3F2C66}" srcId="{83335751-74EA-426E-B0C0-06EB56A755A0}" destId="{62544BDA-7471-4F2A-AE99-704001B96A28}" srcOrd="0" destOrd="0" parTransId="{16C64559-E064-482A-A52B-026220A85806}" sibTransId="{550AE176-7E61-4BBD-B1F5-BA5EDA24963B}"/>
    <dgm:cxn modelId="{88C07521-C804-4A18-B481-D48F3EA2EF43}" srcId="{83335751-74EA-426E-B0C0-06EB56A755A0}" destId="{C4E93BF0-5E01-4E13-AD9E-06682244F782}" srcOrd="2" destOrd="0" parTransId="{9B846F46-CB3D-4EB0-9F2E-0D2CAD7A08AA}" sibTransId="{71C0AB04-3800-4C91-B1B2-3B1079EB4A77}"/>
    <dgm:cxn modelId="{9B88246A-0094-479C-8729-F4541AB42FB0}" srcId="{83335751-74EA-426E-B0C0-06EB56A755A0}" destId="{C03CE2A2-498E-48E3-850B-603AD21AB904}" srcOrd="4" destOrd="0" parTransId="{DBF67AD2-E2EC-436C-B3FA-7B3CD1E788A4}" sibTransId="{FFF7B69B-F127-4138-A52F-94BDE22FFE63}"/>
    <dgm:cxn modelId="{1AC6F353-2638-42E7-A036-843AD51E4A24}" type="presOf" srcId="{21B90FBC-7926-40E4-8313-1FB0D03904DC}" destId="{DECA66AD-F0E1-491E-9E97-FB8865AFCD09}" srcOrd="0" destOrd="0" presId="urn:microsoft.com/office/officeart/2005/8/layout/vList2"/>
    <dgm:cxn modelId="{B9BF2A55-26B1-429F-A9B0-A82A08F4A48F}" srcId="{83335751-74EA-426E-B0C0-06EB56A755A0}" destId="{AE8D47FA-E7B5-4A2B-A15B-3F9070C45390}" srcOrd="1" destOrd="0" parTransId="{C76BE6DB-D727-437B-A3CB-1D7C2F8871C0}" sibTransId="{1104A899-75BC-4E23-826C-2D897811EDBF}"/>
    <dgm:cxn modelId="{70ABCF7D-E55F-4D2E-B325-34B6FA8BC255}" srcId="{83335751-74EA-426E-B0C0-06EB56A755A0}" destId="{21B90FBC-7926-40E4-8313-1FB0D03904DC}" srcOrd="3" destOrd="0" parTransId="{7B384A80-A14D-44E2-9554-C83015B72133}" sibTransId="{8C54A632-4175-4017-9F9B-44CC37501E32}"/>
    <dgm:cxn modelId="{36B5DB95-4EBF-4FB7-A60B-144F0931550F}" type="presOf" srcId="{83335751-74EA-426E-B0C0-06EB56A755A0}" destId="{26E892B4-B347-4D04-8E18-F3765D968FB4}" srcOrd="0" destOrd="0" presId="urn:microsoft.com/office/officeart/2005/8/layout/vList2"/>
    <dgm:cxn modelId="{9C571C9F-EB76-4E2E-8895-26987C70B365}" type="presOf" srcId="{62544BDA-7471-4F2A-AE99-704001B96A28}" destId="{3A57D4C5-6D7C-4B65-BD98-E82A928D6265}" srcOrd="0" destOrd="0" presId="urn:microsoft.com/office/officeart/2005/8/layout/vList2"/>
    <dgm:cxn modelId="{8ADBA0D7-9D7C-4DEE-B6F3-1589016075D3}" type="presOf" srcId="{C4E93BF0-5E01-4E13-AD9E-06682244F782}" destId="{F0F83718-C8FD-422A-B26B-9FFAB3B70634}" srcOrd="0" destOrd="0" presId="urn:microsoft.com/office/officeart/2005/8/layout/vList2"/>
    <dgm:cxn modelId="{D8A8FFE0-B290-4693-979B-17695FD1D46E}" type="presOf" srcId="{AE8D47FA-E7B5-4A2B-A15B-3F9070C45390}" destId="{C1A8EE05-23AE-4293-886D-BB69B95EB2F2}" srcOrd="0" destOrd="0" presId="urn:microsoft.com/office/officeart/2005/8/layout/vList2"/>
    <dgm:cxn modelId="{8D32EDFC-B9E9-44BE-831F-576F8A24381A}" type="presOf" srcId="{C03CE2A2-498E-48E3-850B-603AD21AB904}" destId="{9E8249A7-FB78-40FA-AEBE-0AC62E070930}" srcOrd="0" destOrd="0" presId="urn:microsoft.com/office/officeart/2005/8/layout/vList2"/>
    <dgm:cxn modelId="{68075A1E-090F-4AF9-A6F6-B1CAD0E7C0BB}" type="presParOf" srcId="{26E892B4-B347-4D04-8E18-F3765D968FB4}" destId="{3A57D4C5-6D7C-4B65-BD98-E82A928D6265}" srcOrd="0" destOrd="0" presId="urn:microsoft.com/office/officeart/2005/8/layout/vList2"/>
    <dgm:cxn modelId="{D8C53103-3181-4277-BAEF-7C594B8B8B1C}" type="presParOf" srcId="{26E892B4-B347-4D04-8E18-F3765D968FB4}" destId="{6E5A118D-2A42-409E-A1E1-ABF3F3A164A3}" srcOrd="1" destOrd="0" presId="urn:microsoft.com/office/officeart/2005/8/layout/vList2"/>
    <dgm:cxn modelId="{337D02B0-87A6-4B83-97A6-F6F5D136377B}" type="presParOf" srcId="{26E892B4-B347-4D04-8E18-F3765D968FB4}" destId="{C1A8EE05-23AE-4293-886D-BB69B95EB2F2}" srcOrd="2" destOrd="0" presId="urn:microsoft.com/office/officeart/2005/8/layout/vList2"/>
    <dgm:cxn modelId="{CBF3EF77-D051-4F2B-93E4-918AB1E8C4BC}" type="presParOf" srcId="{26E892B4-B347-4D04-8E18-F3765D968FB4}" destId="{FC5BC69A-0088-4BAF-860F-DDB07B617EFD}" srcOrd="3" destOrd="0" presId="urn:microsoft.com/office/officeart/2005/8/layout/vList2"/>
    <dgm:cxn modelId="{E23E2CAE-2213-4855-B5BA-65454BC26080}" type="presParOf" srcId="{26E892B4-B347-4D04-8E18-F3765D968FB4}" destId="{F0F83718-C8FD-422A-B26B-9FFAB3B70634}" srcOrd="4" destOrd="0" presId="urn:microsoft.com/office/officeart/2005/8/layout/vList2"/>
    <dgm:cxn modelId="{B246A1A1-A320-41F9-B98A-DC84B31F62AB}" type="presParOf" srcId="{26E892B4-B347-4D04-8E18-F3765D968FB4}" destId="{99D00570-E0FD-45E5-A697-F8D7AB59FFA6}" srcOrd="5" destOrd="0" presId="urn:microsoft.com/office/officeart/2005/8/layout/vList2"/>
    <dgm:cxn modelId="{5F83AC30-CD0D-4444-B99B-B7EDDB6A8916}" type="presParOf" srcId="{26E892B4-B347-4D04-8E18-F3765D968FB4}" destId="{DECA66AD-F0E1-491E-9E97-FB8865AFCD09}" srcOrd="6" destOrd="0" presId="urn:microsoft.com/office/officeart/2005/8/layout/vList2"/>
    <dgm:cxn modelId="{16BA6D76-6131-4C2A-BC5C-1F396C2BB0E9}" type="presParOf" srcId="{26E892B4-B347-4D04-8E18-F3765D968FB4}" destId="{C0875AAA-5F66-442A-8990-72ABA5C6968F}" srcOrd="7" destOrd="0" presId="urn:microsoft.com/office/officeart/2005/8/layout/vList2"/>
    <dgm:cxn modelId="{09726C39-F814-4266-B398-E8334659AEE1}" type="presParOf" srcId="{26E892B4-B347-4D04-8E18-F3765D968FB4}" destId="{9E8249A7-FB78-40FA-AEBE-0AC62E07093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1AA544-B8AF-4990-8CF4-DD45C402128B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EBED615-396F-49CB-AD95-2E3A8F6BE78F}">
      <dgm:prSet/>
      <dgm:spPr/>
      <dgm:t>
        <a:bodyPr/>
        <a:lstStyle/>
        <a:p>
          <a:pPr algn="just" rtl="0"/>
          <a:r>
            <a:rPr lang="en-US" dirty="0" err="1"/>
            <a:t>Zona</a:t>
          </a:r>
          <a:r>
            <a:rPr lang="en-US" dirty="0"/>
            <a:t> </a:t>
          </a:r>
          <a:r>
            <a:rPr lang="en-US" dirty="0" err="1"/>
            <a:t>pellucida</a:t>
          </a:r>
          <a:r>
            <a:rPr lang="en-US" dirty="0"/>
            <a:t> is surrounded by a solid mass of radiating follicular cells, forming the </a:t>
          </a:r>
          <a:r>
            <a:rPr lang="en-US" dirty="0">
              <a:solidFill>
                <a:srgbClr val="FF0000"/>
              </a:solidFill>
            </a:rPr>
            <a:t>corona </a:t>
          </a:r>
          <a:r>
            <a:rPr lang="en-US" dirty="0" err="1">
              <a:solidFill>
                <a:srgbClr val="FF0000"/>
              </a:solidFill>
            </a:rPr>
            <a:t>radiata</a:t>
          </a:r>
          <a:r>
            <a:rPr lang="en-US" dirty="0">
              <a:solidFill>
                <a:srgbClr val="FF0000"/>
              </a:solidFill>
            </a:rPr>
            <a:t>.</a:t>
          </a:r>
        </a:p>
      </dgm:t>
    </dgm:pt>
    <dgm:pt modelId="{3F89F99F-DC58-4B5E-979C-D7EE553D6DA9}" type="parTrans" cxnId="{6C37C285-ECEF-42A5-BB84-CE292AE0B460}">
      <dgm:prSet/>
      <dgm:spPr/>
      <dgm:t>
        <a:bodyPr/>
        <a:lstStyle/>
        <a:p>
          <a:endParaRPr lang="en-US"/>
        </a:p>
      </dgm:t>
    </dgm:pt>
    <dgm:pt modelId="{1C7335A7-A185-45E5-AB5E-7AC86EE6A622}" type="sibTrans" cxnId="{6C37C285-ECEF-42A5-BB84-CE292AE0B460}">
      <dgm:prSet/>
      <dgm:spPr/>
      <dgm:t>
        <a:bodyPr/>
        <a:lstStyle/>
        <a:p>
          <a:endParaRPr lang="en-US"/>
        </a:p>
      </dgm:t>
    </dgm:pt>
    <dgm:pt modelId="{6DC2F5E2-E93B-49CF-BF49-47125D643583}">
      <dgm:prSet/>
      <dgm:spPr/>
      <dgm:t>
        <a:bodyPr/>
        <a:lstStyle/>
        <a:p>
          <a:pPr algn="just" rtl="0"/>
          <a:r>
            <a:rPr lang="en-US" dirty="0"/>
            <a:t>At this stage both functions of ovary i.e. </a:t>
          </a:r>
          <a:r>
            <a:rPr lang="en-US" dirty="0" err="1"/>
            <a:t>steriodogenic</a:t>
          </a:r>
          <a:r>
            <a:rPr lang="en-US" dirty="0"/>
            <a:t> and </a:t>
          </a:r>
          <a:r>
            <a:rPr lang="en-US" dirty="0" err="1"/>
            <a:t>gametogenic</a:t>
          </a:r>
          <a:r>
            <a:rPr lang="en-US" dirty="0"/>
            <a:t> are developing. </a:t>
          </a:r>
        </a:p>
      </dgm:t>
    </dgm:pt>
    <dgm:pt modelId="{E77075BE-54A3-4054-9736-CEACB080B818}" type="parTrans" cxnId="{1F66C193-1D41-449B-A7F7-57BE85FA026F}">
      <dgm:prSet/>
      <dgm:spPr/>
      <dgm:t>
        <a:bodyPr/>
        <a:lstStyle/>
        <a:p>
          <a:endParaRPr lang="en-US"/>
        </a:p>
      </dgm:t>
    </dgm:pt>
    <dgm:pt modelId="{72BE51C5-5D15-4061-9250-743DDEE50C84}" type="sibTrans" cxnId="{1F66C193-1D41-449B-A7F7-57BE85FA026F}">
      <dgm:prSet/>
      <dgm:spPr/>
      <dgm:t>
        <a:bodyPr/>
        <a:lstStyle/>
        <a:p>
          <a:endParaRPr lang="en-US"/>
        </a:p>
      </dgm:t>
    </dgm:pt>
    <dgm:pt modelId="{A2F64FB7-D9D2-4BD7-BE4A-D4B7D9BB888F}">
      <dgm:prSet/>
      <dgm:spPr/>
      <dgm:t>
        <a:bodyPr/>
        <a:lstStyle/>
        <a:p>
          <a:pPr algn="just" rtl="0"/>
          <a:r>
            <a:rPr lang="en-US" dirty="0"/>
            <a:t>Growing/secondary follicles protrude from the surface of the ovary like a blister and is termed as mature follicle.</a:t>
          </a:r>
        </a:p>
      </dgm:t>
    </dgm:pt>
    <dgm:pt modelId="{E23D1593-CFE7-43AB-9BA4-6C9377A03333}" type="parTrans" cxnId="{7C17BED4-7380-4CF9-9653-711BBD069428}">
      <dgm:prSet/>
      <dgm:spPr/>
      <dgm:t>
        <a:bodyPr/>
        <a:lstStyle/>
        <a:p>
          <a:endParaRPr lang="en-US"/>
        </a:p>
      </dgm:t>
    </dgm:pt>
    <dgm:pt modelId="{61E332F4-300C-4C85-B8E3-3E0D784F7C89}" type="sibTrans" cxnId="{7C17BED4-7380-4CF9-9653-711BBD069428}">
      <dgm:prSet/>
      <dgm:spPr/>
      <dgm:t>
        <a:bodyPr/>
        <a:lstStyle/>
        <a:p>
          <a:endParaRPr lang="en-US"/>
        </a:p>
      </dgm:t>
    </dgm:pt>
    <dgm:pt modelId="{60751C23-F3C0-42A3-82C7-57063BEBDFA7}">
      <dgm:prSet/>
      <dgm:spPr/>
      <dgm:t>
        <a:bodyPr/>
        <a:lstStyle/>
        <a:p>
          <a:pPr algn="just" rtl="0"/>
          <a:r>
            <a:rPr lang="en-US" dirty="0"/>
            <a:t>There is formation of two cell layers – theca </a:t>
          </a:r>
          <a:r>
            <a:rPr lang="en-US" dirty="0" err="1"/>
            <a:t>interna</a:t>
          </a:r>
          <a:r>
            <a:rPr lang="en-US" dirty="0"/>
            <a:t> and theca </a:t>
          </a:r>
          <a:r>
            <a:rPr lang="en-US" dirty="0" err="1"/>
            <a:t>externa</a:t>
          </a:r>
          <a:r>
            <a:rPr lang="en-US" dirty="0"/>
            <a:t>.</a:t>
          </a:r>
        </a:p>
      </dgm:t>
    </dgm:pt>
    <dgm:pt modelId="{88F3E33A-464E-430A-9130-B02184DE4922}" type="parTrans" cxnId="{FA69BDB1-B199-4274-8500-1E05F57515B5}">
      <dgm:prSet/>
      <dgm:spPr/>
    </dgm:pt>
    <dgm:pt modelId="{12F2974A-38B8-4DBC-AF44-6F4D3DECCF3D}" type="sibTrans" cxnId="{FA69BDB1-B199-4274-8500-1E05F57515B5}">
      <dgm:prSet/>
      <dgm:spPr/>
    </dgm:pt>
    <dgm:pt modelId="{286C21C6-6BE2-45A2-9159-E05395A688C2}" type="pres">
      <dgm:prSet presAssocID="{8A1AA544-B8AF-4990-8CF4-DD45C402128B}" presName="linear" presStyleCnt="0">
        <dgm:presLayoutVars>
          <dgm:animLvl val="lvl"/>
          <dgm:resizeHandles val="exact"/>
        </dgm:presLayoutVars>
      </dgm:prSet>
      <dgm:spPr/>
    </dgm:pt>
    <dgm:pt modelId="{043DBC27-D5EB-4F3E-9187-0ACC77C9245C}" type="pres">
      <dgm:prSet presAssocID="{EEBED615-396F-49CB-AD95-2E3A8F6BE78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A009D03-BD94-4AE3-BCDE-345BB9B22BAE}" type="pres">
      <dgm:prSet presAssocID="{1C7335A7-A185-45E5-AB5E-7AC86EE6A622}" presName="spacer" presStyleCnt="0"/>
      <dgm:spPr/>
    </dgm:pt>
    <dgm:pt modelId="{8405F109-F74F-44BC-8C9B-8C2867B45653}" type="pres">
      <dgm:prSet presAssocID="{6DC2F5E2-E93B-49CF-BF49-47125D64358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5B3126A-25C1-4B74-A1BE-6B17B6EF9698}" type="pres">
      <dgm:prSet presAssocID="{72BE51C5-5D15-4061-9250-743DDEE50C84}" presName="spacer" presStyleCnt="0"/>
      <dgm:spPr/>
    </dgm:pt>
    <dgm:pt modelId="{2E074823-A937-4A47-BE39-0939502DF85A}" type="pres">
      <dgm:prSet presAssocID="{A2F64FB7-D9D2-4BD7-BE4A-D4B7D9BB888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1933066-6C5D-439F-943F-9F577FF59A8C}" type="pres">
      <dgm:prSet presAssocID="{61E332F4-300C-4C85-B8E3-3E0D784F7C89}" presName="spacer" presStyleCnt="0"/>
      <dgm:spPr/>
    </dgm:pt>
    <dgm:pt modelId="{12BF8EA3-D925-4EFF-B65F-D5F02E1A524B}" type="pres">
      <dgm:prSet presAssocID="{60751C23-F3C0-42A3-82C7-57063BEBDFA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C175E03-35DB-41A9-B087-2715DB3870CE}" type="presOf" srcId="{A2F64FB7-D9D2-4BD7-BE4A-D4B7D9BB888F}" destId="{2E074823-A937-4A47-BE39-0939502DF85A}" srcOrd="0" destOrd="0" presId="urn:microsoft.com/office/officeart/2005/8/layout/vList2"/>
    <dgm:cxn modelId="{6915A81F-2B40-4164-BD87-0ECCF538400D}" type="presOf" srcId="{60751C23-F3C0-42A3-82C7-57063BEBDFA7}" destId="{12BF8EA3-D925-4EFF-B65F-D5F02E1A524B}" srcOrd="0" destOrd="0" presId="urn:microsoft.com/office/officeart/2005/8/layout/vList2"/>
    <dgm:cxn modelId="{ECBC8553-A158-4D6B-978C-69301618682D}" type="presOf" srcId="{8A1AA544-B8AF-4990-8CF4-DD45C402128B}" destId="{286C21C6-6BE2-45A2-9159-E05395A688C2}" srcOrd="0" destOrd="0" presId="urn:microsoft.com/office/officeart/2005/8/layout/vList2"/>
    <dgm:cxn modelId="{8391EC53-F285-43F3-8516-A46D830C5EB8}" type="presOf" srcId="{6DC2F5E2-E93B-49CF-BF49-47125D643583}" destId="{8405F109-F74F-44BC-8C9B-8C2867B45653}" srcOrd="0" destOrd="0" presId="urn:microsoft.com/office/officeart/2005/8/layout/vList2"/>
    <dgm:cxn modelId="{6C37C285-ECEF-42A5-BB84-CE292AE0B460}" srcId="{8A1AA544-B8AF-4990-8CF4-DD45C402128B}" destId="{EEBED615-396F-49CB-AD95-2E3A8F6BE78F}" srcOrd="0" destOrd="0" parTransId="{3F89F99F-DC58-4B5E-979C-D7EE553D6DA9}" sibTransId="{1C7335A7-A185-45E5-AB5E-7AC86EE6A622}"/>
    <dgm:cxn modelId="{1F66C193-1D41-449B-A7F7-57BE85FA026F}" srcId="{8A1AA544-B8AF-4990-8CF4-DD45C402128B}" destId="{6DC2F5E2-E93B-49CF-BF49-47125D643583}" srcOrd="1" destOrd="0" parTransId="{E77075BE-54A3-4054-9736-CEACB080B818}" sibTransId="{72BE51C5-5D15-4061-9250-743DDEE50C84}"/>
    <dgm:cxn modelId="{18BCD8A5-83CC-45CF-8748-1AF4562C7699}" type="presOf" srcId="{EEBED615-396F-49CB-AD95-2E3A8F6BE78F}" destId="{043DBC27-D5EB-4F3E-9187-0ACC77C9245C}" srcOrd="0" destOrd="0" presId="urn:microsoft.com/office/officeart/2005/8/layout/vList2"/>
    <dgm:cxn modelId="{FA69BDB1-B199-4274-8500-1E05F57515B5}" srcId="{8A1AA544-B8AF-4990-8CF4-DD45C402128B}" destId="{60751C23-F3C0-42A3-82C7-57063BEBDFA7}" srcOrd="3" destOrd="0" parTransId="{88F3E33A-464E-430A-9130-B02184DE4922}" sibTransId="{12F2974A-38B8-4DBC-AF44-6F4D3DECCF3D}"/>
    <dgm:cxn modelId="{7C17BED4-7380-4CF9-9653-711BBD069428}" srcId="{8A1AA544-B8AF-4990-8CF4-DD45C402128B}" destId="{A2F64FB7-D9D2-4BD7-BE4A-D4B7D9BB888F}" srcOrd="2" destOrd="0" parTransId="{E23D1593-CFE7-43AB-9BA4-6C9377A03333}" sibTransId="{61E332F4-300C-4C85-B8E3-3E0D784F7C89}"/>
    <dgm:cxn modelId="{B4C4ED71-3938-4D80-A81E-38360117C54C}" type="presParOf" srcId="{286C21C6-6BE2-45A2-9159-E05395A688C2}" destId="{043DBC27-D5EB-4F3E-9187-0ACC77C9245C}" srcOrd="0" destOrd="0" presId="urn:microsoft.com/office/officeart/2005/8/layout/vList2"/>
    <dgm:cxn modelId="{40E04E65-4D01-401D-AD2F-514672A69295}" type="presParOf" srcId="{286C21C6-6BE2-45A2-9159-E05395A688C2}" destId="{8A009D03-BD94-4AE3-BCDE-345BB9B22BAE}" srcOrd="1" destOrd="0" presId="urn:microsoft.com/office/officeart/2005/8/layout/vList2"/>
    <dgm:cxn modelId="{FB0FAFB9-5827-45DB-A395-8F996FC57213}" type="presParOf" srcId="{286C21C6-6BE2-45A2-9159-E05395A688C2}" destId="{8405F109-F74F-44BC-8C9B-8C2867B45653}" srcOrd="2" destOrd="0" presId="urn:microsoft.com/office/officeart/2005/8/layout/vList2"/>
    <dgm:cxn modelId="{E3C9732F-7D38-4D40-A49E-7EA1245374E0}" type="presParOf" srcId="{286C21C6-6BE2-45A2-9159-E05395A688C2}" destId="{35B3126A-25C1-4B74-A1BE-6B17B6EF9698}" srcOrd="3" destOrd="0" presId="urn:microsoft.com/office/officeart/2005/8/layout/vList2"/>
    <dgm:cxn modelId="{746C093D-D83B-4C90-A705-A11BB7A630EA}" type="presParOf" srcId="{286C21C6-6BE2-45A2-9159-E05395A688C2}" destId="{2E074823-A937-4A47-BE39-0939502DF85A}" srcOrd="4" destOrd="0" presId="urn:microsoft.com/office/officeart/2005/8/layout/vList2"/>
    <dgm:cxn modelId="{60298F53-B37D-4B02-91F6-96C92EE89916}" type="presParOf" srcId="{286C21C6-6BE2-45A2-9159-E05395A688C2}" destId="{F1933066-6C5D-439F-943F-9F577FF59A8C}" srcOrd="5" destOrd="0" presId="urn:microsoft.com/office/officeart/2005/8/layout/vList2"/>
    <dgm:cxn modelId="{759C99ED-2468-43EC-9B0D-6F9288FF816B}" type="presParOf" srcId="{286C21C6-6BE2-45A2-9159-E05395A688C2}" destId="{12BF8EA3-D925-4EFF-B65F-D5F02E1A524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4668D4-717A-4CFA-ACB8-25A1AA672D3F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51FB42E3-FA01-4EFA-80AE-CCFB9792E50B}">
      <dgm:prSet/>
      <dgm:spPr/>
      <dgm:t>
        <a:bodyPr/>
        <a:lstStyle/>
        <a:p>
          <a:pPr algn="just" rtl="0"/>
          <a:r>
            <a:rPr lang="en-US" dirty="0"/>
            <a:t>Follicular cells increase in size.</a:t>
          </a:r>
        </a:p>
      </dgm:t>
    </dgm:pt>
    <dgm:pt modelId="{B56E1BAC-B9C0-4E13-9814-F9721F8ECE6F}" type="parTrans" cxnId="{58D62626-2445-46BD-B9DA-89C0D8556652}">
      <dgm:prSet/>
      <dgm:spPr/>
      <dgm:t>
        <a:bodyPr/>
        <a:lstStyle/>
        <a:p>
          <a:endParaRPr lang="en-US"/>
        </a:p>
      </dgm:t>
    </dgm:pt>
    <dgm:pt modelId="{C3F25D72-10C3-400C-B6B2-D4C194DA7C34}" type="sibTrans" cxnId="{58D62626-2445-46BD-B9DA-89C0D8556652}">
      <dgm:prSet/>
      <dgm:spPr/>
      <dgm:t>
        <a:bodyPr/>
        <a:lstStyle/>
        <a:p>
          <a:endParaRPr lang="en-US"/>
        </a:p>
      </dgm:t>
    </dgm:pt>
    <dgm:pt modelId="{B56D5891-265F-4D5F-A58C-0D76F0D1FEA5}">
      <dgm:prSet/>
      <dgm:spPr/>
      <dgm:t>
        <a:bodyPr/>
        <a:lstStyle/>
        <a:p>
          <a:pPr algn="just" rtl="0"/>
          <a:r>
            <a:rPr lang="en-US" dirty="0" err="1"/>
            <a:t>Oocyte</a:t>
          </a:r>
          <a:r>
            <a:rPr lang="en-US" dirty="0"/>
            <a:t> pressed to one side, surrounded by accumulation of follicular cells (cumulus </a:t>
          </a:r>
          <a:r>
            <a:rPr lang="en-US" dirty="0" err="1"/>
            <a:t>oophorus</a:t>
          </a:r>
          <a:r>
            <a:rPr lang="en-US" dirty="0"/>
            <a:t>).</a:t>
          </a:r>
        </a:p>
      </dgm:t>
    </dgm:pt>
    <dgm:pt modelId="{1F12B23D-F21A-4EC4-B62F-B9F08699707C}" type="parTrans" cxnId="{A30B7C0F-B1F4-4A06-8FF4-C891800E2094}">
      <dgm:prSet/>
      <dgm:spPr/>
      <dgm:t>
        <a:bodyPr/>
        <a:lstStyle/>
        <a:p>
          <a:endParaRPr lang="en-US"/>
        </a:p>
      </dgm:t>
    </dgm:pt>
    <dgm:pt modelId="{0BCF58AB-F855-4E4F-81A9-7187F97EAF1B}" type="sibTrans" cxnId="{A30B7C0F-B1F4-4A06-8FF4-C891800E2094}">
      <dgm:prSet/>
      <dgm:spPr/>
      <dgm:t>
        <a:bodyPr/>
        <a:lstStyle/>
        <a:p>
          <a:endParaRPr lang="en-US"/>
        </a:p>
      </dgm:t>
    </dgm:pt>
    <dgm:pt modelId="{EFE3DF06-B6C8-4F5C-8FC9-F246D6147415}">
      <dgm:prSet/>
      <dgm:spPr/>
      <dgm:t>
        <a:bodyPr/>
        <a:lstStyle/>
        <a:p>
          <a:pPr algn="just" rtl="0"/>
          <a:r>
            <a:rPr lang="en-US" dirty="0"/>
            <a:t>In the follicular cavity, an epithelium of fairly uniform thickness called the </a:t>
          </a:r>
          <a:r>
            <a:rPr lang="en-US" dirty="0" err="1"/>
            <a:t>membrana</a:t>
          </a:r>
          <a:r>
            <a:rPr lang="en-US" dirty="0"/>
            <a:t> </a:t>
          </a:r>
          <a:r>
            <a:rPr lang="en-US" dirty="0" err="1"/>
            <a:t>granulosa</a:t>
          </a:r>
          <a:r>
            <a:rPr lang="en-US" dirty="0"/>
            <a:t> is formed.</a:t>
          </a:r>
        </a:p>
      </dgm:t>
    </dgm:pt>
    <dgm:pt modelId="{53D00B93-3BE5-40DA-BF4A-A57047D5E2A8}" type="parTrans" cxnId="{61333478-2B7F-49DA-B1D6-32175C2CBFE7}">
      <dgm:prSet/>
      <dgm:spPr/>
      <dgm:t>
        <a:bodyPr/>
        <a:lstStyle/>
        <a:p>
          <a:endParaRPr lang="en-US"/>
        </a:p>
      </dgm:t>
    </dgm:pt>
    <dgm:pt modelId="{B50AD40B-D6C0-4048-949F-18E4F974E604}" type="sibTrans" cxnId="{61333478-2B7F-49DA-B1D6-32175C2CBFE7}">
      <dgm:prSet/>
      <dgm:spPr/>
      <dgm:t>
        <a:bodyPr/>
        <a:lstStyle/>
        <a:p>
          <a:endParaRPr lang="en-US"/>
        </a:p>
      </dgm:t>
    </dgm:pt>
    <dgm:pt modelId="{57880691-B1A5-4C7E-A0BA-283B4A337AD2}" type="pres">
      <dgm:prSet presAssocID="{814668D4-717A-4CFA-ACB8-25A1AA672D3F}" presName="linear" presStyleCnt="0">
        <dgm:presLayoutVars>
          <dgm:animLvl val="lvl"/>
          <dgm:resizeHandles val="exact"/>
        </dgm:presLayoutVars>
      </dgm:prSet>
      <dgm:spPr/>
    </dgm:pt>
    <dgm:pt modelId="{0BD31F23-F339-45B3-A6F0-5068E113CADE}" type="pres">
      <dgm:prSet presAssocID="{51FB42E3-FA01-4EFA-80AE-CCFB9792E50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AAFFBE2-4CCC-42AE-9278-7370B42603AA}" type="pres">
      <dgm:prSet presAssocID="{C3F25D72-10C3-400C-B6B2-D4C194DA7C34}" presName="spacer" presStyleCnt="0"/>
      <dgm:spPr/>
    </dgm:pt>
    <dgm:pt modelId="{0320854E-24F0-4FB8-97CC-FDB9CBA1C30C}" type="pres">
      <dgm:prSet presAssocID="{B56D5891-265F-4D5F-A58C-0D76F0D1FEA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A89E46A-7FB4-4562-ABD8-75132239EDEC}" type="pres">
      <dgm:prSet presAssocID="{0BCF58AB-F855-4E4F-81A9-7187F97EAF1B}" presName="spacer" presStyleCnt="0"/>
      <dgm:spPr/>
    </dgm:pt>
    <dgm:pt modelId="{220246B6-4699-48F8-A816-55A12B4E01FC}" type="pres">
      <dgm:prSet presAssocID="{EFE3DF06-B6C8-4F5C-8FC9-F246D614741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30B7C0F-B1F4-4A06-8FF4-C891800E2094}" srcId="{814668D4-717A-4CFA-ACB8-25A1AA672D3F}" destId="{B56D5891-265F-4D5F-A58C-0D76F0D1FEA5}" srcOrd="1" destOrd="0" parTransId="{1F12B23D-F21A-4EC4-B62F-B9F08699707C}" sibTransId="{0BCF58AB-F855-4E4F-81A9-7187F97EAF1B}"/>
    <dgm:cxn modelId="{58D62626-2445-46BD-B9DA-89C0D8556652}" srcId="{814668D4-717A-4CFA-ACB8-25A1AA672D3F}" destId="{51FB42E3-FA01-4EFA-80AE-CCFB9792E50B}" srcOrd="0" destOrd="0" parTransId="{B56E1BAC-B9C0-4E13-9814-F9721F8ECE6F}" sibTransId="{C3F25D72-10C3-400C-B6B2-D4C194DA7C34}"/>
    <dgm:cxn modelId="{9A5B8938-6B71-4402-831B-1638347EE929}" type="presOf" srcId="{B56D5891-265F-4D5F-A58C-0D76F0D1FEA5}" destId="{0320854E-24F0-4FB8-97CC-FDB9CBA1C30C}" srcOrd="0" destOrd="0" presId="urn:microsoft.com/office/officeart/2005/8/layout/vList2"/>
    <dgm:cxn modelId="{2DD5E565-C49B-4610-99E7-530FDD6C3E99}" type="presOf" srcId="{814668D4-717A-4CFA-ACB8-25A1AA672D3F}" destId="{57880691-B1A5-4C7E-A0BA-283B4A337AD2}" srcOrd="0" destOrd="0" presId="urn:microsoft.com/office/officeart/2005/8/layout/vList2"/>
    <dgm:cxn modelId="{61333478-2B7F-49DA-B1D6-32175C2CBFE7}" srcId="{814668D4-717A-4CFA-ACB8-25A1AA672D3F}" destId="{EFE3DF06-B6C8-4F5C-8FC9-F246D6147415}" srcOrd="2" destOrd="0" parTransId="{53D00B93-3BE5-40DA-BF4A-A57047D5E2A8}" sibTransId="{B50AD40B-D6C0-4048-949F-18E4F974E604}"/>
    <dgm:cxn modelId="{50A1AFA8-6113-4AB2-8B17-19A5360C1F02}" type="presOf" srcId="{51FB42E3-FA01-4EFA-80AE-CCFB9792E50B}" destId="{0BD31F23-F339-45B3-A6F0-5068E113CADE}" srcOrd="0" destOrd="0" presId="urn:microsoft.com/office/officeart/2005/8/layout/vList2"/>
    <dgm:cxn modelId="{C55B29E2-ABC0-4CEF-B095-FBA7307A89A2}" type="presOf" srcId="{EFE3DF06-B6C8-4F5C-8FC9-F246D6147415}" destId="{220246B6-4699-48F8-A816-55A12B4E01FC}" srcOrd="0" destOrd="0" presId="urn:microsoft.com/office/officeart/2005/8/layout/vList2"/>
    <dgm:cxn modelId="{A04FA35A-5229-4E88-9F5B-598D969F8A60}" type="presParOf" srcId="{57880691-B1A5-4C7E-A0BA-283B4A337AD2}" destId="{0BD31F23-F339-45B3-A6F0-5068E113CADE}" srcOrd="0" destOrd="0" presId="urn:microsoft.com/office/officeart/2005/8/layout/vList2"/>
    <dgm:cxn modelId="{6251FE9C-9D85-46A1-BCBC-E43D73FC5EE0}" type="presParOf" srcId="{57880691-B1A5-4C7E-A0BA-283B4A337AD2}" destId="{1AAFFBE2-4CCC-42AE-9278-7370B42603AA}" srcOrd="1" destOrd="0" presId="urn:microsoft.com/office/officeart/2005/8/layout/vList2"/>
    <dgm:cxn modelId="{F1ECDE5F-2D53-4987-910C-CA3B9807369C}" type="presParOf" srcId="{57880691-B1A5-4C7E-A0BA-283B4A337AD2}" destId="{0320854E-24F0-4FB8-97CC-FDB9CBA1C30C}" srcOrd="2" destOrd="0" presId="urn:microsoft.com/office/officeart/2005/8/layout/vList2"/>
    <dgm:cxn modelId="{D5572B99-240D-4391-9F54-F0F07691FB8E}" type="presParOf" srcId="{57880691-B1A5-4C7E-A0BA-283B4A337AD2}" destId="{BA89E46A-7FB4-4562-ABD8-75132239EDEC}" srcOrd="3" destOrd="0" presId="urn:microsoft.com/office/officeart/2005/8/layout/vList2"/>
    <dgm:cxn modelId="{2BED6CAF-981A-4E06-8D59-ADC023245D67}" type="presParOf" srcId="{57880691-B1A5-4C7E-A0BA-283B4A337AD2}" destId="{220246B6-4699-48F8-A816-55A12B4E01F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33CA96-640A-457D-B8D9-20D413EC78FF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AD3233A-9629-4995-A676-DB96255E7AE2}">
      <dgm:prSet/>
      <dgm:spPr/>
      <dgm:t>
        <a:bodyPr/>
        <a:lstStyle/>
        <a:p>
          <a:pPr algn="just" rtl="0"/>
          <a:r>
            <a:rPr lang="en-US" dirty="0"/>
            <a:t>Blister—like structure protruding from ovarian surface due to rapid accumulation of follicular fluid / thinning of the </a:t>
          </a:r>
          <a:r>
            <a:rPr lang="en-US" dirty="0" err="1"/>
            <a:t>granulosa</a:t>
          </a:r>
          <a:r>
            <a:rPr lang="en-US" dirty="0"/>
            <a:t> layer.</a:t>
          </a:r>
        </a:p>
      </dgm:t>
    </dgm:pt>
    <dgm:pt modelId="{05701E26-2372-4D41-8EA6-45AF44B5F5DE}" type="parTrans" cxnId="{32845F45-5175-4C85-AE12-C909E5862F6F}">
      <dgm:prSet/>
      <dgm:spPr/>
      <dgm:t>
        <a:bodyPr/>
        <a:lstStyle/>
        <a:p>
          <a:endParaRPr lang="en-US"/>
        </a:p>
      </dgm:t>
    </dgm:pt>
    <dgm:pt modelId="{E3318629-E9E1-42CD-AA63-6AD1E246ED73}" type="sibTrans" cxnId="{32845F45-5175-4C85-AE12-C909E5862F6F}">
      <dgm:prSet/>
      <dgm:spPr/>
      <dgm:t>
        <a:bodyPr/>
        <a:lstStyle/>
        <a:p>
          <a:endParaRPr lang="en-US"/>
        </a:p>
      </dgm:t>
    </dgm:pt>
    <dgm:pt modelId="{61F6ED61-24C6-40E7-B13E-58F274048781}">
      <dgm:prSet/>
      <dgm:spPr/>
      <dgm:t>
        <a:bodyPr/>
        <a:lstStyle/>
        <a:p>
          <a:pPr algn="just" rtl="0"/>
          <a:r>
            <a:rPr lang="en-US" dirty="0" err="1"/>
            <a:t>Oocyte</a:t>
          </a:r>
          <a:r>
            <a:rPr lang="en-US" dirty="0"/>
            <a:t>, in prophase of meiosis, resumes several hours before ovulation.</a:t>
          </a:r>
        </a:p>
      </dgm:t>
    </dgm:pt>
    <dgm:pt modelId="{2AC03D12-03A8-4F35-9EEA-E4F05BB2E3B8}" type="parTrans" cxnId="{74E75485-87EC-41C8-B4E2-F5B06F9C95AB}">
      <dgm:prSet/>
      <dgm:spPr/>
      <dgm:t>
        <a:bodyPr/>
        <a:lstStyle/>
        <a:p>
          <a:endParaRPr lang="en-US"/>
        </a:p>
      </dgm:t>
    </dgm:pt>
    <dgm:pt modelId="{93FCF644-94D5-4475-89F9-B4BB1F4B55B7}" type="sibTrans" cxnId="{74E75485-87EC-41C8-B4E2-F5B06F9C95AB}">
      <dgm:prSet/>
      <dgm:spPr/>
      <dgm:t>
        <a:bodyPr/>
        <a:lstStyle/>
        <a:p>
          <a:endParaRPr lang="en-US"/>
        </a:p>
      </dgm:t>
    </dgm:pt>
    <dgm:pt modelId="{ED9AFF33-3444-4325-BF27-DFBD9639A6DD}">
      <dgm:prSet/>
      <dgm:spPr/>
      <dgm:t>
        <a:bodyPr/>
        <a:lstStyle/>
        <a:p>
          <a:pPr algn="just" rtl="0"/>
          <a:r>
            <a:rPr lang="en-US" dirty="0"/>
            <a:t>First meiotic (maturational) division associated with extrusion of first polar body.</a:t>
          </a:r>
        </a:p>
      </dgm:t>
    </dgm:pt>
    <dgm:pt modelId="{5DA1C6B9-BA53-428C-B30F-FD199C153D64}" type="parTrans" cxnId="{83FAB868-B706-45BB-9DCE-D066BF9D6EB7}">
      <dgm:prSet/>
      <dgm:spPr/>
      <dgm:t>
        <a:bodyPr/>
        <a:lstStyle/>
        <a:p>
          <a:endParaRPr lang="en-US"/>
        </a:p>
      </dgm:t>
    </dgm:pt>
    <dgm:pt modelId="{BFE0B0DC-A8D8-436B-A36E-2C6F3C8079B5}" type="sibTrans" cxnId="{83FAB868-B706-45BB-9DCE-D066BF9D6EB7}">
      <dgm:prSet/>
      <dgm:spPr/>
      <dgm:t>
        <a:bodyPr/>
        <a:lstStyle/>
        <a:p>
          <a:endParaRPr lang="en-US"/>
        </a:p>
      </dgm:t>
    </dgm:pt>
    <dgm:pt modelId="{FD3497D2-8121-44EE-A405-B1D757B917EF}" type="pres">
      <dgm:prSet presAssocID="{9633CA96-640A-457D-B8D9-20D413EC78FF}" presName="linear" presStyleCnt="0">
        <dgm:presLayoutVars>
          <dgm:animLvl val="lvl"/>
          <dgm:resizeHandles val="exact"/>
        </dgm:presLayoutVars>
      </dgm:prSet>
      <dgm:spPr/>
    </dgm:pt>
    <dgm:pt modelId="{05784FB9-581A-4693-ABA0-F781B3DA21E2}" type="pres">
      <dgm:prSet presAssocID="{9AD3233A-9629-4995-A676-DB96255E7AE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033732A-8D37-4C5A-B090-0487B373DC74}" type="pres">
      <dgm:prSet presAssocID="{E3318629-E9E1-42CD-AA63-6AD1E246ED73}" presName="spacer" presStyleCnt="0"/>
      <dgm:spPr/>
    </dgm:pt>
    <dgm:pt modelId="{CD230908-BC7E-450B-8830-05614F968193}" type="pres">
      <dgm:prSet presAssocID="{61F6ED61-24C6-40E7-B13E-58F27404878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0FACC79-B082-4D5D-8B99-45BD8DE06AE8}" type="pres">
      <dgm:prSet presAssocID="{93FCF644-94D5-4475-89F9-B4BB1F4B55B7}" presName="spacer" presStyleCnt="0"/>
      <dgm:spPr/>
    </dgm:pt>
    <dgm:pt modelId="{631FA6B5-9F59-4B43-9D44-97A3588E6FF8}" type="pres">
      <dgm:prSet presAssocID="{ED9AFF33-3444-4325-BF27-DFBD9639A6D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B94430C-AACF-4258-B4ED-BBC0E66B6F68}" type="presOf" srcId="{9633CA96-640A-457D-B8D9-20D413EC78FF}" destId="{FD3497D2-8121-44EE-A405-B1D757B917EF}" srcOrd="0" destOrd="0" presId="urn:microsoft.com/office/officeart/2005/8/layout/vList2"/>
    <dgm:cxn modelId="{D7410A10-2FB0-4F0D-BBA9-F6ECA0B6D09B}" type="presOf" srcId="{9AD3233A-9629-4995-A676-DB96255E7AE2}" destId="{05784FB9-581A-4693-ABA0-F781B3DA21E2}" srcOrd="0" destOrd="0" presId="urn:microsoft.com/office/officeart/2005/8/layout/vList2"/>
    <dgm:cxn modelId="{32845F45-5175-4C85-AE12-C909E5862F6F}" srcId="{9633CA96-640A-457D-B8D9-20D413EC78FF}" destId="{9AD3233A-9629-4995-A676-DB96255E7AE2}" srcOrd="0" destOrd="0" parTransId="{05701E26-2372-4D41-8EA6-45AF44B5F5DE}" sibTransId="{E3318629-E9E1-42CD-AA63-6AD1E246ED73}"/>
    <dgm:cxn modelId="{83FAB868-B706-45BB-9DCE-D066BF9D6EB7}" srcId="{9633CA96-640A-457D-B8D9-20D413EC78FF}" destId="{ED9AFF33-3444-4325-BF27-DFBD9639A6DD}" srcOrd="2" destOrd="0" parTransId="{5DA1C6B9-BA53-428C-B30F-FD199C153D64}" sibTransId="{BFE0B0DC-A8D8-436B-A36E-2C6F3C8079B5}"/>
    <dgm:cxn modelId="{74E75485-87EC-41C8-B4E2-F5B06F9C95AB}" srcId="{9633CA96-640A-457D-B8D9-20D413EC78FF}" destId="{61F6ED61-24C6-40E7-B13E-58F274048781}" srcOrd="1" destOrd="0" parTransId="{2AC03D12-03A8-4F35-9EEA-E4F05BB2E3B8}" sibTransId="{93FCF644-94D5-4475-89F9-B4BB1F4B55B7}"/>
    <dgm:cxn modelId="{9287F6B2-74AD-4AF7-B112-3627EFA18547}" type="presOf" srcId="{61F6ED61-24C6-40E7-B13E-58F274048781}" destId="{CD230908-BC7E-450B-8830-05614F968193}" srcOrd="0" destOrd="0" presId="urn:microsoft.com/office/officeart/2005/8/layout/vList2"/>
    <dgm:cxn modelId="{740242B7-AB15-4C07-B39C-500599E71164}" type="presOf" srcId="{ED9AFF33-3444-4325-BF27-DFBD9639A6DD}" destId="{631FA6B5-9F59-4B43-9D44-97A3588E6FF8}" srcOrd="0" destOrd="0" presId="urn:microsoft.com/office/officeart/2005/8/layout/vList2"/>
    <dgm:cxn modelId="{740A77E7-E462-41FF-970C-B3E7AE79D101}" type="presParOf" srcId="{FD3497D2-8121-44EE-A405-B1D757B917EF}" destId="{05784FB9-581A-4693-ABA0-F781B3DA21E2}" srcOrd="0" destOrd="0" presId="urn:microsoft.com/office/officeart/2005/8/layout/vList2"/>
    <dgm:cxn modelId="{984F8557-0582-488D-B3C6-1FEC7367A288}" type="presParOf" srcId="{FD3497D2-8121-44EE-A405-B1D757B917EF}" destId="{4033732A-8D37-4C5A-B090-0487B373DC74}" srcOrd="1" destOrd="0" presId="urn:microsoft.com/office/officeart/2005/8/layout/vList2"/>
    <dgm:cxn modelId="{8436C1BA-2514-4F64-885A-0FE6503085DC}" type="presParOf" srcId="{FD3497D2-8121-44EE-A405-B1D757B917EF}" destId="{CD230908-BC7E-450B-8830-05614F968193}" srcOrd="2" destOrd="0" presId="urn:microsoft.com/office/officeart/2005/8/layout/vList2"/>
    <dgm:cxn modelId="{E6117815-8652-437B-B1A3-E7A346E3AD67}" type="presParOf" srcId="{FD3497D2-8121-44EE-A405-B1D757B917EF}" destId="{F0FACC79-B082-4D5D-8B99-45BD8DE06AE8}" srcOrd="3" destOrd="0" presId="urn:microsoft.com/office/officeart/2005/8/layout/vList2"/>
    <dgm:cxn modelId="{CADFE74B-7085-4081-A821-25964505A949}" type="presParOf" srcId="{FD3497D2-8121-44EE-A405-B1D757B917EF}" destId="{631FA6B5-9F59-4B43-9D44-97A3588E6FF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2202A96-9830-4585-ACC9-E9A97424E45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BBF34EF-7AC9-4ED8-B757-81E10B9245E7}">
      <dgm:prSet custT="1"/>
      <dgm:spPr/>
      <dgm:t>
        <a:bodyPr/>
        <a:lstStyle/>
        <a:p>
          <a:pPr algn="just" rtl="0"/>
          <a:r>
            <a:rPr lang="en-US" sz="3600" dirty="0"/>
            <a:t>Result from follicles that do not ovulate. </a:t>
          </a:r>
        </a:p>
      </dgm:t>
    </dgm:pt>
    <dgm:pt modelId="{338095F1-325A-4DC9-8862-CE02C7346B34}" type="parTrans" cxnId="{E3E3020B-181D-4360-921F-371113139345}">
      <dgm:prSet/>
      <dgm:spPr/>
      <dgm:t>
        <a:bodyPr/>
        <a:lstStyle/>
        <a:p>
          <a:endParaRPr lang="en-US"/>
        </a:p>
      </dgm:t>
    </dgm:pt>
    <dgm:pt modelId="{BC6C1DA3-F08C-455E-A0A6-E994FCCA6345}" type="sibTrans" cxnId="{E3E3020B-181D-4360-921F-371113139345}">
      <dgm:prSet/>
      <dgm:spPr/>
      <dgm:t>
        <a:bodyPr/>
        <a:lstStyle/>
        <a:p>
          <a:endParaRPr lang="en-US"/>
        </a:p>
      </dgm:t>
    </dgm:pt>
    <dgm:pt modelId="{938EA770-3AEF-4276-811D-7FB4D2410CB1}">
      <dgm:prSet custT="1"/>
      <dgm:spPr/>
      <dgm:t>
        <a:bodyPr/>
        <a:lstStyle/>
        <a:p>
          <a:pPr algn="just" rtl="0"/>
          <a:r>
            <a:rPr lang="en-US" sz="3600" dirty="0"/>
            <a:t>Also referred as degenerating or </a:t>
          </a:r>
          <a:r>
            <a:rPr lang="en-US" sz="3600" dirty="0" err="1"/>
            <a:t>anovular</a:t>
          </a:r>
          <a:r>
            <a:rPr lang="en-US" sz="3600" dirty="0"/>
            <a:t> follicles.</a:t>
          </a:r>
        </a:p>
      </dgm:t>
    </dgm:pt>
    <dgm:pt modelId="{E9DEA5AA-CD74-4A65-BFA9-C8ABC3F36B2C}" type="parTrans" cxnId="{686F49F7-529F-4013-977C-0502E2C228CC}">
      <dgm:prSet/>
      <dgm:spPr/>
      <dgm:t>
        <a:bodyPr/>
        <a:lstStyle/>
        <a:p>
          <a:endParaRPr lang="en-US"/>
        </a:p>
      </dgm:t>
    </dgm:pt>
    <dgm:pt modelId="{12D9AE37-196A-41D0-B6FF-0DB6CB397BB0}" type="sibTrans" cxnId="{686F49F7-529F-4013-977C-0502E2C228CC}">
      <dgm:prSet/>
      <dgm:spPr/>
      <dgm:t>
        <a:bodyPr/>
        <a:lstStyle/>
        <a:p>
          <a:endParaRPr lang="en-US"/>
        </a:p>
      </dgm:t>
    </dgm:pt>
    <dgm:pt modelId="{AE3F2F6A-F64D-422A-86B0-0BA33B54B785}" type="pres">
      <dgm:prSet presAssocID="{82202A96-9830-4585-ACC9-E9A97424E458}" presName="linear" presStyleCnt="0">
        <dgm:presLayoutVars>
          <dgm:animLvl val="lvl"/>
          <dgm:resizeHandles val="exact"/>
        </dgm:presLayoutVars>
      </dgm:prSet>
      <dgm:spPr/>
    </dgm:pt>
    <dgm:pt modelId="{0BCA33E2-A153-435B-AD87-D796DF7DA160}" type="pres">
      <dgm:prSet presAssocID="{CBBF34EF-7AC9-4ED8-B757-81E10B9245E7}" presName="parentText" presStyleLbl="node1" presStyleIdx="0" presStyleCnt="2" custLinFactY="-19503" custLinFactNeighborY="-100000">
        <dgm:presLayoutVars>
          <dgm:chMax val="0"/>
          <dgm:bulletEnabled val="1"/>
        </dgm:presLayoutVars>
      </dgm:prSet>
      <dgm:spPr/>
    </dgm:pt>
    <dgm:pt modelId="{02520586-5F7A-43E1-A13E-9805F43F5F18}" type="pres">
      <dgm:prSet presAssocID="{BC6C1DA3-F08C-455E-A0A6-E994FCCA6345}" presName="spacer" presStyleCnt="0"/>
      <dgm:spPr/>
    </dgm:pt>
    <dgm:pt modelId="{EA299BFA-42E8-49B7-8C49-78C5D000D903}" type="pres">
      <dgm:prSet presAssocID="{938EA770-3AEF-4276-811D-7FB4D2410CB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3E3020B-181D-4360-921F-371113139345}" srcId="{82202A96-9830-4585-ACC9-E9A97424E458}" destId="{CBBF34EF-7AC9-4ED8-B757-81E10B9245E7}" srcOrd="0" destOrd="0" parTransId="{338095F1-325A-4DC9-8862-CE02C7346B34}" sibTransId="{BC6C1DA3-F08C-455E-A0A6-E994FCCA6345}"/>
    <dgm:cxn modelId="{8E49B8A0-C02F-4D11-A4FD-F1CC5A7A1753}" type="presOf" srcId="{938EA770-3AEF-4276-811D-7FB4D2410CB1}" destId="{EA299BFA-42E8-49B7-8C49-78C5D000D903}" srcOrd="0" destOrd="0" presId="urn:microsoft.com/office/officeart/2005/8/layout/vList2"/>
    <dgm:cxn modelId="{A323FDA4-C3A5-4154-9A40-617F4AB5A1CA}" type="presOf" srcId="{82202A96-9830-4585-ACC9-E9A97424E458}" destId="{AE3F2F6A-F64D-422A-86B0-0BA33B54B785}" srcOrd="0" destOrd="0" presId="urn:microsoft.com/office/officeart/2005/8/layout/vList2"/>
    <dgm:cxn modelId="{08BDABBB-3B35-4D53-A6C5-74868ACAC303}" type="presOf" srcId="{CBBF34EF-7AC9-4ED8-B757-81E10B9245E7}" destId="{0BCA33E2-A153-435B-AD87-D796DF7DA160}" srcOrd="0" destOrd="0" presId="urn:microsoft.com/office/officeart/2005/8/layout/vList2"/>
    <dgm:cxn modelId="{686F49F7-529F-4013-977C-0502E2C228CC}" srcId="{82202A96-9830-4585-ACC9-E9A97424E458}" destId="{938EA770-3AEF-4276-811D-7FB4D2410CB1}" srcOrd="1" destOrd="0" parTransId="{E9DEA5AA-CD74-4A65-BFA9-C8ABC3F36B2C}" sibTransId="{12D9AE37-196A-41D0-B6FF-0DB6CB397BB0}"/>
    <dgm:cxn modelId="{3557D491-02E7-4FB2-A8D1-DF584E8B861C}" type="presParOf" srcId="{AE3F2F6A-F64D-422A-86B0-0BA33B54B785}" destId="{0BCA33E2-A153-435B-AD87-D796DF7DA160}" srcOrd="0" destOrd="0" presId="urn:microsoft.com/office/officeart/2005/8/layout/vList2"/>
    <dgm:cxn modelId="{BA0FE562-58BC-46DE-91E3-B67021AFCB67}" type="presParOf" srcId="{AE3F2F6A-F64D-422A-86B0-0BA33B54B785}" destId="{02520586-5F7A-43E1-A13E-9805F43F5F18}" srcOrd="1" destOrd="0" presId="urn:microsoft.com/office/officeart/2005/8/layout/vList2"/>
    <dgm:cxn modelId="{25CC5A24-6E86-4FA2-8579-498BFCE00324}" type="presParOf" srcId="{AE3F2F6A-F64D-422A-86B0-0BA33B54B785}" destId="{EA299BFA-42E8-49B7-8C49-78C5D000D90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B2AD0CD-786D-4F72-8E23-CF00A2F13219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F20536B-0CB0-470F-825E-F582B3590A2B}">
      <dgm:prSet custT="1"/>
      <dgm:spPr/>
      <dgm:t>
        <a:bodyPr/>
        <a:lstStyle/>
        <a:p>
          <a:pPr algn="just" rtl="0"/>
          <a:r>
            <a:rPr lang="en-US" sz="2400" dirty="0"/>
            <a:t>Originates mainly from the peripheral plasma by transudation across the follicle basement lamina and accumulates in the </a:t>
          </a:r>
          <a:r>
            <a:rPr lang="en-US" sz="2400" dirty="0" err="1"/>
            <a:t>antrum</a:t>
          </a:r>
          <a:r>
            <a:rPr lang="en-US" sz="2400" dirty="0"/>
            <a:t>.</a:t>
          </a:r>
        </a:p>
      </dgm:t>
    </dgm:pt>
    <dgm:pt modelId="{03229762-460C-45AC-8E13-1D22819AC30F}" type="parTrans" cxnId="{FE1BA999-761E-4783-BC53-A73D869FBC38}">
      <dgm:prSet/>
      <dgm:spPr/>
      <dgm:t>
        <a:bodyPr/>
        <a:lstStyle/>
        <a:p>
          <a:endParaRPr lang="en-US"/>
        </a:p>
      </dgm:t>
    </dgm:pt>
    <dgm:pt modelId="{13083365-913B-4749-BFA9-2110F1C018B8}" type="sibTrans" cxnId="{FE1BA999-761E-4783-BC53-A73D869FBC38}">
      <dgm:prSet/>
      <dgm:spPr/>
      <dgm:t>
        <a:bodyPr/>
        <a:lstStyle/>
        <a:p>
          <a:endParaRPr lang="en-US"/>
        </a:p>
      </dgm:t>
    </dgm:pt>
    <dgm:pt modelId="{524844F9-CFAC-4175-88F7-6C6B98763C58}">
      <dgm:prSet custT="1"/>
      <dgm:spPr/>
      <dgm:t>
        <a:bodyPr/>
        <a:lstStyle/>
        <a:p>
          <a:pPr algn="just" rtl="0"/>
          <a:r>
            <a:rPr lang="en-US" sz="2400" dirty="0"/>
            <a:t>Contains steroids and </a:t>
          </a:r>
          <a:r>
            <a:rPr lang="en-US" sz="2400" dirty="0" err="1"/>
            <a:t>glycoproteins</a:t>
          </a:r>
          <a:r>
            <a:rPr lang="en-US" sz="2400" dirty="0"/>
            <a:t>, synthesized by cell wall of the follicle, amino acids, enzymes, carbohydrates, salts, trace minerals, prostaglandins and most of them are in similar concentration as to blood serum.</a:t>
          </a:r>
        </a:p>
      </dgm:t>
    </dgm:pt>
    <dgm:pt modelId="{E345872E-153C-409E-B611-7A0E3F489CD6}" type="parTrans" cxnId="{4DF1A96B-8933-4464-85BA-967E2207112C}">
      <dgm:prSet/>
      <dgm:spPr/>
      <dgm:t>
        <a:bodyPr/>
        <a:lstStyle/>
        <a:p>
          <a:endParaRPr lang="en-US"/>
        </a:p>
      </dgm:t>
    </dgm:pt>
    <dgm:pt modelId="{ED6854BE-4B0A-491E-8342-23CBB11F06DF}" type="sibTrans" cxnId="{4DF1A96B-8933-4464-85BA-967E2207112C}">
      <dgm:prSet/>
      <dgm:spPr/>
      <dgm:t>
        <a:bodyPr/>
        <a:lstStyle/>
        <a:p>
          <a:endParaRPr lang="en-US"/>
        </a:p>
      </dgm:t>
    </dgm:pt>
    <dgm:pt modelId="{F21F30B5-BBC4-43EE-8052-7F6AFCF1A8AA}">
      <dgm:prSet custT="1"/>
      <dgm:spPr/>
      <dgm:t>
        <a:bodyPr/>
        <a:lstStyle/>
        <a:p>
          <a:pPr algn="just" rtl="0"/>
          <a:r>
            <a:rPr lang="en-US" sz="2400" dirty="0"/>
            <a:t>In large </a:t>
          </a:r>
          <a:r>
            <a:rPr lang="en-US" sz="2400" dirty="0" err="1"/>
            <a:t>antral</a:t>
          </a:r>
          <a:r>
            <a:rPr lang="en-US" sz="2400" dirty="0"/>
            <a:t> follicles, the follicular fluid contains remarkably high levels of </a:t>
          </a:r>
          <a:r>
            <a:rPr lang="en-US" sz="2400" dirty="0" err="1"/>
            <a:t>estradiol</a:t>
          </a:r>
          <a:r>
            <a:rPr lang="en-US" sz="2400" dirty="0"/>
            <a:t> 17</a:t>
          </a:r>
          <a:r>
            <a:rPr lang="el-GR" sz="2400" dirty="0"/>
            <a:t>β</a:t>
          </a:r>
          <a:r>
            <a:rPr lang="en-US" sz="2400" dirty="0"/>
            <a:t> in follicular phase. </a:t>
          </a:r>
        </a:p>
      </dgm:t>
    </dgm:pt>
    <dgm:pt modelId="{B551FFF1-3062-4C6F-B04C-9090EFD65467}" type="parTrans" cxnId="{32D6DD48-642F-4EE3-9DA9-0AF164D8F8B9}">
      <dgm:prSet/>
      <dgm:spPr/>
      <dgm:t>
        <a:bodyPr/>
        <a:lstStyle/>
        <a:p>
          <a:endParaRPr lang="en-US"/>
        </a:p>
      </dgm:t>
    </dgm:pt>
    <dgm:pt modelId="{C84E18E4-A68F-4A85-9C18-371E65D02733}" type="sibTrans" cxnId="{32D6DD48-642F-4EE3-9DA9-0AF164D8F8B9}">
      <dgm:prSet/>
      <dgm:spPr/>
      <dgm:t>
        <a:bodyPr/>
        <a:lstStyle/>
        <a:p>
          <a:endParaRPr lang="en-US"/>
        </a:p>
      </dgm:t>
    </dgm:pt>
    <dgm:pt modelId="{BD3F693F-2136-4761-A513-659179467E43}">
      <dgm:prSet custT="1"/>
      <dgm:spPr/>
      <dgm:t>
        <a:bodyPr/>
        <a:lstStyle/>
        <a:p>
          <a:pPr algn="just" rtl="0"/>
          <a:r>
            <a:rPr lang="en-US" sz="2400" dirty="0"/>
            <a:t>However, polycystic ovaries contain high level of </a:t>
          </a:r>
          <a:r>
            <a:rPr lang="en-US" sz="2400" dirty="0" err="1"/>
            <a:t>androstenedione</a:t>
          </a:r>
          <a:r>
            <a:rPr lang="en-US" sz="2400" dirty="0"/>
            <a:t>.</a:t>
          </a:r>
        </a:p>
      </dgm:t>
    </dgm:pt>
    <dgm:pt modelId="{AAB0C0BE-E3EC-4DAA-9427-7D48E16BA443}" type="parTrans" cxnId="{D9D2CBD6-9A86-4337-BC6D-C4A40ACC3177}">
      <dgm:prSet/>
      <dgm:spPr/>
      <dgm:t>
        <a:bodyPr/>
        <a:lstStyle/>
        <a:p>
          <a:endParaRPr lang="en-US"/>
        </a:p>
      </dgm:t>
    </dgm:pt>
    <dgm:pt modelId="{28F50B29-A7B8-4899-B2F3-2C0E462F80A4}" type="sibTrans" cxnId="{D9D2CBD6-9A86-4337-BC6D-C4A40ACC3177}">
      <dgm:prSet/>
      <dgm:spPr/>
      <dgm:t>
        <a:bodyPr/>
        <a:lstStyle/>
        <a:p>
          <a:endParaRPr lang="en-US"/>
        </a:p>
      </dgm:t>
    </dgm:pt>
    <dgm:pt modelId="{4DD20A3A-AB11-4FFC-AF66-B5D32459FF69}" type="pres">
      <dgm:prSet presAssocID="{AB2AD0CD-786D-4F72-8E23-CF00A2F13219}" presName="linear" presStyleCnt="0">
        <dgm:presLayoutVars>
          <dgm:animLvl val="lvl"/>
          <dgm:resizeHandles val="exact"/>
        </dgm:presLayoutVars>
      </dgm:prSet>
      <dgm:spPr/>
    </dgm:pt>
    <dgm:pt modelId="{818C5B1E-B4ED-4C44-8032-69657584C1F6}" type="pres">
      <dgm:prSet presAssocID="{EF20536B-0CB0-470F-825E-F582B3590A2B}" presName="parentText" presStyleLbl="node1" presStyleIdx="0" presStyleCnt="4" custScaleY="101642" custLinFactY="2361" custLinFactNeighborY="100000">
        <dgm:presLayoutVars>
          <dgm:chMax val="0"/>
          <dgm:bulletEnabled val="1"/>
        </dgm:presLayoutVars>
      </dgm:prSet>
      <dgm:spPr/>
    </dgm:pt>
    <dgm:pt modelId="{14F4513F-6AAC-44C3-B283-894A27850468}" type="pres">
      <dgm:prSet presAssocID="{13083365-913B-4749-BFA9-2110F1C018B8}" presName="spacer" presStyleCnt="0"/>
      <dgm:spPr/>
    </dgm:pt>
    <dgm:pt modelId="{73C31762-54CC-424F-89B1-E3BFECF0C980}" type="pres">
      <dgm:prSet presAssocID="{524844F9-CFAC-4175-88F7-6C6B98763C58}" presName="parentText" presStyleLbl="node1" presStyleIdx="1" presStyleCnt="4" custScaleY="139762" custLinFactY="1603" custLinFactNeighborY="100000">
        <dgm:presLayoutVars>
          <dgm:chMax val="0"/>
          <dgm:bulletEnabled val="1"/>
        </dgm:presLayoutVars>
      </dgm:prSet>
      <dgm:spPr/>
    </dgm:pt>
    <dgm:pt modelId="{C906CE9C-5622-43EC-8A4D-F8B62D339FA0}" type="pres">
      <dgm:prSet presAssocID="{ED6854BE-4B0A-491E-8342-23CBB11F06DF}" presName="spacer" presStyleCnt="0"/>
      <dgm:spPr/>
    </dgm:pt>
    <dgm:pt modelId="{C740E202-5187-431C-BF93-A7AFD7F5F6EE}" type="pres">
      <dgm:prSet presAssocID="{F21F30B5-BBC4-43EE-8052-7F6AFCF1A8AA}" presName="parentText" presStyleLbl="node1" presStyleIdx="2" presStyleCnt="4" custScaleY="69388">
        <dgm:presLayoutVars>
          <dgm:chMax val="0"/>
          <dgm:bulletEnabled val="1"/>
        </dgm:presLayoutVars>
      </dgm:prSet>
      <dgm:spPr/>
    </dgm:pt>
    <dgm:pt modelId="{F9F73606-15EF-47DA-B1BF-39CA3B30B6BC}" type="pres">
      <dgm:prSet presAssocID="{C84E18E4-A68F-4A85-9C18-371E65D02733}" presName="spacer" presStyleCnt="0"/>
      <dgm:spPr/>
    </dgm:pt>
    <dgm:pt modelId="{EE6CC981-E0B1-4402-B35D-692243EDDB22}" type="pres">
      <dgm:prSet presAssocID="{BD3F693F-2136-4761-A513-659179467E43}" presName="parentText" presStyleLbl="node1" presStyleIdx="3" presStyleCnt="4" custScaleY="60915">
        <dgm:presLayoutVars>
          <dgm:chMax val="0"/>
          <dgm:bulletEnabled val="1"/>
        </dgm:presLayoutVars>
      </dgm:prSet>
      <dgm:spPr/>
    </dgm:pt>
  </dgm:ptLst>
  <dgm:cxnLst>
    <dgm:cxn modelId="{2C072320-52B6-4A6D-8729-15BE7596442D}" type="presOf" srcId="{BD3F693F-2136-4761-A513-659179467E43}" destId="{EE6CC981-E0B1-4402-B35D-692243EDDB22}" srcOrd="0" destOrd="0" presId="urn:microsoft.com/office/officeart/2005/8/layout/vList2"/>
    <dgm:cxn modelId="{10054F68-C2F8-4DA2-B9EB-2BE402931FC3}" type="presOf" srcId="{F21F30B5-BBC4-43EE-8052-7F6AFCF1A8AA}" destId="{C740E202-5187-431C-BF93-A7AFD7F5F6EE}" srcOrd="0" destOrd="0" presId="urn:microsoft.com/office/officeart/2005/8/layout/vList2"/>
    <dgm:cxn modelId="{32D6DD48-642F-4EE3-9DA9-0AF164D8F8B9}" srcId="{AB2AD0CD-786D-4F72-8E23-CF00A2F13219}" destId="{F21F30B5-BBC4-43EE-8052-7F6AFCF1A8AA}" srcOrd="2" destOrd="0" parTransId="{B551FFF1-3062-4C6F-B04C-9090EFD65467}" sibTransId="{C84E18E4-A68F-4A85-9C18-371E65D02733}"/>
    <dgm:cxn modelId="{4DF1A96B-8933-4464-85BA-967E2207112C}" srcId="{AB2AD0CD-786D-4F72-8E23-CF00A2F13219}" destId="{524844F9-CFAC-4175-88F7-6C6B98763C58}" srcOrd="1" destOrd="0" parTransId="{E345872E-153C-409E-B611-7A0E3F489CD6}" sibTransId="{ED6854BE-4B0A-491E-8342-23CBB11F06DF}"/>
    <dgm:cxn modelId="{98FB0290-6C88-4C0D-A0BF-4292F831CF5F}" type="presOf" srcId="{524844F9-CFAC-4175-88F7-6C6B98763C58}" destId="{73C31762-54CC-424F-89B1-E3BFECF0C980}" srcOrd="0" destOrd="0" presId="urn:microsoft.com/office/officeart/2005/8/layout/vList2"/>
    <dgm:cxn modelId="{FE1BA999-761E-4783-BC53-A73D869FBC38}" srcId="{AB2AD0CD-786D-4F72-8E23-CF00A2F13219}" destId="{EF20536B-0CB0-470F-825E-F582B3590A2B}" srcOrd="0" destOrd="0" parTransId="{03229762-460C-45AC-8E13-1D22819AC30F}" sibTransId="{13083365-913B-4749-BFA9-2110F1C018B8}"/>
    <dgm:cxn modelId="{D9D2CBD6-9A86-4337-BC6D-C4A40ACC3177}" srcId="{AB2AD0CD-786D-4F72-8E23-CF00A2F13219}" destId="{BD3F693F-2136-4761-A513-659179467E43}" srcOrd="3" destOrd="0" parTransId="{AAB0C0BE-E3EC-4DAA-9427-7D48E16BA443}" sibTransId="{28F50B29-A7B8-4899-B2F3-2C0E462F80A4}"/>
    <dgm:cxn modelId="{852724DA-BD60-4A34-BB79-C9B856BF4B24}" type="presOf" srcId="{AB2AD0CD-786D-4F72-8E23-CF00A2F13219}" destId="{4DD20A3A-AB11-4FFC-AF66-B5D32459FF69}" srcOrd="0" destOrd="0" presId="urn:microsoft.com/office/officeart/2005/8/layout/vList2"/>
    <dgm:cxn modelId="{36F425DB-0783-4A58-A8B3-85C2C6685667}" type="presOf" srcId="{EF20536B-0CB0-470F-825E-F582B3590A2B}" destId="{818C5B1E-B4ED-4C44-8032-69657584C1F6}" srcOrd="0" destOrd="0" presId="urn:microsoft.com/office/officeart/2005/8/layout/vList2"/>
    <dgm:cxn modelId="{33B9F3A8-4D48-412B-B8C6-A340404E4EDB}" type="presParOf" srcId="{4DD20A3A-AB11-4FFC-AF66-B5D32459FF69}" destId="{818C5B1E-B4ED-4C44-8032-69657584C1F6}" srcOrd="0" destOrd="0" presId="urn:microsoft.com/office/officeart/2005/8/layout/vList2"/>
    <dgm:cxn modelId="{8283EB5D-A3DF-4FD5-A933-6D75B8F5903C}" type="presParOf" srcId="{4DD20A3A-AB11-4FFC-AF66-B5D32459FF69}" destId="{14F4513F-6AAC-44C3-B283-894A27850468}" srcOrd="1" destOrd="0" presId="urn:microsoft.com/office/officeart/2005/8/layout/vList2"/>
    <dgm:cxn modelId="{44C22E41-DDE0-4C10-93B6-F8E5C9E15C5F}" type="presParOf" srcId="{4DD20A3A-AB11-4FFC-AF66-B5D32459FF69}" destId="{73C31762-54CC-424F-89B1-E3BFECF0C980}" srcOrd="2" destOrd="0" presId="urn:microsoft.com/office/officeart/2005/8/layout/vList2"/>
    <dgm:cxn modelId="{981DCF7A-0A4C-4AC9-B4E0-267D212A6E46}" type="presParOf" srcId="{4DD20A3A-AB11-4FFC-AF66-B5D32459FF69}" destId="{C906CE9C-5622-43EC-8A4D-F8B62D339FA0}" srcOrd="3" destOrd="0" presId="urn:microsoft.com/office/officeart/2005/8/layout/vList2"/>
    <dgm:cxn modelId="{BC4269CD-47E7-4785-940B-F066CA8851DF}" type="presParOf" srcId="{4DD20A3A-AB11-4FFC-AF66-B5D32459FF69}" destId="{C740E202-5187-431C-BF93-A7AFD7F5F6EE}" srcOrd="4" destOrd="0" presId="urn:microsoft.com/office/officeart/2005/8/layout/vList2"/>
    <dgm:cxn modelId="{27E237CB-5626-4B55-B15D-BECA4673BDEB}" type="presParOf" srcId="{4DD20A3A-AB11-4FFC-AF66-B5D32459FF69}" destId="{F9F73606-15EF-47DA-B1BF-39CA3B30B6BC}" srcOrd="5" destOrd="0" presId="urn:microsoft.com/office/officeart/2005/8/layout/vList2"/>
    <dgm:cxn modelId="{7D2C1877-E255-4599-9012-B53CEC69C755}" type="presParOf" srcId="{4DD20A3A-AB11-4FFC-AF66-B5D32459FF69}" destId="{EE6CC981-E0B1-4402-B35D-692243EDDB2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34FAAB-D15B-41ED-9C03-34757DEC0F5D}">
      <dsp:nvSpPr>
        <dsp:cNvPr id="0" name=""/>
        <dsp:cNvSpPr/>
      </dsp:nvSpPr>
      <dsp:spPr>
        <a:xfrm>
          <a:off x="0" y="1763"/>
          <a:ext cx="7467600" cy="11921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Ovaries lie in the abdominal cavity.</a:t>
          </a:r>
        </a:p>
      </dsp:txBody>
      <dsp:txXfrm>
        <a:off x="58195" y="59958"/>
        <a:ext cx="7351210" cy="1075736"/>
      </dsp:txXfrm>
    </dsp:sp>
    <dsp:sp modelId="{7781240A-8B5E-4BD3-B13D-BCD37F74A776}">
      <dsp:nvSpPr>
        <dsp:cNvPr id="0" name=""/>
        <dsp:cNvSpPr/>
      </dsp:nvSpPr>
      <dsp:spPr>
        <a:xfrm>
          <a:off x="0" y="1207038"/>
          <a:ext cx="7467600" cy="11921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Paired organs</a:t>
          </a:r>
        </a:p>
      </dsp:txBody>
      <dsp:txXfrm>
        <a:off x="58195" y="1265233"/>
        <a:ext cx="7351210" cy="1075736"/>
      </dsp:txXfrm>
    </dsp:sp>
    <dsp:sp modelId="{6264B46E-7DD8-4A1F-93E2-04BAC51892E8}">
      <dsp:nvSpPr>
        <dsp:cNvPr id="0" name=""/>
        <dsp:cNvSpPr/>
      </dsp:nvSpPr>
      <dsp:spPr>
        <a:xfrm>
          <a:off x="0" y="2412312"/>
          <a:ext cx="7467600" cy="11921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Has both exocrine (ovum release) and endocrine (</a:t>
          </a:r>
          <a:r>
            <a:rPr lang="en-US" sz="2400" kern="1200" dirty="0" err="1"/>
            <a:t>steroidogenesis</a:t>
          </a:r>
          <a:r>
            <a:rPr lang="en-US" sz="2400" kern="1200" dirty="0"/>
            <a:t>) functions.</a:t>
          </a:r>
        </a:p>
      </dsp:txBody>
      <dsp:txXfrm>
        <a:off x="58195" y="2470507"/>
        <a:ext cx="7351210" cy="1075736"/>
      </dsp:txXfrm>
    </dsp:sp>
    <dsp:sp modelId="{34AA194B-A7F8-4054-B6F4-CEA186443C40}">
      <dsp:nvSpPr>
        <dsp:cNvPr id="0" name=""/>
        <dsp:cNvSpPr/>
      </dsp:nvSpPr>
      <dsp:spPr>
        <a:xfrm>
          <a:off x="0" y="3617587"/>
          <a:ext cx="7467600" cy="11921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At birth, a layer of follicular cells surrounds the primary </a:t>
          </a:r>
          <a:r>
            <a:rPr lang="en-US" sz="2400" kern="1200" dirty="0" err="1"/>
            <a:t>oocytes</a:t>
          </a:r>
          <a:r>
            <a:rPr lang="en-US" sz="2400" kern="1200" dirty="0"/>
            <a:t> in the ovary to form primordial follicles.</a:t>
          </a:r>
        </a:p>
      </dsp:txBody>
      <dsp:txXfrm>
        <a:off x="58195" y="3675782"/>
        <a:ext cx="7351210" cy="1075736"/>
      </dsp:txXfrm>
    </dsp:sp>
    <dsp:sp modelId="{437EC2F4-2541-410A-BD9B-47C0F7645ECE}">
      <dsp:nvSpPr>
        <dsp:cNvPr id="0" name=""/>
        <dsp:cNvSpPr/>
      </dsp:nvSpPr>
      <dsp:spPr>
        <a:xfrm>
          <a:off x="0" y="4822861"/>
          <a:ext cx="7467600" cy="11921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Shape and size of ovary varies with both species and stage of estrous cycle.</a:t>
          </a:r>
        </a:p>
      </dsp:txBody>
      <dsp:txXfrm>
        <a:off x="58195" y="4881056"/>
        <a:ext cx="7351210" cy="107573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E1D44A-A016-49E2-BAB0-C4524DE97A67}">
      <dsp:nvSpPr>
        <dsp:cNvPr id="0" name=""/>
        <dsp:cNvSpPr/>
      </dsp:nvSpPr>
      <dsp:spPr>
        <a:xfrm>
          <a:off x="0" y="104578"/>
          <a:ext cx="7848600" cy="50455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Follicular fluid performs several functions like:</a:t>
          </a:r>
        </a:p>
        <a:p>
          <a:pPr marL="0" lvl="0" indent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1. Regulation of </a:t>
          </a:r>
          <a:r>
            <a:rPr lang="en-US" sz="2800" kern="1200" dirty="0" err="1"/>
            <a:t>granulosa</a:t>
          </a:r>
          <a:r>
            <a:rPr lang="en-US" sz="2800" kern="1200" dirty="0"/>
            <a:t> cells’ function, initiation of follicular growth and   </a:t>
          </a:r>
          <a:r>
            <a:rPr lang="en-US" sz="2800" kern="1200" dirty="0" err="1"/>
            <a:t>steriodogenesis</a:t>
          </a:r>
          <a:r>
            <a:rPr lang="en-US" sz="2800" kern="1200" dirty="0"/>
            <a:t>.</a:t>
          </a:r>
        </a:p>
        <a:p>
          <a:pPr marL="0" lvl="0" indent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2. </a:t>
          </a:r>
          <a:r>
            <a:rPr lang="en-US" sz="2800" kern="1200" dirty="0" err="1"/>
            <a:t>Oocyte</a:t>
          </a:r>
          <a:r>
            <a:rPr lang="en-US" sz="2800" kern="1200" dirty="0"/>
            <a:t> maturation, ovulation and egg transport to the oviduct.</a:t>
          </a:r>
        </a:p>
        <a:p>
          <a:pPr marL="0" lvl="0" indent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3. Prepares follicles for formation of corpus </a:t>
          </a:r>
          <a:r>
            <a:rPr lang="en-US" sz="2800" kern="1200" dirty="0" err="1"/>
            <a:t>luteum</a:t>
          </a:r>
          <a:r>
            <a:rPr lang="en-US" sz="2800" kern="1200" dirty="0"/>
            <a:t>.</a:t>
          </a:r>
        </a:p>
        <a:p>
          <a:pPr marL="0" lvl="0" indent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4. The stimulatory and inhibitory factors in the fluid regulates follicular cycle.</a:t>
          </a:r>
        </a:p>
      </dsp:txBody>
      <dsp:txXfrm>
        <a:off x="246306" y="350884"/>
        <a:ext cx="7355988" cy="455298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01AC-FE4A-4305-BFF2-CE6C17481755}">
      <dsp:nvSpPr>
        <dsp:cNvPr id="0" name=""/>
        <dsp:cNvSpPr/>
      </dsp:nvSpPr>
      <dsp:spPr>
        <a:xfrm>
          <a:off x="0" y="0"/>
          <a:ext cx="7620000" cy="22995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growth of luteal cells is one of the fastest events known in biology, with in 3 to 4 days the blood clot is invaded by the new luteal cells so that the blood filled cavity looses it dark coloration. </a:t>
          </a:r>
        </a:p>
      </dsp:txBody>
      <dsp:txXfrm>
        <a:off x="112255" y="112255"/>
        <a:ext cx="7395490" cy="2075043"/>
      </dsp:txXfrm>
    </dsp:sp>
    <dsp:sp modelId="{5D96833D-25D7-4523-A958-5844C6298C86}">
      <dsp:nvSpPr>
        <dsp:cNvPr id="0" name=""/>
        <dsp:cNvSpPr/>
      </dsp:nvSpPr>
      <dsp:spPr>
        <a:xfrm>
          <a:off x="0" y="2309604"/>
          <a:ext cx="7620000" cy="11612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 is one of the most </a:t>
          </a:r>
          <a:r>
            <a:rPr lang="en-US" sz="2400" kern="1200" dirty="0" err="1"/>
            <a:t>vascularized</a:t>
          </a:r>
          <a:r>
            <a:rPr lang="en-US" sz="2400" kern="1200" dirty="0"/>
            <a:t> organ of body.</a:t>
          </a:r>
        </a:p>
      </dsp:txBody>
      <dsp:txXfrm>
        <a:off x="56685" y="2366289"/>
        <a:ext cx="7506630" cy="1047837"/>
      </dsp:txXfrm>
    </dsp:sp>
    <dsp:sp modelId="{B88533BC-C2DE-47DB-B213-70E773426331}">
      <dsp:nvSpPr>
        <dsp:cNvPr id="0" name=""/>
        <dsp:cNvSpPr/>
      </dsp:nvSpPr>
      <dsp:spPr>
        <a:xfrm>
          <a:off x="0" y="3480292"/>
          <a:ext cx="7620000" cy="10859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Corpus </a:t>
          </a:r>
          <a:r>
            <a:rPr lang="en-US" sz="2400" kern="1200" dirty="0" err="1"/>
            <a:t>luteum</a:t>
          </a:r>
          <a:r>
            <a:rPr lang="en-US" sz="2400" kern="1200" dirty="0"/>
            <a:t> develops after the collapse of the follicle at ovulation</a:t>
          </a:r>
          <a:r>
            <a:rPr lang="en-US" sz="600" kern="1200" dirty="0"/>
            <a:t>. </a:t>
          </a:r>
        </a:p>
      </dsp:txBody>
      <dsp:txXfrm>
        <a:off x="53013" y="3533305"/>
        <a:ext cx="7513974" cy="97996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314B5-50BE-4ADC-9970-1681CDA00E98}">
      <dsp:nvSpPr>
        <dsp:cNvPr id="0" name=""/>
        <dsp:cNvSpPr/>
      </dsp:nvSpPr>
      <dsp:spPr>
        <a:xfrm>
          <a:off x="0" y="241116"/>
          <a:ext cx="7620000" cy="13127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Inner wall of follicle develops into macro and microscopic folds that penetrate the central cavity.</a:t>
          </a:r>
        </a:p>
      </dsp:txBody>
      <dsp:txXfrm>
        <a:off x="64083" y="305199"/>
        <a:ext cx="7491834" cy="1184573"/>
      </dsp:txXfrm>
    </dsp:sp>
    <dsp:sp modelId="{01134FC6-100E-483A-835C-7D21EC78D19E}">
      <dsp:nvSpPr>
        <dsp:cNvPr id="0" name=""/>
        <dsp:cNvSpPr/>
      </dsp:nvSpPr>
      <dsp:spPr>
        <a:xfrm>
          <a:off x="0" y="1622976"/>
          <a:ext cx="7620000" cy="13127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These folds consist of central core of </a:t>
          </a:r>
          <a:r>
            <a:rPr lang="en-US" sz="2400" kern="1200" dirty="0" err="1"/>
            <a:t>stromal</a:t>
          </a:r>
          <a:r>
            <a:rPr lang="en-US" sz="2400" kern="1200" dirty="0"/>
            <a:t> frame and large blood vessels, which becomes distended cells develops a few days before ovulation.</a:t>
          </a:r>
        </a:p>
      </dsp:txBody>
      <dsp:txXfrm>
        <a:off x="64083" y="1687059"/>
        <a:ext cx="7491834" cy="1184573"/>
      </dsp:txXfrm>
    </dsp:sp>
    <dsp:sp modelId="{6C07A086-BB1D-4981-BCF5-9BE10478CC35}">
      <dsp:nvSpPr>
        <dsp:cNvPr id="0" name=""/>
        <dsp:cNvSpPr/>
      </dsp:nvSpPr>
      <dsp:spPr>
        <a:xfrm>
          <a:off x="0" y="3004836"/>
          <a:ext cx="7620000" cy="13127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They regress quickly and with </a:t>
          </a:r>
          <a:r>
            <a:rPr lang="en-US" sz="2400" kern="1200" dirty="0" err="1"/>
            <a:t>infew</a:t>
          </a:r>
          <a:r>
            <a:rPr lang="en-US" sz="2400" kern="1200" dirty="0"/>
            <a:t> hours after ovulation all remaining </a:t>
          </a:r>
          <a:r>
            <a:rPr lang="en-US" sz="2400" kern="1200" dirty="0" err="1"/>
            <a:t>thecal</a:t>
          </a:r>
          <a:r>
            <a:rPr lang="en-US" sz="2400" kern="1200" dirty="0"/>
            <a:t> cells are in advanced stage of degeneration. </a:t>
          </a:r>
        </a:p>
      </dsp:txBody>
      <dsp:txXfrm>
        <a:off x="64083" y="3068919"/>
        <a:ext cx="7491834" cy="1184573"/>
      </dsp:txXfrm>
    </dsp:sp>
    <dsp:sp modelId="{543EBF0F-E5BA-4E75-AEBB-7F98455A9FDE}">
      <dsp:nvSpPr>
        <dsp:cNvPr id="0" name=""/>
        <dsp:cNvSpPr/>
      </dsp:nvSpPr>
      <dsp:spPr>
        <a:xfrm>
          <a:off x="0" y="4386696"/>
          <a:ext cx="7620000" cy="13127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Hypertrophy and </a:t>
          </a:r>
          <a:r>
            <a:rPr lang="en-US" sz="2400" kern="1200" dirty="0" err="1"/>
            <a:t>luteinization</a:t>
          </a:r>
          <a:r>
            <a:rPr lang="en-US" sz="2400" kern="1200" dirty="0"/>
            <a:t> of </a:t>
          </a:r>
          <a:r>
            <a:rPr lang="en-US" sz="2400" kern="1200" dirty="0" err="1"/>
            <a:t>granulosa</a:t>
          </a:r>
          <a:r>
            <a:rPr lang="en-US" sz="2400" kern="1200" dirty="0"/>
            <a:t> cells begins after ovulation. </a:t>
          </a:r>
        </a:p>
      </dsp:txBody>
      <dsp:txXfrm>
        <a:off x="64083" y="4450779"/>
        <a:ext cx="7491834" cy="118457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DE57B3-5D13-417A-99B7-E20FBBCCB1E7}">
      <dsp:nvSpPr>
        <dsp:cNvPr id="0" name=""/>
        <dsp:cNvSpPr/>
      </dsp:nvSpPr>
      <dsp:spPr>
        <a:xfrm>
          <a:off x="0" y="0"/>
          <a:ext cx="7620000" cy="14739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Luteal tissue enlarges mainly through hypertrophy of </a:t>
          </a:r>
          <a:r>
            <a:rPr lang="en-US" sz="2400" kern="1200" dirty="0" err="1"/>
            <a:t>lutein</a:t>
          </a:r>
          <a:r>
            <a:rPr lang="en-US" sz="2400" kern="1200" dirty="0"/>
            <a:t> cells.</a:t>
          </a:r>
        </a:p>
      </dsp:txBody>
      <dsp:txXfrm>
        <a:off x="71951" y="71951"/>
        <a:ext cx="7476098" cy="1330025"/>
      </dsp:txXfrm>
    </dsp:sp>
    <dsp:sp modelId="{104B8929-2336-4F86-96C7-8FDBA4F300B3}">
      <dsp:nvSpPr>
        <dsp:cNvPr id="0" name=""/>
        <dsp:cNvSpPr/>
      </dsp:nvSpPr>
      <dsp:spPr>
        <a:xfrm>
          <a:off x="0" y="1676399"/>
          <a:ext cx="7620000" cy="9607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Progesterone is secreted by the lute in cells as granules.</a:t>
          </a:r>
        </a:p>
      </dsp:txBody>
      <dsp:txXfrm>
        <a:off x="46901" y="1723300"/>
        <a:ext cx="7526198" cy="866966"/>
      </dsp:txXfrm>
    </dsp:sp>
    <dsp:sp modelId="{EDE7DAD0-BEAC-42B8-BD6E-040E5792A02B}">
      <dsp:nvSpPr>
        <dsp:cNvPr id="0" name=""/>
        <dsp:cNvSpPr/>
      </dsp:nvSpPr>
      <dsp:spPr>
        <a:xfrm>
          <a:off x="0" y="2752156"/>
          <a:ext cx="7620000" cy="11082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Generally the period of growth of C.L. is slightly longer than half of the estrous cycle.</a:t>
          </a:r>
        </a:p>
      </dsp:txBody>
      <dsp:txXfrm>
        <a:off x="54099" y="2806255"/>
        <a:ext cx="7511802" cy="1000020"/>
      </dsp:txXfrm>
    </dsp:sp>
    <dsp:sp modelId="{A916358A-4B73-4C50-9842-5BC6B961F52A}">
      <dsp:nvSpPr>
        <dsp:cNvPr id="0" name=""/>
        <dsp:cNvSpPr/>
      </dsp:nvSpPr>
      <dsp:spPr>
        <a:xfrm>
          <a:off x="0" y="3938519"/>
          <a:ext cx="7620000" cy="2462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 cow, the weight and progesterone content of CL increases rapidly between day 3 and 12 of the cycle and remains relatively constant till day 16, when regression  begins, if fertilization does not takes place.</a:t>
          </a:r>
        </a:p>
      </dsp:txBody>
      <dsp:txXfrm>
        <a:off x="120199" y="4058718"/>
        <a:ext cx="7379602" cy="222188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592C8-8BE6-4CDC-A46C-22859D23B08C}">
      <dsp:nvSpPr>
        <dsp:cNvPr id="0" name=""/>
        <dsp:cNvSpPr/>
      </dsp:nvSpPr>
      <dsp:spPr>
        <a:xfrm>
          <a:off x="0" y="455539"/>
          <a:ext cx="5791200" cy="13127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If fertilization does not occur, the CL regresses, allowing other layer of ovarian follicle to mature. </a:t>
          </a:r>
        </a:p>
      </dsp:txBody>
      <dsp:txXfrm>
        <a:off x="64083" y="519622"/>
        <a:ext cx="5663034" cy="1184573"/>
      </dsp:txXfrm>
    </dsp:sp>
    <dsp:sp modelId="{9B19AA96-5459-4DC2-929F-4D82695A0B9C}">
      <dsp:nvSpPr>
        <dsp:cNvPr id="0" name=""/>
        <dsp:cNvSpPr/>
      </dsp:nvSpPr>
      <dsp:spPr>
        <a:xfrm>
          <a:off x="0" y="1932906"/>
          <a:ext cx="7620000" cy="13127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As these cells degenerate, the whole organ decreases in size, becomes white or pale brown, known as corpus </a:t>
          </a:r>
          <a:r>
            <a:rPr lang="en-US" sz="2400" kern="1200" dirty="0" err="1"/>
            <a:t>albicans</a:t>
          </a:r>
          <a:r>
            <a:rPr lang="en-US" sz="2400" kern="1200" dirty="0"/>
            <a:t>. </a:t>
          </a:r>
        </a:p>
      </dsp:txBody>
      <dsp:txXfrm>
        <a:off x="64083" y="1996989"/>
        <a:ext cx="7491834" cy="1184573"/>
      </dsp:txXfrm>
    </dsp:sp>
    <dsp:sp modelId="{D260CC1E-1F0C-4416-B696-DD234BCC261A}">
      <dsp:nvSpPr>
        <dsp:cNvPr id="0" name=""/>
        <dsp:cNvSpPr/>
      </dsp:nvSpPr>
      <dsp:spPr>
        <a:xfrm>
          <a:off x="0" y="3314765"/>
          <a:ext cx="7620000" cy="13127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</a:t>
          </a:r>
          <a:r>
            <a:rPr lang="en-US" sz="2400" kern="1200" dirty="0" err="1"/>
            <a:t>reminants</a:t>
          </a:r>
          <a:r>
            <a:rPr lang="en-US" sz="2400" kern="1200" dirty="0"/>
            <a:t> regress after 14 -15 days of estrus and reduced to half size in 36 hours but persist as a scar like structure for several successive cycles.</a:t>
          </a:r>
        </a:p>
      </dsp:txBody>
      <dsp:txXfrm>
        <a:off x="64083" y="3378848"/>
        <a:ext cx="7491834" cy="118457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80101-1FE6-4F31-8E12-53F8D2836206}">
      <dsp:nvSpPr>
        <dsp:cNvPr id="0" name=""/>
        <dsp:cNvSpPr/>
      </dsp:nvSpPr>
      <dsp:spPr>
        <a:xfrm>
          <a:off x="0" y="240691"/>
          <a:ext cx="7620000" cy="23692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 substance </a:t>
          </a:r>
          <a:r>
            <a:rPr lang="en-US" sz="2800" kern="1200" dirty="0" err="1"/>
            <a:t>luteolysin</a:t>
          </a:r>
          <a:r>
            <a:rPr lang="en-US" sz="2800" kern="1200" dirty="0"/>
            <a:t>, produced by the uterus in absence of pregnancy causes regression of corpus </a:t>
          </a:r>
          <a:r>
            <a:rPr lang="en-US" sz="2800" kern="1200" dirty="0" err="1"/>
            <a:t>luteum</a:t>
          </a:r>
          <a:r>
            <a:rPr lang="en-US" sz="2800" kern="1200" dirty="0"/>
            <a:t>, this </a:t>
          </a:r>
          <a:r>
            <a:rPr lang="en-US" sz="2800" kern="1200" dirty="0" err="1"/>
            <a:t>luteolysin</a:t>
          </a:r>
          <a:r>
            <a:rPr lang="en-US" sz="2800" kern="1200" dirty="0"/>
            <a:t> may be Prostaglandin.</a:t>
          </a:r>
        </a:p>
      </dsp:txBody>
      <dsp:txXfrm>
        <a:off x="115659" y="356350"/>
        <a:ext cx="7388682" cy="2137966"/>
      </dsp:txXfrm>
    </dsp:sp>
    <dsp:sp modelId="{B13811C4-59EF-4405-A023-3E5CBAE77B9A}">
      <dsp:nvSpPr>
        <dsp:cNvPr id="0" name=""/>
        <dsp:cNvSpPr/>
      </dsp:nvSpPr>
      <dsp:spPr>
        <a:xfrm>
          <a:off x="0" y="2797176"/>
          <a:ext cx="7620000" cy="23692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Some scientists (</a:t>
          </a:r>
          <a:r>
            <a:rPr lang="en-US" sz="2800" kern="1200" dirty="0" err="1"/>
            <a:t>Pharirs</a:t>
          </a:r>
          <a:r>
            <a:rPr lang="en-US" sz="2800" kern="1200" dirty="0"/>
            <a:t> and </a:t>
          </a:r>
          <a:r>
            <a:rPr lang="en-US" sz="2800" kern="1200" dirty="0" err="1"/>
            <a:t>Wyngarden</a:t>
          </a:r>
          <a:r>
            <a:rPr lang="en-US" sz="2800" kern="1200" dirty="0"/>
            <a:t>) proposed that PGF</a:t>
          </a:r>
          <a:r>
            <a:rPr lang="en-US" sz="2800" kern="1200" baseline="-25000" dirty="0"/>
            <a:t>2α</a:t>
          </a:r>
          <a:r>
            <a:rPr lang="en-US" sz="2800" kern="1200" dirty="0"/>
            <a:t>, may cause luteolysis by constricting the </a:t>
          </a:r>
          <a:r>
            <a:rPr lang="en-US" sz="2800" kern="1200" dirty="0" err="1"/>
            <a:t>utero</a:t>
          </a:r>
          <a:r>
            <a:rPr lang="en-US" sz="2800" kern="1200" dirty="0"/>
            <a:t>-ovarian vessels and causing ischemia and starvation of the luteal cells. </a:t>
          </a:r>
        </a:p>
      </dsp:txBody>
      <dsp:txXfrm>
        <a:off x="115659" y="2912835"/>
        <a:ext cx="7388682" cy="213796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4735F-096F-4501-9875-926ED4174F52}">
      <dsp:nvSpPr>
        <dsp:cNvPr id="0" name=""/>
        <dsp:cNvSpPr/>
      </dsp:nvSpPr>
      <dsp:spPr>
        <a:xfrm>
          <a:off x="0" y="48451"/>
          <a:ext cx="7620000" cy="24663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Another group of Scientists proposed that PGF</a:t>
          </a:r>
          <a:r>
            <a:rPr lang="en-US" sz="2400" kern="1200" baseline="-25000" dirty="0"/>
            <a:t>2α</a:t>
          </a:r>
          <a:r>
            <a:rPr lang="en-US" sz="2400" kern="1200" dirty="0"/>
            <a:t> may act by: </a:t>
          </a:r>
        </a:p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1. Interfering directly with progesterone synthesis.</a:t>
          </a:r>
        </a:p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2. Competing with LH receptor site.</a:t>
          </a:r>
        </a:p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3. Destroying LH receptor sites.</a:t>
          </a:r>
        </a:p>
      </dsp:txBody>
      <dsp:txXfrm>
        <a:off x="120398" y="168849"/>
        <a:ext cx="7379204" cy="2225563"/>
      </dsp:txXfrm>
    </dsp:sp>
    <dsp:sp modelId="{9DD4E44F-5EEF-4BC2-A6CF-294DCF2F2DE3}">
      <dsp:nvSpPr>
        <dsp:cNvPr id="0" name=""/>
        <dsp:cNvSpPr/>
      </dsp:nvSpPr>
      <dsp:spPr>
        <a:xfrm>
          <a:off x="0" y="2495016"/>
          <a:ext cx="7620000" cy="1026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78740" rIns="440944" bIns="78740" numCol="1" spcCol="1270" anchor="t" anchorCtr="0">
          <a:noAutofit/>
        </a:bodyPr>
        <a:lstStyle/>
        <a:p>
          <a:pPr marL="285750" lvl="1" indent="-285750" algn="l" defTabSz="2133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4800" kern="1200" dirty="0"/>
        </a:p>
      </dsp:txBody>
      <dsp:txXfrm>
        <a:off x="0" y="2495016"/>
        <a:ext cx="7620000" cy="1026720"/>
      </dsp:txXfrm>
    </dsp:sp>
    <dsp:sp modelId="{D8DDA078-7955-4F98-B3D0-548ADD257EB0}">
      <dsp:nvSpPr>
        <dsp:cNvPr id="0" name=""/>
        <dsp:cNvSpPr/>
      </dsp:nvSpPr>
      <dsp:spPr>
        <a:xfrm>
          <a:off x="0" y="3521736"/>
          <a:ext cx="7620000" cy="24663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McCracken proposed that </a:t>
          </a:r>
          <a:r>
            <a:rPr lang="en-US" sz="2400" kern="1200" dirty="0" err="1"/>
            <a:t>utero</a:t>
          </a:r>
          <a:r>
            <a:rPr lang="en-US" sz="2400" kern="1200" dirty="0"/>
            <a:t>-ovarian transfer of PG could be due to countercurrent mechanism </a:t>
          </a:r>
          <a:r>
            <a:rPr lang="en-US" sz="2400" kern="1200" dirty="0" err="1"/>
            <a:t>atleast</a:t>
          </a:r>
          <a:r>
            <a:rPr lang="en-US" sz="2400" kern="1200" dirty="0"/>
            <a:t> in ewes as the ovarian artery follows a tortuous closely adhered path along </a:t>
          </a:r>
          <a:r>
            <a:rPr lang="en-US" sz="2400" kern="1200" dirty="0" err="1"/>
            <a:t>utero</a:t>
          </a:r>
          <a:r>
            <a:rPr lang="en-US" sz="2400" kern="1200" dirty="0"/>
            <a:t>-ovarian vein.</a:t>
          </a:r>
        </a:p>
      </dsp:txBody>
      <dsp:txXfrm>
        <a:off x="120398" y="3642134"/>
        <a:ext cx="7379204" cy="222556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2CB59-60E0-4A02-9058-AB0F86D4ED59}">
      <dsp:nvSpPr>
        <dsp:cNvPr id="0" name=""/>
        <dsp:cNvSpPr/>
      </dsp:nvSpPr>
      <dsp:spPr>
        <a:xfrm>
          <a:off x="0" y="87515"/>
          <a:ext cx="7620000" cy="1895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Abortions during early pregnancy and induction of </a:t>
          </a:r>
          <a:r>
            <a:rPr lang="en-US" sz="2700" kern="1200" dirty="0" err="1"/>
            <a:t>labour</a:t>
          </a:r>
          <a:r>
            <a:rPr lang="en-US" sz="2700" kern="1200" dirty="0"/>
            <a:t> during late pregnancy have been demonstrated using PGF</a:t>
          </a:r>
          <a:r>
            <a:rPr lang="en-US" sz="2700" kern="1200" baseline="-25000" dirty="0"/>
            <a:t>2α</a:t>
          </a:r>
          <a:r>
            <a:rPr lang="en-US" sz="2700" kern="1200" dirty="0"/>
            <a:t> in most of the domestic species. </a:t>
          </a:r>
        </a:p>
      </dsp:txBody>
      <dsp:txXfrm>
        <a:off x="92526" y="180041"/>
        <a:ext cx="7434948" cy="1710348"/>
      </dsp:txXfrm>
    </dsp:sp>
    <dsp:sp modelId="{E9ABD076-7C67-4FC7-BA4A-1DB5571823FA}">
      <dsp:nvSpPr>
        <dsp:cNvPr id="0" name=""/>
        <dsp:cNvSpPr/>
      </dsp:nvSpPr>
      <dsp:spPr>
        <a:xfrm>
          <a:off x="0" y="2060676"/>
          <a:ext cx="7620000" cy="1895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Abortion during early pregnancy is probably due to luteolysis as the progesterone production falls sharply. </a:t>
          </a:r>
        </a:p>
      </dsp:txBody>
      <dsp:txXfrm>
        <a:off x="92526" y="2153202"/>
        <a:ext cx="7434948" cy="1710348"/>
      </dsp:txXfrm>
    </dsp:sp>
    <dsp:sp modelId="{CD92781F-725C-4D71-847B-60A6CB3CAD15}">
      <dsp:nvSpPr>
        <dsp:cNvPr id="0" name=""/>
        <dsp:cNvSpPr/>
      </dsp:nvSpPr>
      <dsp:spPr>
        <a:xfrm>
          <a:off x="0" y="4033836"/>
          <a:ext cx="7620000" cy="1895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However, induction of labor in late pregnancy depends upon action of PG on </a:t>
          </a:r>
          <a:r>
            <a:rPr lang="en-US" sz="2700" kern="1200" dirty="0" err="1"/>
            <a:t>myometrium</a:t>
          </a:r>
          <a:r>
            <a:rPr lang="en-US" sz="2700" kern="1200" dirty="0"/>
            <a:t> in addition to its effect on CL.</a:t>
          </a:r>
        </a:p>
      </dsp:txBody>
      <dsp:txXfrm>
        <a:off x="92526" y="4126362"/>
        <a:ext cx="7434948" cy="171034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2AED0E-1E2D-4DB0-8055-667A98E065E3}">
      <dsp:nvSpPr>
        <dsp:cNvPr id="0" name=""/>
        <dsp:cNvSpPr/>
      </dsp:nvSpPr>
      <dsp:spPr>
        <a:xfrm>
          <a:off x="0" y="786763"/>
          <a:ext cx="7620000" cy="13308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LH receptors increment prepares the </a:t>
          </a:r>
          <a:r>
            <a:rPr lang="en-US" sz="2400" kern="1200" dirty="0" err="1"/>
            <a:t>leutinization</a:t>
          </a:r>
          <a:r>
            <a:rPr lang="en-US" sz="2400" kern="1200" dirty="0"/>
            <a:t> of </a:t>
          </a:r>
          <a:r>
            <a:rPr lang="en-US" sz="2400" kern="1200" dirty="0" err="1"/>
            <a:t>granulosa</a:t>
          </a:r>
          <a:r>
            <a:rPr lang="en-US" sz="2400" kern="1200" dirty="0"/>
            <a:t> cells in response to LH </a:t>
          </a:r>
          <a:r>
            <a:rPr lang="en-US" sz="2400" kern="1200" dirty="0" err="1"/>
            <a:t>ovulatory</a:t>
          </a:r>
          <a:r>
            <a:rPr lang="en-US" sz="2400" kern="1200" dirty="0"/>
            <a:t> surge.</a:t>
          </a:r>
        </a:p>
      </dsp:txBody>
      <dsp:txXfrm>
        <a:off x="64968" y="851731"/>
        <a:ext cx="7490064" cy="1200939"/>
      </dsp:txXfrm>
    </dsp:sp>
    <dsp:sp modelId="{D199E39C-91F9-4273-840E-351F91513B68}">
      <dsp:nvSpPr>
        <dsp:cNvPr id="0" name=""/>
        <dsp:cNvSpPr/>
      </dsp:nvSpPr>
      <dsp:spPr>
        <a:xfrm>
          <a:off x="0" y="2304838"/>
          <a:ext cx="7620000" cy="13308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Steroidogenic</a:t>
          </a:r>
          <a:r>
            <a:rPr lang="en-US" sz="2400" kern="1200" dirty="0"/>
            <a:t> activity of follicle depends on FSH and LH acting on </a:t>
          </a:r>
          <a:r>
            <a:rPr lang="en-US" sz="2400" kern="1200" dirty="0" err="1"/>
            <a:t>granulosa</a:t>
          </a:r>
          <a:r>
            <a:rPr lang="en-US" sz="2400" kern="1200" dirty="0"/>
            <a:t> and theca cells, respectively.</a:t>
          </a:r>
        </a:p>
      </dsp:txBody>
      <dsp:txXfrm>
        <a:off x="64968" y="2369806"/>
        <a:ext cx="7490064" cy="1200939"/>
      </dsp:txXfrm>
    </dsp:sp>
    <dsp:sp modelId="{9B395072-EAEA-4307-8A3B-736C0D19E4DA}">
      <dsp:nvSpPr>
        <dsp:cNvPr id="0" name=""/>
        <dsp:cNvSpPr/>
      </dsp:nvSpPr>
      <dsp:spPr>
        <a:xfrm>
          <a:off x="0" y="3822913"/>
          <a:ext cx="7620000" cy="13308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Androgen : Estrogen in follicular fluid reflects the physiologic integrity and viability of the follicle. </a:t>
          </a:r>
        </a:p>
      </dsp:txBody>
      <dsp:txXfrm>
        <a:off x="64968" y="3887881"/>
        <a:ext cx="7490064" cy="1200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092B7A-7833-473A-90CC-693DB27A2E8E}">
      <dsp:nvSpPr>
        <dsp:cNvPr id="0" name=""/>
        <dsp:cNvSpPr/>
      </dsp:nvSpPr>
      <dsp:spPr>
        <a:xfrm>
          <a:off x="0" y="618156"/>
          <a:ext cx="7620000" cy="15397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Epithelium covering the mammalian ovary is a single layer of </a:t>
          </a:r>
          <a:r>
            <a:rPr lang="en-US" sz="2800" kern="1200" dirty="0" err="1"/>
            <a:t>cuboidal</a:t>
          </a:r>
          <a:r>
            <a:rPr lang="en-US" sz="2800" kern="1200" dirty="0"/>
            <a:t> or low columnar cells called the germinal epithelium. </a:t>
          </a:r>
        </a:p>
      </dsp:txBody>
      <dsp:txXfrm>
        <a:off x="75163" y="693319"/>
        <a:ext cx="7469674" cy="1389393"/>
      </dsp:txXfrm>
    </dsp:sp>
    <dsp:sp modelId="{294BF87B-6804-40AC-8743-1C91624C20D2}">
      <dsp:nvSpPr>
        <dsp:cNvPr id="0" name=""/>
        <dsp:cNvSpPr/>
      </dsp:nvSpPr>
      <dsp:spPr>
        <a:xfrm>
          <a:off x="0" y="2238516"/>
          <a:ext cx="7620000" cy="15397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This layer covers the entire ovary except in mare, where it is limited to ovulation </a:t>
          </a:r>
          <a:r>
            <a:rPr lang="en-US" sz="2800" kern="1200" dirty="0" err="1"/>
            <a:t>fossa</a:t>
          </a:r>
          <a:r>
            <a:rPr lang="en-US" sz="2800" kern="1200" dirty="0"/>
            <a:t>.</a:t>
          </a:r>
        </a:p>
      </dsp:txBody>
      <dsp:txXfrm>
        <a:off x="75163" y="2313679"/>
        <a:ext cx="7469674" cy="1389393"/>
      </dsp:txXfrm>
    </dsp:sp>
    <dsp:sp modelId="{5DA01C16-F7E2-42FC-8777-057D9BB3F9F6}">
      <dsp:nvSpPr>
        <dsp:cNvPr id="0" name=""/>
        <dsp:cNvSpPr/>
      </dsp:nvSpPr>
      <dsp:spPr>
        <a:xfrm>
          <a:off x="0" y="3858876"/>
          <a:ext cx="7620000" cy="15397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Below germinal epithelium layer is tunica </a:t>
          </a:r>
          <a:r>
            <a:rPr lang="en-US" sz="2800" kern="1200" dirty="0" err="1"/>
            <a:t>albuginia</a:t>
          </a:r>
          <a:r>
            <a:rPr lang="en-US" sz="2800" kern="1200" dirty="0"/>
            <a:t> and then large mass of follicles.</a:t>
          </a:r>
        </a:p>
      </dsp:txBody>
      <dsp:txXfrm>
        <a:off x="75163" y="3934039"/>
        <a:ext cx="7469674" cy="13893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C0B55-C109-4067-BA91-ABA9A0F78768}">
      <dsp:nvSpPr>
        <dsp:cNvPr id="0" name=""/>
        <dsp:cNvSpPr/>
      </dsp:nvSpPr>
      <dsp:spPr>
        <a:xfrm>
          <a:off x="0" y="0"/>
          <a:ext cx="7620000" cy="87118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It consists of an </a:t>
          </a:r>
          <a:r>
            <a:rPr lang="en-US" sz="2200" kern="1200" dirty="0" err="1"/>
            <a:t>oocyte</a:t>
          </a:r>
          <a:r>
            <a:rPr lang="en-US" sz="2200" kern="1200" dirty="0"/>
            <a:t> surrounded by a single layer of </a:t>
          </a:r>
          <a:r>
            <a:rPr lang="en-US" sz="2200" kern="1200" dirty="0" err="1"/>
            <a:t>cuboidal</a:t>
          </a:r>
          <a:r>
            <a:rPr lang="en-US" sz="2200" kern="1200" dirty="0"/>
            <a:t> </a:t>
          </a:r>
          <a:r>
            <a:rPr lang="en-US" sz="2200" kern="1200" dirty="0" err="1"/>
            <a:t>granulosa</a:t>
          </a:r>
          <a:r>
            <a:rPr lang="en-US" sz="2200" kern="1200" dirty="0"/>
            <a:t> (epithelial) cells, but no </a:t>
          </a:r>
          <a:r>
            <a:rPr lang="en-US" sz="2200" kern="1200" dirty="0" err="1"/>
            <a:t>thecal</a:t>
          </a:r>
          <a:r>
            <a:rPr lang="en-US" sz="2200" kern="1200" dirty="0"/>
            <a:t> layers. </a:t>
          </a:r>
        </a:p>
      </dsp:txBody>
      <dsp:txXfrm>
        <a:off x="42528" y="42528"/>
        <a:ext cx="7534944" cy="786127"/>
      </dsp:txXfrm>
    </dsp:sp>
    <dsp:sp modelId="{A832BACE-020C-468E-BFB4-377543B99264}">
      <dsp:nvSpPr>
        <dsp:cNvPr id="0" name=""/>
        <dsp:cNvSpPr/>
      </dsp:nvSpPr>
      <dsp:spPr>
        <a:xfrm>
          <a:off x="0" y="946687"/>
          <a:ext cx="7620000" cy="8627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At this stage, cow </a:t>
          </a:r>
          <a:r>
            <a:rPr lang="en-US" sz="2200" kern="1200" dirty="0" err="1"/>
            <a:t>oocyte</a:t>
          </a:r>
          <a:r>
            <a:rPr lang="en-US" sz="2200" kern="1200" dirty="0"/>
            <a:t> is 20 to 30µ in diameter. </a:t>
          </a:r>
        </a:p>
      </dsp:txBody>
      <dsp:txXfrm>
        <a:off x="42117" y="988804"/>
        <a:ext cx="7535766" cy="778542"/>
      </dsp:txXfrm>
    </dsp:sp>
    <dsp:sp modelId="{7B95DB21-DC0B-42A8-AD07-279BB70B1225}">
      <dsp:nvSpPr>
        <dsp:cNvPr id="0" name=""/>
        <dsp:cNvSpPr/>
      </dsp:nvSpPr>
      <dsp:spPr>
        <a:xfrm>
          <a:off x="0" y="1901443"/>
          <a:ext cx="7620000" cy="14297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Ovary of a new born heifer may contain 1,50,000 follicles, which decreases to as few as 100 in cow of 15-20 years of age. </a:t>
          </a:r>
        </a:p>
      </dsp:txBody>
      <dsp:txXfrm>
        <a:off x="69794" y="1971237"/>
        <a:ext cx="7480412" cy="1290152"/>
      </dsp:txXfrm>
    </dsp:sp>
    <dsp:sp modelId="{97BFAE7F-B0EE-4831-95C9-E73FECFDC921}">
      <dsp:nvSpPr>
        <dsp:cNvPr id="0" name=""/>
        <dsp:cNvSpPr/>
      </dsp:nvSpPr>
      <dsp:spPr>
        <a:xfrm>
          <a:off x="0" y="3406063"/>
          <a:ext cx="7620000" cy="16054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Only a few develop beyond this stage, as this is referred as </a:t>
          </a:r>
          <a:r>
            <a:rPr lang="en-US" sz="2200" u="sng" kern="1200" dirty="0"/>
            <a:t>resting stage </a:t>
          </a:r>
          <a:r>
            <a:rPr lang="en-US" sz="2200" kern="1200" dirty="0"/>
            <a:t>and it may remain as such for few years without any growth.</a:t>
          </a:r>
        </a:p>
      </dsp:txBody>
      <dsp:txXfrm>
        <a:off x="78370" y="3484433"/>
        <a:ext cx="7463260" cy="1448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7D4C5-6D7C-4B65-BD98-E82A928D6265}">
      <dsp:nvSpPr>
        <dsp:cNvPr id="0" name=""/>
        <dsp:cNvSpPr/>
      </dsp:nvSpPr>
      <dsp:spPr>
        <a:xfrm>
          <a:off x="0" y="3906"/>
          <a:ext cx="7620000" cy="11937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Follicles that have left the resting stage as primordial follicles and have started growing, but have not developed </a:t>
          </a:r>
          <a:r>
            <a:rPr lang="en-US" sz="2400" kern="1200" dirty="0" err="1"/>
            <a:t>thecal</a:t>
          </a:r>
          <a:r>
            <a:rPr lang="en-US" sz="2400" kern="1200" dirty="0"/>
            <a:t> layer or </a:t>
          </a:r>
          <a:r>
            <a:rPr lang="en-US" sz="2400" kern="1200" dirty="0" err="1"/>
            <a:t>antrum</a:t>
          </a:r>
          <a:r>
            <a:rPr lang="en-US" sz="2400" kern="1200" dirty="0"/>
            <a:t>. </a:t>
          </a:r>
        </a:p>
      </dsp:txBody>
      <dsp:txXfrm>
        <a:off x="58276" y="62182"/>
        <a:ext cx="7503448" cy="1077237"/>
      </dsp:txXfrm>
    </dsp:sp>
    <dsp:sp modelId="{C1A8EE05-23AE-4293-886D-BB69B95EB2F2}">
      <dsp:nvSpPr>
        <dsp:cNvPr id="0" name=""/>
        <dsp:cNvSpPr/>
      </dsp:nvSpPr>
      <dsp:spPr>
        <a:xfrm>
          <a:off x="0" y="1204266"/>
          <a:ext cx="7620000" cy="11937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epithelium shows mitotic activities and is growing. </a:t>
          </a:r>
        </a:p>
      </dsp:txBody>
      <dsp:txXfrm>
        <a:off x="58276" y="1262542"/>
        <a:ext cx="7503448" cy="1077237"/>
      </dsp:txXfrm>
    </dsp:sp>
    <dsp:sp modelId="{F0F83718-C8FD-422A-B26B-9FFAB3B70634}">
      <dsp:nvSpPr>
        <dsp:cNvPr id="0" name=""/>
        <dsp:cNvSpPr/>
      </dsp:nvSpPr>
      <dsp:spPr>
        <a:xfrm>
          <a:off x="0" y="2404627"/>
          <a:ext cx="7620000" cy="5978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Zona</a:t>
          </a:r>
          <a:r>
            <a:rPr lang="en-US" sz="2400" kern="1200" dirty="0"/>
            <a:t> </a:t>
          </a:r>
          <a:r>
            <a:rPr lang="en-US" sz="2400" kern="1200" dirty="0" err="1"/>
            <a:t>pellucida</a:t>
          </a:r>
          <a:r>
            <a:rPr lang="en-US" sz="2400" kern="1200" dirty="0"/>
            <a:t> becomes more distinct. </a:t>
          </a:r>
        </a:p>
      </dsp:txBody>
      <dsp:txXfrm>
        <a:off x="29187" y="2433814"/>
        <a:ext cx="7561626" cy="539523"/>
      </dsp:txXfrm>
    </dsp:sp>
    <dsp:sp modelId="{DECA66AD-F0E1-491E-9E97-FB8865AFCD09}">
      <dsp:nvSpPr>
        <dsp:cNvPr id="0" name=""/>
        <dsp:cNvSpPr/>
      </dsp:nvSpPr>
      <dsp:spPr>
        <a:xfrm>
          <a:off x="0" y="3009095"/>
          <a:ext cx="7620000" cy="11937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number of these follicles is relatively few, but by the onset of puberty as many as 2000 growing follicles are present in an individual bovine ovary. </a:t>
          </a:r>
        </a:p>
      </dsp:txBody>
      <dsp:txXfrm>
        <a:off x="58276" y="3067371"/>
        <a:ext cx="7503448" cy="1077237"/>
      </dsp:txXfrm>
    </dsp:sp>
    <dsp:sp modelId="{9E8249A7-FB78-40FA-AEBE-0AC62E070930}">
      <dsp:nvSpPr>
        <dsp:cNvPr id="0" name=""/>
        <dsp:cNvSpPr/>
      </dsp:nvSpPr>
      <dsp:spPr>
        <a:xfrm>
          <a:off x="0" y="4209455"/>
          <a:ext cx="7620000" cy="11937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Growing follicles are characterized by having two or more layers of follicle cells but without fully formed vesicle.</a:t>
          </a:r>
        </a:p>
      </dsp:txBody>
      <dsp:txXfrm>
        <a:off x="58276" y="4267731"/>
        <a:ext cx="7503448" cy="10772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DBC27-D5EB-4F3E-9187-0ACC77C9245C}">
      <dsp:nvSpPr>
        <dsp:cNvPr id="0" name=""/>
        <dsp:cNvSpPr/>
      </dsp:nvSpPr>
      <dsp:spPr>
        <a:xfrm>
          <a:off x="0" y="36575"/>
          <a:ext cx="7620000" cy="14297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Zona</a:t>
          </a:r>
          <a:r>
            <a:rPr lang="en-US" sz="2600" kern="1200" dirty="0"/>
            <a:t> </a:t>
          </a:r>
          <a:r>
            <a:rPr lang="en-US" sz="2600" kern="1200" dirty="0" err="1"/>
            <a:t>pellucida</a:t>
          </a:r>
          <a:r>
            <a:rPr lang="en-US" sz="2600" kern="1200" dirty="0"/>
            <a:t> is surrounded by a solid mass of radiating follicular cells, forming the </a:t>
          </a:r>
          <a:r>
            <a:rPr lang="en-US" sz="2600" kern="1200" dirty="0">
              <a:solidFill>
                <a:srgbClr val="FF0000"/>
              </a:solidFill>
            </a:rPr>
            <a:t>corona </a:t>
          </a:r>
          <a:r>
            <a:rPr lang="en-US" sz="2600" kern="1200" dirty="0" err="1">
              <a:solidFill>
                <a:srgbClr val="FF0000"/>
              </a:solidFill>
            </a:rPr>
            <a:t>radiata</a:t>
          </a:r>
          <a:r>
            <a:rPr lang="en-US" sz="2600" kern="1200" dirty="0">
              <a:solidFill>
                <a:srgbClr val="FF0000"/>
              </a:solidFill>
            </a:rPr>
            <a:t>.</a:t>
          </a:r>
        </a:p>
      </dsp:txBody>
      <dsp:txXfrm>
        <a:off x="69794" y="106369"/>
        <a:ext cx="7480412" cy="1290152"/>
      </dsp:txXfrm>
    </dsp:sp>
    <dsp:sp modelId="{8405F109-F74F-44BC-8C9B-8C2867B45653}">
      <dsp:nvSpPr>
        <dsp:cNvPr id="0" name=""/>
        <dsp:cNvSpPr/>
      </dsp:nvSpPr>
      <dsp:spPr>
        <a:xfrm>
          <a:off x="0" y="1541195"/>
          <a:ext cx="7620000" cy="14297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At this stage both functions of ovary i.e. </a:t>
          </a:r>
          <a:r>
            <a:rPr lang="en-US" sz="2600" kern="1200" dirty="0" err="1"/>
            <a:t>steriodogenic</a:t>
          </a:r>
          <a:r>
            <a:rPr lang="en-US" sz="2600" kern="1200" dirty="0"/>
            <a:t> and </a:t>
          </a:r>
          <a:r>
            <a:rPr lang="en-US" sz="2600" kern="1200" dirty="0" err="1"/>
            <a:t>gametogenic</a:t>
          </a:r>
          <a:r>
            <a:rPr lang="en-US" sz="2600" kern="1200" dirty="0"/>
            <a:t> are developing. </a:t>
          </a:r>
        </a:p>
      </dsp:txBody>
      <dsp:txXfrm>
        <a:off x="69794" y="1610989"/>
        <a:ext cx="7480412" cy="1290152"/>
      </dsp:txXfrm>
    </dsp:sp>
    <dsp:sp modelId="{2E074823-A937-4A47-BE39-0939502DF85A}">
      <dsp:nvSpPr>
        <dsp:cNvPr id="0" name=""/>
        <dsp:cNvSpPr/>
      </dsp:nvSpPr>
      <dsp:spPr>
        <a:xfrm>
          <a:off x="0" y="3045815"/>
          <a:ext cx="7620000" cy="14297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Growing/secondary follicles protrude from the surface of the ovary like a blister and is termed as mature follicle.</a:t>
          </a:r>
        </a:p>
      </dsp:txBody>
      <dsp:txXfrm>
        <a:off x="69794" y="3115609"/>
        <a:ext cx="7480412" cy="1290152"/>
      </dsp:txXfrm>
    </dsp:sp>
    <dsp:sp modelId="{12BF8EA3-D925-4EFF-B65F-D5F02E1A524B}">
      <dsp:nvSpPr>
        <dsp:cNvPr id="0" name=""/>
        <dsp:cNvSpPr/>
      </dsp:nvSpPr>
      <dsp:spPr>
        <a:xfrm>
          <a:off x="0" y="4550436"/>
          <a:ext cx="7620000" cy="14297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There is formation of two cell layers – theca </a:t>
          </a:r>
          <a:r>
            <a:rPr lang="en-US" sz="2600" kern="1200" dirty="0" err="1"/>
            <a:t>interna</a:t>
          </a:r>
          <a:r>
            <a:rPr lang="en-US" sz="2600" kern="1200" dirty="0"/>
            <a:t> and theca </a:t>
          </a:r>
          <a:r>
            <a:rPr lang="en-US" sz="2600" kern="1200" dirty="0" err="1"/>
            <a:t>externa</a:t>
          </a:r>
          <a:r>
            <a:rPr lang="en-US" sz="2600" kern="1200" dirty="0"/>
            <a:t>.</a:t>
          </a:r>
        </a:p>
      </dsp:txBody>
      <dsp:txXfrm>
        <a:off x="69794" y="4620230"/>
        <a:ext cx="7480412" cy="12901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31F23-F339-45B3-A6F0-5068E113CADE}">
      <dsp:nvSpPr>
        <dsp:cNvPr id="0" name=""/>
        <dsp:cNvSpPr/>
      </dsp:nvSpPr>
      <dsp:spPr>
        <a:xfrm>
          <a:off x="0" y="45036"/>
          <a:ext cx="7620000" cy="16639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just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Follicular cells increase in size.</a:t>
          </a:r>
        </a:p>
      </dsp:txBody>
      <dsp:txXfrm>
        <a:off x="81228" y="126264"/>
        <a:ext cx="7457544" cy="1501503"/>
      </dsp:txXfrm>
    </dsp:sp>
    <dsp:sp modelId="{0320854E-24F0-4FB8-97CC-FDB9CBA1C30C}">
      <dsp:nvSpPr>
        <dsp:cNvPr id="0" name=""/>
        <dsp:cNvSpPr/>
      </dsp:nvSpPr>
      <dsp:spPr>
        <a:xfrm>
          <a:off x="0" y="1795396"/>
          <a:ext cx="7620000" cy="16639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just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Oocyte</a:t>
          </a:r>
          <a:r>
            <a:rPr lang="en-US" sz="3000" kern="1200" dirty="0"/>
            <a:t> pressed to one side, surrounded by accumulation of follicular cells (cumulus </a:t>
          </a:r>
          <a:r>
            <a:rPr lang="en-US" sz="3000" kern="1200" dirty="0" err="1"/>
            <a:t>oophorus</a:t>
          </a:r>
          <a:r>
            <a:rPr lang="en-US" sz="3000" kern="1200" dirty="0"/>
            <a:t>).</a:t>
          </a:r>
        </a:p>
      </dsp:txBody>
      <dsp:txXfrm>
        <a:off x="81228" y="1876624"/>
        <a:ext cx="7457544" cy="1501503"/>
      </dsp:txXfrm>
    </dsp:sp>
    <dsp:sp modelId="{220246B6-4699-48F8-A816-55A12B4E01FC}">
      <dsp:nvSpPr>
        <dsp:cNvPr id="0" name=""/>
        <dsp:cNvSpPr/>
      </dsp:nvSpPr>
      <dsp:spPr>
        <a:xfrm>
          <a:off x="0" y="3545755"/>
          <a:ext cx="7620000" cy="16639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just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In the follicular cavity, an epithelium of fairly uniform thickness called the </a:t>
          </a:r>
          <a:r>
            <a:rPr lang="en-US" sz="3000" kern="1200" dirty="0" err="1"/>
            <a:t>membrana</a:t>
          </a:r>
          <a:r>
            <a:rPr lang="en-US" sz="3000" kern="1200" dirty="0"/>
            <a:t> </a:t>
          </a:r>
          <a:r>
            <a:rPr lang="en-US" sz="3000" kern="1200" dirty="0" err="1"/>
            <a:t>granulosa</a:t>
          </a:r>
          <a:r>
            <a:rPr lang="en-US" sz="3000" kern="1200" dirty="0"/>
            <a:t> is formed.</a:t>
          </a:r>
        </a:p>
      </dsp:txBody>
      <dsp:txXfrm>
        <a:off x="81228" y="3626983"/>
        <a:ext cx="7457544" cy="15015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784FB9-581A-4693-ABA0-F781B3DA21E2}">
      <dsp:nvSpPr>
        <dsp:cNvPr id="0" name=""/>
        <dsp:cNvSpPr/>
      </dsp:nvSpPr>
      <dsp:spPr>
        <a:xfrm>
          <a:off x="0" y="493250"/>
          <a:ext cx="7467600" cy="13747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Blister—like structure protruding from ovarian surface due to rapid accumulation of follicular fluid / thinning of the </a:t>
          </a:r>
          <a:r>
            <a:rPr lang="en-US" sz="2500" kern="1200" dirty="0" err="1"/>
            <a:t>granulosa</a:t>
          </a:r>
          <a:r>
            <a:rPr lang="en-US" sz="2500" kern="1200" dirty="0"/>
            <a:t> layer.</a:t>
          </a:r>
        </a:p>
      </dsp:txBody>
      <dsp:txXfrm>
        <a:off x="67110" y="560360"/>
        <a:ext cx="7333380" cy="1240530"/>
      </dsp:txXfrm>
    </dsp:sp>
    <dsp:sp modelId="{CD230908-BC7E-450B-8830-05614F968193}">
      <dsp:nvSpPr>
        <dsp:cNvPr id="0" name=""/>
        <dsp:cNvSpPr/>
      </dsp:nvSpPr>
      <dsp:spPr>
        <a:xfrm>
          <a:off x="0" y="1940000"/>
          <a:ext cx="7467600" cy="13747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Oocyte</a:t>
          </a:r>
          <a:r>
            <a:rPr lang="en-US" sz="2500" kern="1200" dirty="0"/>
            <a:t>, in prophase of meiosis, resumes several hours before ovulation.</a:t>
          </a:r>
        </a:p>
      </dsp:txBody>
      <dsp:txXfrm>
        <a:off x="67110" y="2007110"/>
        <a:ext cx="7333380" cy="1240530"/>
      </dsp:txXfrm>
    </dsp:sp>
    <dsp:sp modelId="{631FA6B5-9F59-4B43-9D44-97A3588E6FF8}">
      <dsp:nvSpPr>
        <dsp:cNvPr id="0" name=""/>
        <dsp:cNvSpPr/>
      </dsp:nvSpPr>
      <dsp:spPr>
        <a:xfrm>
          <a:off x="0" y="3386751"/>
          <a:ext cx="7467600" cy="13747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First meiotic (maturational) division associated with extrusion of first polar body.</a:t>
          </a:r>
        </a:p>
      </dsp:txBody>
      <dsp:txXfrm>
        <a:off x="67110" y="3453861"/>
        <a:ext cx="7333380" cy="12405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A33E2-A153-435B-AD87-D796DF7DA160}">
      <dsp:nvSpPr>
        <dsp:cNvPr id="0" name=""/>
        <dsp:cNvSpPr/>
      </dsp:nvSpPr>
      <dsp:spPr>
        <a:xfrm>
          <a:off x="0" y="0"/>
          <a:ext cx="7620000" cy="14069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Result from follicles that do not ovulate. </a:t>
          </a:r>
        </a:p>
      </dsp:txBody>
      <dsp:txXfrm>
        <a:off x="68680" y="68680"/>
        <a:ext cx="7482640" cy="1269564"/>
      </dsp:txXfrm>
    </dsp:sp>
    <dsp:sp modelId="{EA299BFA-42E8-49B7-8C49-78C5D000D903}">
      <dsp:nvSpPr>
        <dsp:cNvPr id="0" name=""/>
        <dsp:cNvSpPr/>
      </dsp:nvSpPr>
      <dsp:spPr>
        <a:xfrm>
          <a:off x="0" y="1960500"/>
          <a:ext cx="7620000" cy="14069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Also referred as degenerating or </a:t>
          </a:r>
          <a:r>
            <a:rPr lang="en-US" sz="3600" kern="1200" dirty="0" err="1"/>
            <a:t>anovular</a:t>
          </a:r>
          <a:r>
            <a:rPr lang="en-US" sz="3600" kern="1200" dirty="0"/>
            <a:t> follicles.</a:t>
          </a:r>
        </a:p>
      </dsp:txBody>
      <dsp:txXfrm>
        <a:off x="68680" y="2029180"/>
        <a:ext cx="7482640" cy="12695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8C5B1E-B4ED-4C44-8032-69657584C1F6}">
      <dsp:nvSpPr>
        <dsp:cNvPr id="0" name=""/>
        <dsp:cNvSpPr/>
      </dsp:nvSpPr>
      <dsp:spPr>
        <a:xfrm>
          <a:off x="0" y="44709"/>
          <a:ext cx="7620000" cy="155548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Originates mainly from the peripheral plasma by transudation across the follicle basement lamina and accumulates in the </a:t>
          </a:r>
          <a:r>
            <a:rPr lang="en-US" sz="2400" kern="1200" dirty="0" err="1"/>
            <a:t>antrum</a:t>
          </a:r>
          <a:r>
            <a:rPr lang="en-US" sz="2400" kern="1200" dirty="0"/>
            <a:t>.</a:t>
          </a:r>
        </a:p>
      </dsp:txBody>
      <dsp:txXfrm>
        <a:off x="75932" y="120641"/>
        <a:ext cx="7468136" cy="1403619"/>
      </dsp:txXfrm>
    </dsp:sp>
    <dsp:sp modelId="{73C31762-54CC-424F-89B1-E3BFECF0C980}">
      <dsp:nvSpPr>
        <dsp:cNvPr id="0" name=""/>
        <dsp:cNvSpPr/>
      </dsp:nvSpPr>
      <dsp:spPr>
        <a:xfrm>
          <a:off x="0" y="1594951"/>
          <a:ext cx="7620000" cy="21388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Contains steroids and </a:t>
          </a:r>
          <a:r>
            <a:rPr lang="en-US" sz="2400" kern="1200" dirty="0" err="1"/>
            <a:t>glycoproteins</a:t>
          </a:r>
          <a:r>
            <a:rPr lang="en-US" sz="2400" kern="1200" dirty="0"/>
            <a:t>, synthesized by cell wall of the follicle, amino acids, enzymes, carbohydrates, salts, trace minerals, prostaglandins and most of them are in similar concentration as to blood serum.</a:t>
          </a:r>
        </a:p>
      </dsp:txBody>
      <dsp:txXfrm>
        <a:off x="104410" y="1699361"/>
        <a:ext cx="7411180" cy="1930035"/>
      </dsp:txXfrm>
    </dsp:sp>
    <dsp:sp modelId="{C740E202-5187-431C-BF93-A7AFD7F5F6EE}">
      <dsp:nvSpPr>
        <dsp:cNvPr id="0" name=""/>
        <dsp:cNvSpPr/>
      </dsp:nvSpPr>
      <dsp:spPr>
        <a:xfrm>
          <a:off x="0" y="3709275"/>
          <a:ext cx="7620000" cy="10618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 large </a:t>
          </a:r>
          <a:r>
            <a:rPr lang="en-US" sz="2400" kern="1200" dirty="0" err="1"/>
            <a:t>antral</a:t>
          </a:r>
          <a:r>
            <a:rPr lang="en-US" sz="2400" kern="1200" dirty="0"/>
            <a:t> follicles, the follicular fluid contains remarkably high levels of </a:t>
          </a:r>
          <a:r>
            <a:rPr lang="en-US" sz="2400" kern="1200" dirty="0" err="1"/>
            <a:t>estradiol</a:t>
          </a:r>
          <a:r>
            <a:rPr lang="en-US" sz="2400" kern="1200" dirty="0"/>
            <a:t> 17</a:t>
          </a:r>
          <a:r>
            <a:rPr lang="el-GR" sz="2400" kern="1200" dirty="0"/>
            <a:t>β</a:t>
          </a:r>
          <a:r>
            <a:rPr lang="en-US" sz="2400" kern="1200" dirty="0"/>
            <a:t> in follicular phase. </a:t>
          </a:r>
        </a:p>
      </dsp:txBody>
      <dsp:txXfrm>
        <a:off x="51837" y="3761112"/>
        <a:ext cx="7516326" cy="958208"/>
      </dsp:txXfrm>
    </dsp:sp>
    <dsp:sp modelId="{EE6CC981-E0B1-4402-B35D-692243EDDB22}">
      <dsp:nvSpPr>
        <dsp:cNvPr id="0" name=""/>
        <dsp:cNvSpPr/>
      </dsp:nvSpPr>
      <dsp:spPr>
        <a:xfrm>
          <a:off x="0" y="4777516"/>
          <a:ext cx="7620000" cy="9322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However, polycystic ovaries contain high level of </a:t>
          </a:r>
          <a:r>
            <a:rPr lang="en-US" sz="2400" kern="1200" dirty="0" err="1"/>
            <a:t>androstenedione</a:t>
          </a:r>
          <a:r>
            <a:rPr lang="en-US" sz="2400" kern="1200" dirty="0"/>
            <a:t>.</a:t>
          </a:r>
        </a:p>
      </dsp:txBody>
      <dsp:txXfrm>
        <a:off x="45507" y="4823023"/>
        <a:ext cx="7528986" cy="841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5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371600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Ovary : its functions and follicular dynamics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Dr </a:t>
            </a:r>
            <a:r>
              <a:rPr lang="en-US" dirty="0" err="1">
                <a:solidFill>
                  <a:schemeClr val="tx1"/>
                </a:solidFill>
              </a:rPr>
              <a:t>Bhavna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en-US" dirty="0" err="1">
                <a:solidFill>
                  <a:schemeClr val="tx1"/>
                </a:solidFill>
              </a:rPr>
              <a:t>Asstt</a:t>
            </a:r>
            <a:r>
              <a:rPr lang="en-US" dirty="0">
                <a:solidFill>
                  <a:schemeClr val="tx1"/>
                </a:solidFill>
              </a:rPr>
              <a:t>. Prof. cum Jr. Scientist</a:t>
            </a:r>
          </a:p>
          <a:p>
            <a:pPr algn="r"/>
            <a:r>
              <a:rPr lang="en-US" dirty="0" err="1">
                <a:solidFill>
                  <a:schemeClr val="tx1"/>
                </a:solidFill>
              </a:rPr>
              <a:t>Deptt</a:t>
            </a:r>
            <a:r>
              <a:rPr lang="en-US" dirty="0">
                <a:solidFill>
                  <a:schemeClr val="tx1"/>
                </a:solidFill>
              </a:rPr>
              <a:t>. Of Veterinary Gynaecology and Obstetrics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Graafian</a:t>
            </a:r>
            <a:r>
              <a:rPr lang="en-US" b="1" dirty="0">
                <a:solidFill>
                  <a:schemeClr val="tx1"/>
                </a:solidFill>
              </a:rPr>
              <a:t> follicle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7620000" cy="5254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havna\Desktop\graafian follic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66800"/>
            <a:ext cx="8066426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Preovulatory</a:t>
            </a:r>
            <a:r>
              <a:rPr lang="en-US" b="1" dirty="0">
                <a:solidFill>
                  <a:schemeClr val="tx1"/>
                </a:solidFill>
              </a:rPr>
              <a:t> follicle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7467600" cy="5254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Atretic</a:t>
            </a:r>
            <a:r>
              <a:rPr lang="en-US" b="1" dirty="0">
                <a:solidFill>
                  <a:schemeClr val="tx1"/>
                </a:solidFill>
              </a:rPr>
              <a:t> follicles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2209800"/>
          <a:ext cx="7620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Follicular fluid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762000"/>
          <a:ext cx="7620000" cy="5711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Functions of Follicular fluid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219200"/>
          <a:ext cx="7848600" cy="5254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792162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tx1"/>
                </a:solidFill>
              </a:rPr>
              <a:t>Corpus </a:t>
            </a:r>
            <a:r>
              <a:rPr lang="en-US" b="1" dirty="0" err="1">
                <a:solidFill>
                  <a:schemeClr val="tx1"/>
                </a:solidFill>
              </a:rPr>
              <a:t>luteum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905000"/>
          <a:ext cx="7620000" cy="456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Bhavna\Desktop\CL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67400" y="0"/>
            <a:ext cx="2689225" cy="1734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533400"/>
          <a:ext cx="7620000" cy="5940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228600"/>
          <a:ext cx="76200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Corpus </a:t>
            </a:r>
            <a:r>
              <a:rPr lang="en-US" b="1" dirty="0" err="1">
                <a:solidFill>
                  <a:schemeClr val="tx1"/>
                </a:solidFill>
              </a:rPr>
              <a:t>albicans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95400"/>
          <a:ext cx="7620000" cy="517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9" name="Picture 3" descr="C:\Users\Bhavna\Desktop\corpus albican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47574" y="0"/>
            <a:ext cx="252814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457200"/>
          <a:ext cx="7467600" cy="6016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Luteolysis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066800"/>
          <a:ext cx="7620000" cy="540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457200"/>
          <a:ext cx="7620000" cy="6016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457200"/>
          <a:ext cx="7620000" cy="6016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Endocrinology of follicular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620000" cy="5254752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 algn="just"/>
            <a:r>
              <a:rPr lang="en-US" dirty="0"/>
              <a:t>Growth, maturation, ovulation and </a:t>
            </a:r>
            <a:r>
              <a:rPr lang="en-US" dirty="0" err="1"/>
              <a:t>leutinization</a:t>
            </a:r>
            <a:r>
              <a:rPr lang="en-US" dirty="0"/>
              <a:t> of </a:t>
            </a:r>
            <a:r>
              <a:rPr lang="en-US" dirty="0" err="1"/>
              <a:t>Graafian</a:t>
            </a:r>
            <a:r>
              <a:rPr lang="en-US" dirty="0"/>
              <a:t> follicle depends upon appropriate pattern of secretion, sufficient concentration and adequate ratio of FSH and LH.</a:t>
            </a:r>
          </a:p>
          <a:p>
            <a:pPr lvl="0" algn="just"/>
            <a:endParaRPr lang="en-US" dirty="0"/>
          </a:p>
          <a:p>
            <a:pPr lvl="0" algn="just"/>
            <a:r>
              <a:rPr lang="en-US" dirty="0"/>
              <a:t>FSH - initiation of </a:t>
            </a:r>
            <a:r>
              <a:rPr lang="en-US" dirty="0" err="1"/>
              <a:t>antrum</a:t>
            </a:r>
            <a:r>
              <a:rPr lang="en-US" dirty="0"/>
              <a:t> formation by stimulating </a:t>
            </a:r>
            <a:r>
              <a:rPr lang="en-US" dirty="0" err="1"/>
              <a:t>granulosa</a:t>
            </a:r>
            <a:r>
              <a:rPr lang="en-US" dirty="0"/>
              <a:t> cell mitosis and follicular fluid formation.</a:t>
            </a:r>
          </a:p>
          <a:p>
            <a:pPr lvl="0" algn="just"/>
            <a:endParaRPr lang="en-US" dirty="0"/>
          </a:p>
          <a:p>
            <a:pPr lvl="0" algn="just"/>
            <a:r>
              <a:rPr lang="en-US" dirty="0"/>
              <a:t>FSH         increases LH receptors on </a:t>
            </a:r>
            <a:r>
              <a:rPr lang="en-US" dirty="0" err="1"/>
              <a:t>granulosa</a:t>
            </a:r>
            <a:r>
              <a:rPr lang="en-US" dirty="0"/>
              <a:t> cells              	increased sensitivity to LH.</a:t>
            </a:r>
          </a:p>
          <a:p>
            <a:pPr algn="just"/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676400" y="5029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752600" y="5410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533400"/>
          <a:ext cx="7620000" cy="5940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Two cell – two </a:t>
            </a:r>
            <a:r>
              <a:rPr lang="en-US" b="1" dirty="0" err="1">
                <a:solidFill>
                  <a:schemeClr val="tx1"/>
                </a:solidFill>
              </a:rPr>
              <a:t>gonadotropin</a:t>
            </a:r>
            <a:r>
              <a:rPr lang="en-US" b="1" dirty="0">
                <a:solidFill>
                  <a:schemeClr val="tx1"/>
                </a:solidFill>
              </a:rPr>
              <a:t> theory </a:t>
            </a:r>
          </a:p>
        </p:txBody>
      </p:sp>
      <p:pic>
        <p:nvPicPr>
          <p:cNvPr id="5122" name="Picture 2" descr="C:\Users\Bhavna\Desktop\two cell theo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7948245" cy="4843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457200" y="457200"/>
          <a:ext cx="7620000" cy="6016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467600" cy="1020762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follicles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7467600" cy="449580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en-US" dirty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dirty="0"/>
              <a:t>1.  </a:t>
            </a:r>
            <a:r>
              <a:rPr lang="en-US" dirty="0" err="1"/>
              <a:t>Primodial</a:t>
            </a:r>
            <a:r>
              <a:rPr lang="en-US" dirty="0"/>
              <a:t> / Primary follicles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dirty="0"/>
              <a:t>2.  Secondary / Growing follicles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dirty="0"/>
              <a:t>3.  Tertiary / Vesicular follicles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dirty="0"/>
              <a:t>4.  </a:t>
            </a:r>
            <a:r>
              <a:rPr lang="en-US" dirty="0" err="1"/>
              <a:t>Graafian</a:t>
            </a:r>
            <a:r>
              <a:rPr lang="en-US" dirty="0"/>
              <a:t> / </a:t>
            </a:r>
            <a:r>
              <a:rPr lang="en-US" dirty="0" err="1"/>
              <a:t>Preovulatory</a:t>
            </a:r>
            <a:r>
              <a:rPr lang="en-US" dirty="0"/>
              <a:t> follicles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5.  </a:t>
            </a:r>
            <a:r>
              <a:rPr lang="en-US" dirty="0" err="1"/>
              <a:t>Atretic</a:t>
            </a:r>
            <a:r>
              <a:rPr lang="en-US" dirty="0"/>
              <a:t> follicles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Primary / </a:t>
            </a:r>
            <a:r>
              <a:rPr lang="en-US" b="1" dirty="0" err="1">
                <a:solidFill>
                  <a:schemeClr val="tx1"/>
                </a:solidFill>
              </a:rPr>
              <a:t>Primodial</a:t>
            </a:r>
            <a:r>
              <a:rPr lang="en-US" b="1" dirty="0">
                <a:solidFill>
                  <a:schemeClr val="tx1"/>
                </a:solidFill>
              </a:rPr>
              <a:t> follicles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620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Growing / secondary follicles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066800"/>
          <a:ext cx="7620000" cy="540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tertiary / vesicular follicles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ctr"/>
            <a:endParaRPr lang="en-US" dirty="0"/>
          </a:p>
          <a:p>
            <a:pPr algn="ctr">
              <a:buNone/>
            </a:pPr>
            <a:r>
              <a:rPr lang="en-US" sz="2800" dirty="0"/>
              <a:t>Pituitary </a:t>
            </a:r>
            <a:r>
              <a:rPr lang="en-US" sz="2800" dirty="0" err="1"/>
              <a:t>gonadotropins</a:t>
            </a:r>
            <a:r>
              <a:rPr lang="en-US" sz="2800" dirty="0"/>
              <a:t> (FSH and LH)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Liquor </a:t>
            </a:r>
            <a:r>
              <a:rPr lang="en-US" sz="2800" dirty="0" err="1"/>
              <a:t>folliculi</a:t>
            </a:r>
            <a:r>
              <a:rPr lang="en-US" sz="2800" dirty="0"/>
              <a:t> from </a:t>
            </a:r>
            <a:r>
              <a:rPr lang="en-US" sz="2800" dirty="0" err="1"/>
              <a:t>granulosa</a:t>
            </a:r>
            <a:r>
              <a:rPr lang="en-US" sz="2800" dirty="0"/>
              <a:t> cells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Accumulation in the intercellular spaces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Dissociation of </a:t>
            </a:r>
            <a:r>
              <a:rPr lang="en-US" sz="2800" dirty="0" err="1"/>
              <a:t>granulosa</a:t>
            </a:r>
            <a:r>
              <a:rPr lang="en-US" sz="2800" dirty="0"/>
              <a:t> cells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Formation of large, fluid-filled cavity (</a:t>
            </a:r>
            <a:r>
              <a:rPr lang="en-US" sz="2800" dirty="0" err="1">
                <a:solidFill>
                  <a:srgbClr val="0070C0"/>
                </a:solidFill>
              </a:rPr>
              <a:t>Antrum</a:t>
            </a:r>
            <a:r>
              <a:rPr lang="en-US" sz="2800" dirty="0"/>
              <a:t>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000500" y="2476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001294" y="3313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001294" y="42283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001294" y="5218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457200"/>
          <a:ext cx="7620000" cy="6016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havna\Desktop\follic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80029"/>
            <a:ext cx="4038600" cy="64869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2381</TotalTime>
  <Words>1305</Words>
  <Application>Microsoft Office PowerPoint</Application>
  <PresentationFormat>On-screen Show (4:3)</PresentationFormat>
  <Paragraphs>104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Century Schoolbook</vt:lpstr>
      <vt:lpstr>Wingdings</vt:lpstr>
      <vt:lpstr>Wingdings 2</vt:lpstr>
      <vt:lpstr>Oriel</vt:lpstr>
      <vt:lpstr>Ovary : its functions and follicular dynamics</vt:lpstr>
      <vt:lpstr>PowerPoint Presentation</vt:lpstr>
      <vt:lpstr>PowerPoint Presentation</vt:lpstr>
      <vt:lpstr>follicles</vt:lpstr>
      <vt:lpstr>Primary / Primodial follicles</vt:lpstr>
      <vt:lpstr>Growing / secondary follicles</vt:lpstr>
      <vt:lpstr>tertiary / vesicular follicles</vt:lpstr>
      <vt:lpstr>PowerPoint Presentation</vt:lpstr>
      <vt:lpstr>PowerPoint Presentation</vt:lpstr>
      <vt:lpstr>Graafian follicle </vt:lpstr>
      <vt:lpstr>PowerPoint Presentation</vt:lpstr>
      <vt:lpstr>Preovulatory follicle</vt:lpstr>
      <vt:lpstr>Atretic follicles</vt:lpstr>
      <vt:lpstr>Follicular fluid</vt:lpstr>
      <vt:lpstr>Functions of Follicular fluid</vt:lpstr>
      <vt:lpstr>Corpus luteum</vt:lpstr>
      <vt:lpstr>PowerPoint Presentation</vt:lpstr>
      <vt:lpstr>PowerPoint Presentation</vt:lpstr>
      <vt:lpstr>Corpus albicans</vt:lpstr>
      <vt:lpstr>Luteolysis</vt:lpstr>
      <vt:lpstr>PowerPoint Presentation</vt:lpstr>
      <vt:lpstr>PowerPoint Presentation</vt:lpstr>
      <vt:lpstr>Endocrinology of follicular growth</vt:lpstr>
      <vt:lpstr>PowerPoint Presentation</vt:lpstr>
      <vt:lpstr>Two cell – two gonadotropin theory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Ovary : its functions and follicular dynamics</dc:title>
  <dc:creator>Bhavna</dc:creator>
  <cp:lastModifiedBy>HP</cp:lastModifiedBy>
  <cp:revision>136</cp:revision>
  <dcterms:created xsi:type="dcterms:W3CDTF">2006-08-16T00:00:00Z</dcterms:created>
  <dcterms:modified xsi:type="dcterms:W3CDTF">2020-05-01T05:59:22Z</dcterms:modified>
</cp:coreProperties>
</file>