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9" r:id="rId3"/>
    <p:sldId id="277" r:id="rId4"/>
    <p:sldId id="261" r:id="rId5"/>
    <p:sldId id="264" r:id="rId6"/>
    <p:sldId id="266" r:id="rId7"/>
    <p:sldId id="260" r:id="rId8"/>
    <p:sldId id="268" r:id="rId9"/>
    <p:sldId id="270" r:id="rId10"/>
    <p:sldId id="263" r:id="rId11"/>
    <p:sldId id="271" r:id="rId12"/>
    <p:sldId id="274" r:id="rId13"/>
    <p:sldId id="275" r:id="rId14"/>
    <p:sldId id="276" r:id="rId15"/>
    <p:sldId id="278" r:id="rId16"/>
    <p:sldId id="281" r:id="rId17"/>
    <p:sldId id="282"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29" autoAdjust="0"/>
    <p:restoredTop sz="94660"/>
  </p:normalViewPr>
  <p:slideViewPr>
    <p:cSldViewPr>
      <p:cViewPr varScale="1">
        <p:scale>
          <a:sx n="62" d="100"/>
          <a:sy n="62" d="100"/>
        </p:scale>
        <p:origin x="-157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45CB0-E7E9-4724-9846-D1DC26507DE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IN"/>
        </a:p>
      </dgm:t>
    </dgm:pt>
    <dgm:pt modelId="{D4BF64A4-7F55-494D-BFE9-FBDC98B74A94}">
      <dgm:prSet custT="1"/>
      <dgm:spPr/>
      <dgm:t>
        <a:bodyPr/>
        <a:lstStyle/>
        <a:p>
          <a:pPr rtl="0"/>
          <a:r>
            <a:rPr lang="en-US" sz="2000" i="1" dirty="0" err="1" smtClean="0">
              <a:latin typeface="Arial Black" panose="020B0A04020102020204" pitchFamily="34" charset="0"/>
            </a:rPr>
            <a:t>Babesia</a:t>
          </a:r>
          <a:r>
            <a:rPr lang="en-US" sz="2000" i="1" dirty="0" smtClean="0">
              <a:latin typeface="Arial Black" panose="020B0A04020102020204" pitchFamily="34" charset="0"/>
            </a:rPr>
            <a:t> </a:t>
          </a:r>
          <a:r>
            <a:rPr lang="en-US" sz="2000" dirty="0" smtClean="0">
              <a:latin typeface="Arial Black" panose="020B0A04020102020204" pitchFamily="34" charset="0"/>
            </a:rPr>
            <a:t>species  caused  diseases  are  known  as </a:t>
          </a:r>
          <a:endParaRPr lang="en-IN" sz="2000" dirty="0">
            <a:latin typeface="Arial Black" panose="020B0A04020102020204" pitchFamily="34" charset="0"/>
          </a:endParaRPr>
        </a:p>
      </dgm:t>
    </dgm:pt>
    <dgm:pt modelId="{DE3A88FA-6C05-4C96-AB86-7CAE8C8B8A1F}" type="parTrans" cxnId="{0C563671-8731-4C2E-A45D-29B074433E12}">
      <dgm:prSet/>
      <dgm:spPr/>
      <dgm:t>
        <a:bodyPr/>
        <a:lstStyle/>
        <a:p>
          <a:endParaRPr lang="en-IN"/>
        </a:p>
      </dgm:t>
    </dgm:pt>
    <dgm:pt modelId="{FF962EA1-7F22-4FE0-A0B7-400EA879FC3E}" type="sibTrans" cxnId="{0C563671-8731-4C2E-A45D-29B074433E12}">
      <dgm:prSet/>
      <dgm:spPr/>
      <dgm:t>
        <a:bodyPr/>
        <a:lstStyle/>
        <a:p>
          <a:endParaRPr lang="en-IN"/>
        </a:p>
      </dgm:t>
    </dgm:pt>
    <dgm:pt modelId="{A00E188F-C210-46F8-AA94-C2AF615D5E16}">
      <dgm:prSet custT="1"/>
      <dgm:spPr/>
      <dgm:t>
        <a:bodyPr/>
        <a:lstStyle/>
        <a:p>
          <a:pPr rtl="0"/>
          <a:r>
            <a:rPr lang="en-US" sz="2000" dirty="0" err="1" smtClean="0">
              <a:solidFill>
                <a:srgbClr val="FFFF00"/>
              </a:solidFill>
              <a:latin typeface="Arial Black" panose="020B0A04020102020204" pitchFamily="34" charset="0"/>
            </a:rPr>
            <a:t>Babesiosis</a:t>
          </a:r>
          <a:r>
            <a:rPr lang="en-US" sz="2000" dirty="0" smtClean="0">
              <a:solidFill>
                <a:srgbClr val="FFFF00"/>
              </a:solidFill>
              <a:latin typeface="Arial Black" panose="020B0A04020102020204" pitchFamily="34" charset="0"/>
            </a:rPr>
            <a:t> </a:t>
          </a:r>
          <a:endParaRPr lang="en-IN" sz="2000" dirty="0">
            <a:solidFill>
              <a:srgbClr val="FFFF00"/>
            </a:solidFill>
            <a:latin typeface="Arial Black" panose="020B0A04020102020204" pitchFamily="34" charset="0"/>
          </a:endParaRPr>
        </a:p>
      </dgm:t>
    </dgm:pt>
    <dgm:pt modelId="{ACB19133-C668-4391-9739-9A5FCB9E7603}" type="parTrans" cxnId="{F95C598D-F0A2-469C-BA28-5EF419271669}">
      <dgm:prSet/>
      <dgm:spPr/>
      <dgm:t>
        <a:bodyPr/>
        <a:lstStyle/>
        <a:p>
          <a:endParaRPr lang="en-IN"/>
        </a:p>
      </dgm:t>
    </dgm:pt>
    <dgm:pt modelId="{D5C7C7FB-6C13-4BA8-9F18-BD9EB3FB9298}" type="sibTrans" cxnId="{F95C598D-F0A2-469C-BA28-5EF419271669}">
      <dgm:prSet/>
      <dgm:spPr/>
      <dgm:t>
        <a:bodyPr/>
        <a:lstStyle/>
        <a:p>
          <a:endParaRPr lang="en-IN"/>
        </a:p>
      </dgm:t>
    </dgm:pt>
    <dgm:pt modelId="{8293F874-F75F-4877-B810-759708F37102}">
      <dgm:prSet custT="1"/>
      <dgm:spPr/>
      <dgm:t>
        <a:bodyPr/>
        <a:lstStyle/>
        <a:p>
          <a:pPr rtl="0"/>
          <a:r>
            <a:rPr lang="en-US" sz="2000" dirty="0" smtClean="0">
              <a:solidFill>
                <a:srgbClr val="FFFF00"/>
              </a:solidFill>
              <a:latin typeface="Arial Black" panose="020B0A04020102020204" pitchFamily="34" charset="0"/>
            </a:rPr>
            <a:t>Red  water disease</a:t>
          </a:r>
          <a:endParaRPr lang="en-IN" sz="2000" dirty="0">
            <a:solidFill>
              <a:srgbClr val="FFFF00"/>
            </a:solidFill>
            <a:latin typeface="Arial Black" panose="020B0A04020102020204" pitchFamily="34" charset="0"/>
          </a:endParaRPr>
        </a:p>
      </dgm:t>
    </dgm:pt>
    <dgm:pt modelId="{3FA93A0F-4894-44A9-9A46-F8906EE3E671}" type="parTrans" cxnId="{12F529B5-30CF-411A-B327-36648BD76222}">
      <dgm:prSet/>
      <dgm:spPr/>
      <dgm:t>
        <a:bodyPr/>
        <a:lstStyle/>
        <a:p>
          <a:endParaRPr lang="en-IN"/>
        </a:p>
      </dgm:t>
    </dgm:pt>
    <dgm:pt modelId="{CCECF7FA-DC49-4F4A-B939-1AF0E60304C9}" type="sibTrans" cxnId="{12F529B5-30CF-411A-B327-36648BD76222}">
      <dgm:prSet/>
      <dgm:spPr/>
      <dgm:t>
        <a:bodyPr/>
        <a:lstStyle/>
        <a:p>
          <a:endParaRPr lang="en-IN"/>
        </a:p>
      </dgm:t>
    </dgm:pt>
    <dgm:pt modelId="{A30EED6C-235D-42A1-97CB-CD271836B160}">
      <dgm:prSet custT="1"/>
      <dgm:spPr/>
      <dgm:t>
        <a:bodyPr/>
        <a:lstStyle/>
        <a:p>
          <a:pPr rtl="0"/>
          <a:r>
            <a:rPr lang="en-US" sz="2000" dirty="0" smtClean="0">
              <a:solidFill>
                <a:srgbClr val="FFFF00"/>
              </a:solidFill>
              <a:latin typeface="Arial Black" panose="020B0A04020102020204" pitchFamily="34" charset="0"/>
            </a:rPr>
            <a:t>Texas fever</a:t>
          </a:r>
          <a:endParaRPr lang="en-IN" sz="2000" dirty="0">
            <a:solidFill>
              <a:srgbClr val="FFFF00"/>
            </a:solidFill>
            <a:latin typeface="Arial Black" panose="020B0A04020102020204" pitchFamily="34" charset="0"/>
          </a:endParaRPr>
        </a:p>
      </dgm:t>
    </dgm:pt>
    <dgm:pt modelId="{823A2B70-8766-4B4A-9070-64CCB94E5A4B}" type="parTrans" cxnId="{0EDFF061-2B28-4556-B8E9-7C1A67FD96D8}">
      <dgm:prSet/>
      <dgm:spPr/>
      <dgm:t>
        <a:bodyPr/>
        <a:lstStyle/>
        <a:p>
          <a:endParaRPr lang="en-IN"/>
        </a:p>
      </dgm:t>
    </dgm:pt>
    <dgm:pt modelId="{34655000-E452-4491-868F-4BE009E41EDA}" type="sibTrans" cxnId="{0EDFF061-2B28-4556-B8E9-7C1A67FD96D8}">
      <dgm:prSet/>
      <dgm:spPr/>
      <dgm:t>
        <a:bodyPr/>
        <a:lstStyle/>
        <a:p>
          <a:endParaRPr lang="en-IN"/>
        </a:p>
      </dgm:t>
    </dgm:pt>
    <dgm:pt modelId="{9F534CBE-7B5F-4E5B-80E8-4A1BE36C6CE1}">
      <dgm:prSet custT="1"/>
      <dgm:spPr/>
      <dgm:t>
        <a:bodyPr/>
        <a:lstStyle/>
        <a:p>
          <a:pPr rtl="0"/>
          <a:r>
            <a:rPr lang="en-US" sz="2000" dirty="0" smtClean="0">
              <a:solidFill>
                <a:srgbClr val="FFFF00"/>
              </a:solidFill>
              <a:latin typeface="Arial Black" panose="020B0A04020102020204" pitchFamily="34" charset="0"/>
            </a:rPr>
            <a:t>Biliary fever</a:t>
          </a:r>
          <a:endParaRPr lang="en-IN" sz="2000" dirty="0">
            <a:solidFill>
              <a:srgbClr val="FFFF00"/>
            </a:solidFill>
            <a:latin typeface="Arial Black" panose="020B0A04020102020204" pitchFamily="34" charset="0"/>
          </a:endParaRPr>
        </a:p>
      </dgm:t>
    </dgm:pt>
    <dgm:pt modelId="{21C246A4-C70E-4001-904B-FDBA39AF441C}" type="parTrans" cxnId="{A2D4AE60-5AF3-4FB6-A2E1-16BEED666A76}">
      <dgm:prSet/>
      <dgm:spPr/>
      <dgm:t>
        <a:bodyPr/>
        <a:lstStyle/>
        <a:p>
          <a:endParaRPr lang="en-IN"/>
        </a:p>
      </dgm:t>
    </dgm:pt>
    <dgm:pt modelId="{7B2F872B-D938-4AC9-AC5D-D5901CF020A2}" type="sibTrans" cxnId="{A2D4AE60-5AF3-4FB6-A2E1-16BEED666A76}">
      <dgm:prSet/>
      <dgm:spPr/>
      <dgm:t>
        <a:bodyPr/>
        <a:lstStyle/>
        <a:p>
          <a:endParaRPr lang="en-IN"/>
        </a:p>
      </dgm:t>
    </dgm:pt>
    <dgm:pt modelId="{0C07A938-E48D-4E7A-865F-0CF56225D0C1}">
      <dgm:prSet custT="1"/>
      <dgm:spPr/>
      <dgm:t>
        <a:bodyPr/>
        <a:lstStyle/>
        <a:p>
          <a:pPr rtl="0"/>
          <a:r>
            <a:rPr lang="en-US" sz="2000" b="1" dirty="0" err="1" smtClean="0">
              <a:solidFill>
                <a:srgbClr val="FFFF00"/>
              </a:solidFill>
              <a:latin typeface="Arial Black" panose="020B0A04020102020204" pitchFamily="34" charset="0"/>
            </a:rPr>
            <a:t>Piroplasmosis</a:t>
          </a:r>
          <a:r>
            <a:rPr lang="en-US" sz="2000" b="1" dirty="0" smtClean="0">
              <a:solidFill>
                <a:srgbClr val="FFFF00"/>
              </a:solidFill>
              <a:latin typeface="Arial Black" panose="020B0A04020102020204" pitchFamily="34" charset="0"/>
            </a:rPr>
            <a:t> </a:t>
          </a:r>
          <a:endParaRPr lang="en-IN" sz="2000" dirty="0">
            <a:solidFill>
              <a:srgbClr val="FFFF00"/>
            </a:solidFill>
            <a:latin typeface="Arial Black" panose="020B0A04020102020204" pitchFamily="34" charset="0"/>
          </a:endParaRPr>
        </a:p>
      </dgm:t>
    </dgm:pt>
    <dgm:pt modelId="{451EA442-21AD-4BB5-9D33-CDE8BC374B97}" type="parTrans" cxnId="{A8E77AB7-0E9D-484D-A099-49DEE33EBE66}">
      <dgm:prSet/>
      <dgm:spPr/>
      <dgm:t>
        <a:bodyPr/>
        <a:lstStyle/>
        <a:p>
          <a:endParaRPr lang="en-IN"/>
        </a:p>
      </dgm:t>
    </dgm:pt>
    <dgm:pt modelId="{052FF86B-34E9-41A7-89DE-0349FA53EC2E}" type="sibTrans" cxnId="{A8E77AB7-0E9D-484D-A099-49DEE33EBE66}">
      <dgm:prSet/>
      <dgm:spPr/>
      <dgm:t>
        <a:bodyPr/>
        <a:lstStyle/>
        <a:p>
          <a:endParaRPr lang="en-IN"/>
        </a:p>
      </dgm:t>
    </dgm:pt>
    <dgm:pt modelId="{42999E63-69FA-4EC7-8B7D-25DA83345A2B}">
      <dgm:prSet custT="1"/>
      <dgm:spPr/>
      <dgm:t>
        <a:bodyPr/>
        <a:lstStyle/>
        <a:p>
          <a:pPr rtl="0"/>
          <a:r>
            <a:rPr lang="en-US" sz="2000" b="1" dirty="0" err="1" smtClean="0">
              <a:solidFill>
                <a:srgbClr val="FFFF00"/>
              </a:solidFill>
              <a:latin typeface="Arial Black" panose="020B0A04020102020204" pitchFamily="34" charset="0"/>
            </a:rPr>
            <a:t>Spleenic</a:t>
          </a:r>
          <a:r>
            <a:rPr lang="en-US" sz="2000" b="1" dirty="0" smtClean="0">
              <a:solidFill>
                <a:srgbClr val="FFFF00"/>
              </a:solidFill>
              <a:latin typeface="Arial Black" panose="020B0A04020102020204" pitchFamily="34" charset="0"/>
            </a:rPr>
            <a:t> fever</a:t>
          </a:r>
          <a:endParaRPr lang="en-IN" sz="2000" dirty="0">
            <a:solidFill>
              <a:srgbClr val="FFFF00"/>
            </a:solidFill>
            <a:latin typeface="Arial Black" panose="020B0A04020102020204" pitchFamily="34" charset="0"/>
          </a:endParaRPr>
        </a:p>
      </dgm:t>
    </dgm:pt>
    <dgm:pt modelId="{B37E81AC-183B-4EA4-8477-8E08F54ACDE2}" type="parTrans" cxnId="{E0B432F1-E591-43C7-9BD4-1A32F03B704A}">
      <dgm:prSet/>
      <dgm:spPr/>
      <dgm:t>
        <a:bodyPr/>
        <a:lstStyle/>
        <a:p>
          <a:endParaRPr lang="en-IN"/>
        </a:p>
      </dgm:t>
    </dgm:pt>
    <dgm:pt modelId="{C65C004C-AB16-4F06-A36A-B0DFB1B1A914}" type="sibTrans" cxnId="{E0B432F1-E591-43C7-9BD4-1A32F03B704A}">
      <dgm:prSet/>
      <dgm:spPr/>
      <dgm:t>
        <a:bodyPr/>
        <a:lstStyle/>
        <a:p>
          <a:endParaRPr lang="en-IN"/>
        </a:p>
      </dgm:t>
    </dgm:pt>
    <dgm:pt modelId="{E336A005-B5AB-4A1E-B812-77394D556F8D}">
      <dgm:prSet custT="1"/>
      <dgm:spPr/>
      <dgm:t>
        <a:bodyPr/>
        <a:lstStyle/>
        <a:p>
          <a:pPr rtl="0"/>
          <a:r>
            <a:rPr lang="en-US" sz="2000" b="1" dirty="0" smtClean="0">
              <a:solidFill>
                <a:srgbClr val="FFFF00"/>
              </a:solidFill>
              <a:latin typeface="Arial Black" panose="020B0A04020102020204" pitchFamily="34" charset="0"/>
            </a:rPr>
            <a:t>Tick fever </a:t>
          </a:r>
          <a:endParaRPr lang="en-IN" sz="2000" dirty="0">
            <a:solidFill>
              <a:srgbClr val="FFFF00"/>
            </a:solidFill>
            <a:latin typeface="Arial Black" panose="020B0A04020102020204" pitchFamily="34" charset="0"/>
          </a:endParaRPr>
        </a:p>
      </dgm:t>
    </dgm:pt>
    <dgm:pt modelId="{FB9148F8-1455-4CDE-AEC8-6E949DF06AF9}" type="parTrans" cxnId="{AB0E1D5A-03D5-40F9-972B-BA21738F15A7}">
      <dgm:prSet/>
      <dgm:spPr/>
      <dgm:t>
        <a:bodyPr/>
        <a:lstStyle/>
        <a:p>
          <a:endParaRPr lang="en-IN"/>
        </a:p>
      </dgm:t>
    </dgm:pt>
    <dgm:pt modelId="{B43B61F8-2F7B-4AEC-A592-E0B9EA3D841C}" type="sibTrans" cxnId="{AB0E1D5A-03D5-40F9-972B-BA21738F15A7}">
      <dgm:prSet/>
      <dgm:spPr/>
      <dgm:t>
        <a:bodyPr/>
        <a:lstStyle/>
        <a:p>
          <a:endParaRPr lang="en-IN"/>
        </a:p>
      </dgm:t>
    </dgm:pt>
    <dgm:pt modelId="{829AA6E5-A425-4486-A08D-7EC851F4BBF3}">
      <dgm:prSet custT="1"/>
      <dgm:spPr/>
      <dgm:t>
        <a:bodyPr/>
        <a:lstStyle/>
        <a:p>
          <a:pPr rtl="0"/>
          <a:r>
            <a:rPr lang="en-US" sz="2000" dirty="0" smtClean="0">
              <a:solidFill>
                <a:srgbClr val="FFFF00"/>
              </a:solidFill>
              <a:latin typeface="Arial Black" panose="020B0A04020102020204" pitchFamily="34" charset="0"/>
            </a:rPr>
            <a:t>and </a:t>
          </a:r>
          <a:endParaRPr lang="en-IN" sz="2000" dirty="0">
            <a:solidFill>
              <a:srgbClr val="FFFF00"/>
            </a:solidFill>
            <a:latin typeface="Arial Black" panose="020B0A04020102020204" pitchFamily="34" charset="0"/>
          </a:endParaRPr>
        </a:p>
      </dgm:t>
    </dgm:pt>
    <dgm:pt modelId="{EB6F92B0-9A2F-4C00-9C8E-B92785CDD767}" type="parTrans" cxnId="{724F2FC3-85E3-45FE-8420-21D672B4439F}">
      <dgm:prSet/>
      <dgm:spPr/>
      <dgm:t>
        <a:bodyPr/>
        <a:lstStyle/>
        <a:p>
          <a:endParaRPr lang="en-IN"/>
        </a:p>
      </dgm:t>
    </dgm:pt>
    <dgm:pt modelId="{1880889C-5EFA-4B03-8006-4909E55EBFB0}" type="sibTrans" cxnId="{724F2FC3-85E3-45FE-8420-21D672B4439F}">
      <dgm:prSet/>
      <dgm:spPr/>
      <dgm:t>
        <a:bodyPr/>
        <a:lstStyle/>
        <a:p>
          <a:endParaRPr lang="en-IN"/>
        </a:p>
      </dgm:t>
    </dgm:pt>
    <dgm:pt modelId="{F97DF248-8469-41B2-97AC-3F816C677F17}">
      <dgm:prSet custT="1"/>
      <dgm:spPr/>
      <dgm:t>
        <a:bodyPr/>
        <a:lstStyle/>
        <a:p>
          <a:pPr rtl="0"/>
          <a:r>
            <a:rPr lang="en-US" sz="2000" dirty="0" smtClean="0">
              <a:solidFill>
                <a:srgbClr val="FFFF00"/>
              </a:solidFill>
              <a:latin typeface="Arial Black" panose="020B0A04020102020204" pitchFamily="34" charset="0"/>
            </a:rPr>
            <a:t>Nantucket fever.</a:t>
          </a:r>
          <a:endParaRPr lang="en-IN" sz="2000" dirty="0">
            <a:solidFill>
              <a:srgbClr val="FFFF00"/>
            </a:solidFill>
            <a:latin typeface="Arial Black" panose="020B0A04020102020204" pitchFamily="34" charset="0"/>
          </a:endParaRPr>
        </a:p>
      </dgm:t>
    </dgm:pt>
    <dgm:pt modelId="{F4D0F8DF-F96A-4876-BDE1-01F4EAFCFA11}" type="parTrans" cxnId="{9A1A6DAD-7976-4CFC-8ED7-546EB6302AC0}">
      <dgm:prSet/>
      <dgm:spPr/>
      <dgm:t>
        <a:bodyPr/>
        <a:lstStyle/>
        <a:p>
          <a:endParaRPr lang="en-IN"/>
        </a:p>
      </dgm:t>
    </dgm:pt>
    <dgm:pt modelId="{5A120BD1-72CB-42AE-81DD-4AF89FFD86E0}" type="sibTrans" cxnId="{9A1A6DAD-7976-4CFC-8ED7-546EB6302AC0}">
      <dgm:prSet/>
      <dgm:spPr/>
      <dgm:t>
        <a:bodyPr/>
        <a:lstStyle/>
        <a:p>
          <a:endParaRPr lang="en-IN"/>
        </a:p>
      </dgm:t>
    </dgm:pt>
    <dgm:pt modelId="{D00A0995-E23E-4CD4-8972-BE0A85E0C73B}" type="pres">
      <dgm:prSet presAssocID="{E8F45CB0-E7E9-4724-9846-D1DC26507DE0}" presName="CompostProcess" presStyleCnt="0">
        <dgm:presLayoutVars>
          <dgm:dir/>
          <dgm:resizeHandles val="exact"/>
        </dgm:presLayoutVars>
      </dgm:prSet>
      <dgm:spPr/>
      <dgm:t>
        <a:bodyPr/>
        <a:lstStyle/>
        <a:p>
          <a:endParaRPr lang="en-IN"/>
        </a:p>
      </dgm:t>
    </dgm:pt>
    <dgm:pt modelId="{BBFECD3D-B95E-45A1-8DF1-770F9EFAC345}" type="pres">
      <dgm:prSet presAssocID="{E8F45CB0-E7E9-4724-9846-D1DC26507DE0}" presName="arrow" presStyleLbl="bgShp" presStyleIdx="0" presStyleCnt="1"/>
      <dgm:spPr/>
    </dgm:pt>
    <dgm:pt modelId="{7B6C26B5-99EE-4190-B2EB-5AAA2357535E}" type="pres">
      <dgm:prSet presAssocID="{E8F45CB0-E7E9-4724-9846-D1DC26507DE0}" presName="linearProcess" presStyleCnt="0"/>
      <dgm:spPr/>
    </dgm:pt>
    <dgm:pt modelId="{BBAC183B-1FF3-46DC-9448-640895884BE0}" type="pres">
      <dgm:prSet presAssocID="{D4BF64A4-7F55-494D-BFE9-FBDC98B74A94}" presName="textNode" presStyleLbl="node1" presStyleIdx="0" presStyleCnt="1" custScaleX="208515" custScaleY="214636">
        <dgm:presLayoutVars>
          <dgm:bulletEnabled val="1"/>
        </dgm:presLayoutVars>
      </dgm:prSet>
      <dgm:spPr/>
      <dgm:t>
        <a:bodyPr/>
        <a:lstStyle/>
        <a:p>
          <a:endParaRPr lang="en-IN"/>
        </a:p>
      </dgm:t>
    </dgm:pt>
  </dgm:ptLst>
  <dgm:cxnLst>
    <dgm:cxn modelId="{A2D4AE60-5AF3-4FB6-A2E1-16BEED666A76}" srcId="{D4BF64A4-7F55-494D-BFE9-FBDC98B74A94}" destId="{9F534CBE-7B5F-4E5B-80E8-4A1BE36C6CE1}" srcOrd="3" destOrd="0" parTransId="{21C246A4-C70E-4001-904B-FDBA39AF441C}" sibTransId="{7B2F872B-D938-4AC9-AC5D-D5901CF020A2}"/>
    <dgm:cxn modelId="{6FF44129-A5F2-483A-A2E2-FC26E0514280}" type="presOf" srcId="{A30EED6C-235D-42A1-97CB-CD271836B160}" destId="{BBAC183B-1FF3-46DC-9448-640895884BE0}" srcOrd="0" destOrd="3" presId="urn:microsoft.com/office/officeart/2005/8/layout/hProcess9"/>
    <dgm:cxn modelId="{F95C598D-F0A2-469C-BA28-5EF419271669}" srcId="{D4BF64A4-7F55-494D-BFE9-FBDC98B74A94}" destId="{A00E188F-C210-46F8-AA94-C2AF615D5E16}" srcOrd="0" destOrd="0" parTransId="{ACB19133-C668-4391-9739-9A5FCB9E7603}" sibTransId="{D5C7C7FB-6C13-4BA8-9F18-BD9EB3FB9298}"/>
    <dgm:cxn modelId="{DEDEEA19-9447-44BF-8554-6FA754828DFC}" type="presOf" srcId="{D4BF64A4-7F55-494D-BFE9-FBDC98B74A94}" destId="{BBAC183B-1FF3-46DC-9448-640895884BE0}" srcOrd="0" destOrd="0" presId="urn:microsoft.com/office/officeart/2005/8/layout/hProcess9"/>
    <dgm:cxn modelId="{480C5E84-9BA6-4465-ADF0-4E67FAD4D6DE}" type="presOf" srcId="{829AA6E5-A425-4486-A08D-7EC851F4BBF3}" destId="{BBAC183B-1FF3-46DC-9448-640895884BE0}" srcOrd="0" destOrd="8" presId="urn:microsoft.com/office/officeart/2005/8/layout/hProcess9"/>
    <dgm:cxn modelId="{12F529B5-30CF-411A-B327-36648BD76222}" srcId="{D4BF64A4-7F55-494D-BFE9-FBDC98B74A94}" destId="{8293F874-F75F-4877-B810-759708F37102}" srcOrd="1" destOrd="0" parTransId="{3FA93A0F-4894-44A9-9A46-F8906EE3E671}" sibTransId="{CCECF7FA-DC49-4F4A-B939-1AF0E60304C9}"/>
    <dgm:cxn modelId="{0EDFF061-2B28-4556-B8E9-7C1A67FD96D8}" srcId="{D4BF64A4-7F55-494D-BFE9-FBDC98B74A94}" destId="{A30EED6C-235D-42A1-97CB-CD271836B160}" srcOrd="2" destOrd="0" parTransId="{823A2B70-8766-4B4A-9070-64CCB94E5A4B}" sibTransId="{34655000-E452-4491-868F-4BE009E41EDA}"/>
    <dgm:cxn modelId="{2F33D19E-56E3-4500-ABD6-C789A4ABC441}" type="presOf" srcId="{0C07A938-E48D-4E7A-865F-0CF56225D0C1}" destId="{BBAC183B-1FF3-46DC-9448-640895884BE0}" srcOrd="0" destOrd="5" presId="urn:microsoft.com/office/officeart/2005/8/layout/hProcess9"/>
    <dgm:cxn modelId="{724F2FC3-85E3-45FE-8420-21D672B4439F}" srcId="{D4BF64A4-7F55-494D-BFE9-FBDC98B74A94}" destId="{829AA6E5-A425-4486-A08D-7EC851F4BBF3}" srcOrd="7" destOrd="0" parTransId="{EB6F92B0-9A2F-4C00-9C8E-B92785CDD767}" sibTransId="{1880889C-5EFA-4B03-8006-4909E55EBFB0}"/>
    <dgm:cxn modelId="{682AC10F-23FB-477E-8560-8D902CB84509}" type="presOf" srcId="{9F534CBE-7B5F-4E5B-80E8-4A1BE36C6CE1}" destId="{BBAC183B-1FF3-46DC-9448-640895884BE0}" srcOrd="0" destOrd="4" presId="urn:microsoft.com/office/officeart/2005/8/layout/hProcess9"/>
    <dgm:cxn modelId="{E0B432F1-E591-43C7-9BD4-1A32F03B704A}" srcId="{D4BF64A4-7F55-494D-BFE9-FBDC98B74A94}" destId="{42999E63-69FA-4EC7-8B7D-25DA83345A2B}" srcOrd="5" destOrd="0" parTransId="{B37E81AC-183B-4EA4-8477-8E08F54ACDE2}" sibTransId="{C65C004C-AB16-4F06-A36A-B0DFB1B1A914}"/>
    <dgm:cxn modelId="{AEB489E3-1045-48E1-9F3F-B2B8DF52554F}" type="presOf" srcId="{E336A005-B5AB-4A1E-B812-77394D556F8D}" destId="{BBAC183B-1FF3-46DC-9448-640895884BE0}" srcOrd="0" destOrd="7" presId="urn:microsoft.com/office/officeart/2005/8/layout/hProcess9"/>
    <dgm:cxn modelId="{A8E77AB7-0E9D-484D-A099-49DEE33EBE66}" srcId="{D4BF64A4-7F55-494D-BFE9-FBDC98B74A94}" destId="{0C07A938-E48D-4E7A-865F-0CF56225D0C1}" srcOrd="4" destOrd="0" parTransId="{451EA442-21AD-4BB5-9D33-CDE8BC374B97}" sibTransId="{052FF86B-34E9-41A7-89DE-0349FA53EC2E}"/>
    <dgm:cxn modelId="{9A1A6DAD-7976-4CFC-8ED7-546EB6302AC0}" srcId="{D4BF64A4-7F55-494D-BFE9-FBDC98B74A94}" destId="{F97DF248-8469-41B2-97AC-3F816C677F17}" srcOrd="8" destOrd="0" parTransId="{F4D0F8DF-F96A-4876-BDE1-01F4EAFCFA11}" sibTransId="{5A120BD1-72CB-42AE-81DD-4AF89FFD86E0}"/>
    <dgm:cxn modelId="{0C563671-8731-4C2E-A45D-29B074433E12}" srcId="{E8F45CB0-E7E9-4724-9846-D1DC26507DE0}" destId="{D4BF64A4-7F55-494D-BFE9-FBDC98B74A94}" srcOrd="0" destOrd="0" parTransId="{DE3A88FA-6C05-4C96-AB86-7CAE8C8B8A1F}" sibTransId="{FF962EA1-7F22-4FE0-A0B7-400EA879FC3E}"/>
    <dgm:cxn modelId="{CAE9DF1E-E12E-45FA-98A6-0ECD9EED42F1}" type="presOf" srcId="{A00E188F-C210-46F8-AA94-C2AF615D5E16}" destId="{BBAC183B-1FF3-46DC-9448-640895884BE0}" srcOrd="0" destOrd="1" presId="urn:microsoft.com/office/officeart/2005/8/layout/hProcess9"/>
    <dgm:cxn modelId="{65B499C9-D800-4BC3-93B1-FE045CFC1915}" type="presOf" srcId="{42999E63-69FA-4EC7-8B7D-25DA83345A2B}" destId="{BBAC183B-1FF3-46DC-9448-640895884BE0}" srcOrd="0" destOrd="6" presId="urn:microsoft.com/office/officeart/2005/8/layout/hProcess9"/>
    <dgm:cxn modelId="{D11EC897-8882-401B-90FA-EAE405AD1D4E}" type="presOf" srcId="{E8F45CB0-E7E9-4724-9846-D1DC26507DE0}" destId="{D00A0995-E23E-4CD4-8972-BE0A85E0C73B}" srcOrd="0" destOrd="0" presId="urn:microsoft.com/office/officeart/2005/8/layout/hProcess9"/>
    <dgm:cxn modelId="{B2F285B3-A324-447D-AD32-AA7D08CDD166}" type="presOf" srcId="{F97DF248-8469-41B2-97AC-3F816C677F17}" destId="{BBAC183B-1FF3-46DC-9448-640895884BE0}" srcOrd="0" destOrd="9" presId="urn:microsoft.com/office/officeart/2005/8/layout/hProcess9"/>
    <dgm:cxn modelId="{AB0E1D5A-03D5-40F9-972B-BA21738F15A7}" srcId="{D4BF64A4-7F55-494D-BFE9-FBDC98B74A94}" destId="{E336A005-B5AB-4A1E-B812-77394D556F8D}" srcOrd="6" destOrd="0" parTransId="{FB9148F8-1455-4CDE-AEC8-6E949DF06AF9}" sibTransId="{B43B61F8-2F7B-4AEC-A592-E0B9EA3D841C}"/>
    <dgm:cxn modelId="{BDDD1570-CBDC-454E-9E18-185A08F7471F}" type="presOf" srcId="{8293F874-F75F-4877-B810-759708F37102}" destId="{BBAC183B-1FF3-46DC-9448-640895884BE0}" srcOrd="0" destOrd="2" presId="urn:microsoft.com/office/officeart/2005/8/layout/hProcess9"/>
    <dgm:cxn modelId="{2AAC1D39-8778-42CB-AE63-CB699D3203B2}" type="presParOf" srcId="{D00A0995-E23E-4CD4-8972-BE0A85E0C73B}" destId="{BBFECD3D-B95E-45A1-8DF1-770F9EFAC345}" srcOrd="0" destOrd="0" presId="urn:microsoft.com/office/officeart/2005/8/layout/hProcess9"/>
    <dgm:cxn modelId="{9CE5BF85-0CF6-48F1-A0EC-7E08BBE9C22D}" type="presParOf" srcId="{D00A0995-E23E-4CD4-8972-BE0A85E0C73B}" destId="{7B6C26B5-99EE-4190-B2EB-5AAA2357535E}" srcOrd="1" destOrd="0" presId="urn:microsoft.com/office/officeart/2005/8/layout/hProcess9"/>
    <dgm:cxn modelId="{431F7294-87C8-4247-9949-4F1E24964556}" type="presParOf" srcId="{7B6C26B5-99EE-4190-B2EB-5AAA2357535E}" destId="{BBAC183B-1FF3-46DC-9448-640895884BE0}" srcOrd="0" destOrd="0" presId="urn:microsoft.com/office/officeart/2005/8/layout/hProcess9"/>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4C42D-FFAE-44F6-87AE-0D27C3F8D751}" type="datetimeFigureOut">
              <a:rPr lang="en-US" smtClean="0"/>
              <a:pPr/>
              <a:t>8/20/2009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11C0E5-E030-4006-9837-E61911F413B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a:t>
            </a:fld>
            <a:endParaRPr lang="en-IN"/>
          </a:p>
        </p:txBody>
      </p:sp>
    </p:spTree>
    <p:extLst>
      <p:ext uri="{BB962C8B-B14F-4D97-AF65-F5344CB8AC3E}">
        <p14:creationId xmlns="" xmlns:p14="http://schemas.microsoft.com/office/powerpoint/2010/main" val="342398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A14094-1F9B-4F2C-8270-AFEF0F33D042}" type="slidenum">
              <a:rPr lang="en-US" smtClean="0"/>
              <a:pPr/>
              <a:t>4</a:t>
            </a:fld>
            <a:endParaRPr lang="en-US"/>
          </a:p>
        </p:txBody>
      </p:sp>
    </p:spTree>
    <p:extLst>
      <p:ext uri="{BB962C8B-B14F-4D97-AF65-F5344CB8AC3E}">
        <p14:creationId xmlns="" xmlns:p14="http://schemas.microsoft.com/office/powerpoint/2010/main" val="155987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A14094-1F9B-4F2C-8270-AFEF0F33D042}" type="slidenum">
              <a:rPr lang="en-US" smtClean="0"/>
              <a:pPr/>
              <a:t>19</a:t>
            </a:fld>
            <a:endParaRPr lang="en-US"/>
          </a:p>
        </p:txBody>
      </p:sp>
    </p:spTree>
    <p:extLst>
      <p:ext uri="{BB962C8B-B14F-4D97-AF65-F5344CB8AC3E}">
        <p14:creationId xmlns="" xmlns:p14="http://schemas.microsoft.com/office/powerpoint/2010/main" val="3883653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24</a:t>
            </a:fld>
            <a:endParaRPr lang="en-IN"/>
          </a:p>
        </p:txBody>
      </p:sp>
    </p:spTree>
    <p:extLst>
      <p:ext uri="{BB962C8B-B14F-4D97-AF65-F5344CB8AC3E}">
        <p14:creationId xmlns="" xmlns:p14="http://schemas.microsoft.com/office/powerpoint/2010/main" val="363173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A14094-1F9B-4F2C-8270-AFEF0F33D042}" type="slidenum">
              <a:rPr lang="en-US" smtClean="0"/>
              <a:pPr/>
              <a:t>33</a:t>
            </a:fld>
            <a:endParaRPr lang="en-US"/>
          </a:p>
        </p:txBody>
      </p:sp>
    </p:spTree>
    <p:extLst>
      <p:ext uri="{BB962C8B-B14F-4D97-AF65-F5344CB8AC3E}">
        <p14:creationId xmlns="" xmlns:p14="http://schemas.microsoft.com/office/powerpoint/2010/main" val="2642597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buFont typeface="Wingdings" pitchFamily="2" charset="2"/>
              <a:buChar char="§"/>
            </a:pPr>
            <a:endParaRPr lang="en-US" dirty="0" smtClean="0"/>
          </a:p>
        </p:txBody>
      </p:sp>
      <p:sp>
        <p:nvSpPr>
          <p:cNvPr id="4" name="Slide Number Placeholder 3"/>
          <p:cNvSpPr>
            <a:spLocks noGrp="1"/>
          </p:cNvSpPr>
          <p:nvPr>
            <p:ph type="sldNum" sz="quarter" idx="10"/>
          </p:nvPr>
        </p:nvSpPr>
        <p:spPr/>
        <p:txBody>
          <a:bodyPr/>
          <a:lstStyle/>
          <a:p>
            <a:fld id="{ED0FB869-4F65-4EA3-81E5-32B5C600FD02}"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basu.org.in/"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295400" y="4918477"/>
            <a:ext cx="5943600" cy="1863323"/>
          </a:xfrm>
        </p:spPr>
        <p:txBody>
          <a:bodyPr>
            <a:normAutofit lnSpcReduction="10000"/>
          </a:bodyPr>
          <a:lstStyle/>
          <a:p>
            <a:pPr algn="ctr" eaLnBrk="1" hangingPunct="1">
              <a:lnSpc>
                <a:spcPct val="80000"/>
              </a:lnSpc>
            </a:pPr>
            <a:r>
              <a:rPr lang="en-US" sz="2400" b="1" dirty="0" err="1" smtClean="0">
                <a:solidFill>
                  <a:srgbClr val="7030A0"/>
                </a:solidFill>
                <a:latin typeface="Times New Roman" pitchFamily="18" charset="0"/>
                <a:cs typeface="Times New Roman" pitchFamily="18" charset="0"/>
              </a:rPr>
              <a:t>Kaushal</a:t>
            </a:r>
            <a:r>
              <a:rPr lang="en-US" sz="2400" b="1" dirty="0" smtClean="0">
                <a:solidFill>
                  <a:srgbClr val="7030A0"/>
                </a:solidFill>
                <a:latin typeface="Times New Roman" pitchFamily="18" charset="0"/>
                <a:cs typeface="Times New Roman" pitchFamily="18" charset="0"/>
              </a:rPr>
              <a:t> Kumar</a:t>
            </a:r>
          </a:p>
          <a:p>
            <a:pPr algn="ctr" eaLnBrk="1" hangingPunct="1">
              <a:lnSpc>
                <a:spcPct val="80000"/>
              </a:lnSpc>
            </a:pPr>
            <a:r>
              <a:rPr lang="en-US" sz="2000" dirty="0" smtClean="0">
                <a:solidFill>
                  <a:srgbClr val="7030A0"/>
                </a:solidFill>
                <a:latin typeface="Times New Roman" pitchFamily="18" charset="0"/>
                <a:cs typeface="Times New Roman" pitchFamily="18" charset="0"/>
              </a:rPr>
              <a:t>Assistant Professor &amp; Head</a:t>
            </a:r>
          </a:p>
          <a:p>
            <a:pPr algn="ctr" eaLnBrk="1" hangingPunct="1">
              <a:lnSpc>
                <a:spcPct val="80000"/>
              </a:lnSpc>
            </a:pPr>
            <a:r>
              <a:rPr lang="en-US" sz="2000" dirty="0" smtClean="0">
                <a:solidFill>
                  <a:srgbClr val="7030A0"/>
                </a:solidFill>
                <a:latin typeface="Times New Roman" pitchFamily="18" charset="0"/>
                <a:cs typeface="Times New Roman" pitchFamily="18" charset="0"/>
              </a:rPr>
              <a:t>Department of Veterinary Pathology</a:t>
            </a:r>
          </a:p>
          <a:p>
            <a:pPr algn="ctr" eaLnBrk="1" hangingPunct="1">
              <a:lnSpc>
                <a:spcPct val="80000"/>
              </a:lnSpc>
            </a:pPr>
            <a:r>
              <a:rPr lang="en-US" sz="2000" dirty="0" smtClean="0">
                <a:solidFill>
                  <a:srgbClr val="7030A0"/>
                </a:solidFill>
                <a:latin typeface="Times New Roman" pitchFamily="18" charset="0"/>
                <a:cs typeface="Times New Roman" pitchFamily="18" charset="0"/>
              </a:rPr>
              <a:t>Bihar Veterinary College</a:t>
            </a:r>
          </a:p>
          <a:p>
            <a:pPr algn="ctr" eaLnBrk="1" hangingPunct="1">
              <a:lnSpc>
                <a:spcPct val="80000"/>
              </a:lnSpc>
            </a:pPr>
            <a:r>
              <a:rPr lang="en-US" sz="2000" dirty="0" smtClean="0">
                <a:solidFill>
                  <a:srgbClr val="7030A0"/>
                </a:solidFill>
                <a:latin typeface="Times New Roman" pitchFamily="18" charset="0"/>
                <a:cs typeface="Times New Roman" pitchFamily="18" charset="0"/>
              </a:rPr>
              <a:t>Bihar Animal Sciences University</a:t>
            </a:r>
          </a:p>
          <a:p>
            <a:pPr algn="ctr" eaLnBrk="1" hangingPunct="1">
              <a:lnSpc>
                <a:spcPct val="80000"/>
              </a:lnSpc>
            </a:pPr>
            <a:r>
              <a:rPr lang="en-US" sz="2000" dirty="0" smtClean="0">
                <a:solidFill>
                  <a:srgbClr val="7030A0"/>
                </a:solidFill>
                <a:latin typeface="Times New Roman" pitchFamily="18" charset="0"/>
                <a:cs typeface="Times New Roman" pitchFamily="18" charset="0"/>
              </a:rPr>
              <a:t>Patna-800014</a:t>
            </a:r>
          </a:p>
        </p:txBody>
      </p:sp>
      <p:pic>
        <p:nvPicPr>
          <p:cNvPr id="10" name="Picture 9" descr="Bihar Animal Sciences University | बिहार पशु विज्ञान विश्वविद्यालय">
            <a:hlinkClick r:id="rId3" tooltip="&quot;Bihar Animal Sciences University | बिहार पशु विज्ञान विश्वविद्यालय - &quot;"/>
          </p:cNvPr>
          <p:cNvPicPr/>
          <p:nvPr/>
        </p:nvPicPr>
        <p:blipFill>
          <a:blip r:embed="rId4"/>
          <a:srcRect/>
          <a:stretch>
            <a:fillRect/>
          </a:stretch>
        </p:blipFill>
        <p:spPr bwMode="auto">
          <a:xfrm>
            <a:off x="146313" y="265552"/>
            <a:ext cx="1149087" cy="1193163"/>
          </a:xfrm>
          <a:prstGeom prst="rect">
            <a:avLst/>
          </a:prstGeom>
          <a:noFill/>
          <a:ln w="9525">
            <a:noFill/>
            <a:miter lim="800000"/>
            <a:headEnd/>
            <a:tailEnd/>
          </a:ln>
        </p:spPr>
      </p:pic>
      <p:pic>
        <p:nvPicPr>
          <p:cNvPr id="11" name="Picture 10" descr="Colour Logofinal"/>
          <p:cNvPicPr/>
          <p:nvPr/>
        </p:nvPicPr>
        <p:blipFill>
          <a:blip r:embed="rId5" cstate="print"/>
          <a:srcRect/>
          <a:stretch>
            <a:fillRect/>
          </a:stretch>
        </p:blipFill>
        <p:spPr bwMode="auto">
          <a:xfrm>
            <a:off x="7648574" y="212323"/>
            <a:ext cx="1099890" cy="1246392"/>
          </a:xfrm>
          <a:prstGeom prst="rect">
            <a:avLst/>
          </a:prstGeom>
          <a:noFill/>
          <a:ln w="9525">
            <a:noFill/>
            <a:miter lim="800000"/>
            <a:headEnd/>
            <a:tailEnd/>
          </a:ln>
        </p:spPr>
      </p:pic>
      <p:sp>
        <p:nvSpPr>
          <p:cNvPr id="12" name="Rectangle 4"/>
          <p:cNvSpPr>
            <a:spLocks noChangeArrowheads="1"/>
          </p:cNvSpPr>
          <p:nvPr/>
        </p:nvSpPr>
        <p:spPr bwMode="auto">
          <a:xfrm>
            <a:off x="7086600" y="65405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pic>
        <p:nvPicPr>
          <p:cNvPr id="13" name="Picture 1" descr="C:\Users\Dr.Ajit\Desktop\babesia ist.png"/>
          <p:cNvPicPr>
            <a:picLocks noChangeAspect="1" noChangeArrowheads="1"/>
          </p:cNvPicPr>
          <p:nvPr/>
        </p:nvPicPr>
        <p:blipFill>
          <a:blip r:embed="rId6"/>
          <a:srcRect/>
          <a:stretch>
            <a:fillRect/>
          </a:stretch>
        </p:blipFill>
        <p:spPr bwMode="auto">
          <a:xfrm>
            <a:off x="914400" y="1433094"/>
            <a:ext cx="2868796" cy="2482941"/>
          </a:xfrm>
          <a:prstGeom prst="rect">
            <a:avLst/>
          </a:prstGeom>
          <a:noFill/>
        </p:spPr>
      </p:pic>
      <p:pic>
        <p:nvPicPr>
          <p:cNvPr id="18" name="Picture 4" descr="C:\Users\Dr.Ajit\Desktop\tick good image.jpg"/>
          <p:cNvPicPr>
            <a:picLocks noChangeAspect="1" noChangeArrowheads="1"/>
          </p:cNvPicPr>
          <p:nvPr/>
        </p:nvPicPr>
        <p:blipFill>
          <a:blip r:embed="rId7" cstate="print"/>
          <a:srcRect/>
          <a:stretch>
            <a:fillRect/>
          </a:stretch>
        </p:blipFill>
        <p:spPr bwMode="auto">
          <a:xfrm>
            <a:off x="5899059" y="1513133"/>
            <a:ext cx="2057400" cy="1632938"/>
          </a:xfrm>
          <a:prstGeom prst="rect">
            <a:avLst/>
          </a:prstGeom>
          <a:noFill/>
        </p:spPr>
      </p:pic>
      <p:pic>
        <p:nvPicPr>
          <p:cNvPr id="19" name="Picture 2" descr="C:\Users\Dr.Ajit\Desktop\dog = tick.jpg"/>
          <p:cNvPicPr>
            <a:picLocks noChangeAspect="1" noChangeArrowheads="1"/>
          </p:cNvPicPr>
          <p:nvPr/>
        </p:nvPicPr>
        <p:blipFill>
          <a:blip r:embed="rId8"/>
          <a:srcRect/>
          <a:stretch>
            <a:fillRect/>
          </a:stretch>
        </p:blipFill>
        <p:spPr bwMode="auto">
          <a:xfrm>
            <a:off x="5899058" y="3155053"/>
            <a:ext cx="2559141" cy="2303227"/>
          </a:xfrm>
          <a:prstGeom prst="rect">
            <a:avLst/>
          </a:prstGeom>
          <a:noFill/>
        </p:spPr>
      </p:pic>
      <p:pic>
        <p:nvPicPr>
          <p:cNvPr id="20" name="Picture 3" descr="C:\Users\Dr.Ajit\Desktop\cow =tick.jpg"/>
          <p:cNvPicPr>
            <a:picLocks noChangeAspect="1" noChangeArrowheads="1"/>
          </p:cNvPicPr>
          <p:nvPr/>
        </p:nvPicPr>
        <p:blipFill>
          <a:blip r:embed="rId9"/>
          <a:srcRect/>
          <a:stretch>
            <a:fillRect/>
          </a:stretch>
        </p:blipFill>
        <p:spPr bwMode="auto">
          <a:xfrm>
            <a:off x="3688511" y="1988342"/>
            <a:ext cx="2210548" cy="1842123"/>
          </a:xfrm>
          <a:prstGeom prst="rect">
            <a:avLst/>
          </a:prstGeom>
          <a:noFill/>
        </p:spPr>
      </p:pic>
      <p:pic>
        <p:nvPicPr>
          <p:cNvPr id="21" name="Picture 20" descr="Gujri Goats, सिरोही बकरी - Alnoor Goat Farm &amp; Suppliar ..."/>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04800" y="3581400"/>
            <a:ext cx="1841500" cy="1381125"/>
          </a:xfrm>
          <a:prstGeom prst="rect">
            <a:avLst/>
          </a:prstGeom>
          <a:noFill/>
          <a:ln>
            <a:noFill/>
          </a:ln>
        </p:spPr>
      </p:pic>
      <p:sp>
        <p:nvSpPr>
          <p:cNvPr id="14" name="TextBox 13"/>
          <p:cNvSpPr txBox="1"/>
          <p:nvPr/>
        </p:nvSpPr>
        <p:spPr>
          <a:xfrm>
            <a:off x="2209800" y="381000"/>
            <a:ext cx="4495800" cy="769441"/>
          </a:xfrm>
          <a:prstGeom prst="rect">
            <a:avLst/>
          </a:prstGeom>
          <a:noFill/>
        </p:spPr>
        <p:txBody>
          <a:bodyPr wrap="square" rtlCol="0">
            <a:spAutoFit/>
          </a:bodyPr>
          <a:lstStyle/>
          <a:p>
            <a:r>
              <a:rPr lang="en-US" sz="4400" b="1" dirty="0" smtClean="0"/>
              <a:t>PIROPLASMOSIS</a:t>
            </a:r>
            <a:endParaRPr lang="en-US" sz="4400" b="1" dirty="0"/>
          </a:p>
        </p:txBody>
      </p:sp>
    </p:spTree>
    <p:extLst>
      <p:ext uri="{BB962C8B-B14F-4D97-AF65-F5344CB8AC3E}">
        <p14:creationId xmlns="" xmlns:p14="http://schemas.microsoft.com/office/powerpoint/2010/main" val="2431461379"/>
      </p:ext>
    </p:extLst>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Autofit/>
          </a:bodyPr>
          <a:lstStyle/>
          <a:p>
            <a:r>
              <a:rPr lang="en-US" sz="3200" b="1" dirty="0" err="1" smtClean="0">
                <a:latin typeface="Times New Roman" pitchFamily="18" charset="0"/>
                <a:cs typeface="Times New Roman" pitchFamily="18" charset="0"/>
              </a:rPr>
              <a:t>Babesiosis</a:t>
            </a:r>
            <a:r>
              <a:rPr lang="en-US" sz="3200" b="1" dirty="0" smtClean="0">
                <a:latin typeface="Times New Roman" pitchFamily="18" charset="0"/>
                <a:cs typeface="Times New Roman" pitchFamily="18" charset="0"/>
              </a:rPr>
              <a:t>-</a:t>
            </a:r>
            <a:r>
              <a:rPr lang="en-US" sz="3200" dirty="0" smtClean="0">
                <a:solidFill>
                  <a:srgbClr val="7030A0"/>
                </a:solidFill>
                <a:latin typeface="Arial Rounded MT Bold" pitchFamily="34" charset="0"/>
              </a:rPr>
              <a:t>Transmission</a:t>
            </a:r>
            <a:endParaRPr lang="en-US" sz="3200" i="1" dirty="0">
              <a:solidFill>
                <a:srgbClr val="7030A0"/>
              </a:solidFill>
              <a:latin typeface="Arial Rounded MT Bold" pitchFamily="34" charset="0"/>
            </a:endParaRPr>
          </a:p>
        </p:txBody>
      </p:sp>
      <p:sp>
        <p:nvSpPr>
          <p:cNvPr id="3" name="Subtitle 2"/>
          <p:cNvSpPr>
            <a:spLocks noGrp="1"/>
          </p:cNvSpPr>
          <p:nvPr>
            <p:ph type="subTitle" idx="1"/>
          </p:nvPr>
        </p:nvSpPr>
        <p:spPr>
          <a:xfrm>
            <a:off x="0" y="457200"/>
            <a:ext cx="9144000" cy="6400800"/>
          </a:xfrm>
        </p:spPr>
        <p:txBody>
          <a:bodyPr>
            <a:normAutofit/>
          </a:bodyPr>
          <a:lstStyle/>
          <a:p>
            <a:pPr lvl="0" algn="just">
              <a:lnSpc>
                <a:spcPct val="200000"/>
              </a:lnSpc>
            </a:pPr>
            <a:r>
              <a:rPr lang="en-US" sz="3600" b="1" dirty="0" smtClean="0">
                <a:latin typeface="Arial Black" pitchFamily="34" charset="0"/>
              </a:rPr>
              <a:t>Vector: - </a:t>
            </a:r>
            <a:r>
              <a:rPr lang="en-US" sz="2800" b="1" dirty="0" smtClean="0">
                <a:latin typeface="Arial Rounded MT Bold" pitchFamily="34" charset="0"/>
              </a:rPr>
              <a:t>transmitted by hard ticks.</a:t>
            </a:r>
          </a:p>
          <a:p>
            <a:pPr lvl="0" algn="just">
              <a:lnSpc>
                <a:spcPct val="200000"/>
              </a:lnSpc>
            </a:pPr>
            <a:r>
              <a:rPr lang="en-US" sz="2800" b="1" dirty="0">
                <a:latin typeface="Arial Rounded MT Bold" pitchFamily="34" charset="0"/>
              </a:rPr>
              <a:t> </a:t>
            </a:r>
            <a:r>
              <a:rPr lang="en-US" sz="2800" b="1" dirty="0" smtClean="0">
                <a:latin typeface="Arial Rounded MT Bold" pitchFamily="34" charset="0"/>
              </a:rPr>
              <a:t>  </a:t>
            </a:r>
          </a:p>
        </p:txBody>
      </p:sp>
      <p:pic>
        <p:nvPicPr>
          <p:cNvPr id="87042" name="Picture 2" descr="C:\Users\Dr.Ajit\Desktop\dog = tick.jpg"/>
          <p:cNvPicPr>
            <a:picLocks noChangeAspect="1" noChangeArrowheads="1"/>
          </p:cNvPicPr>
          <p:nvPr/>
        </p:nvPicPr>
        <p:blipFill>
          <a:blip r:embed="rId2"/>
          <a:srcRect/>
          <a:stretch>
            <a:fillRect/>
          </a:stretch>
        </p:blipFill>
        <p:spPr bwMode="auto">
          <a:xfrm>
            <a:off x="228600" y="3276600"/>
            <a:ext cx="4953000" cy="3581400"/>
          </a:xfrm>
          <a:prstGeom prst="rect">
            <a:avLst/>
          </a:prstGeom>
          <a:noFill/>
        </p:spPr>
      </p:pic>
      <p:pic>
        <p:nvPicPr>
          <p:cNvPr id="87043" name="Picture 3" descr="C:\Users\Dr.Ajit\Desktop\cow =tick.jpg"/>
          <p:cNvPicPr>
            <a:picLocks noChangeAspect="1" noChangeArrowheads="1"/>
          </p:cNvPicPr>
          <p:nvPr/>
        </p:nvPicPr>
        <p:blipFill>
          <a:blip r:embed="rId3"/>
          <a:srcRect/>
          <a:stretch>
            <a:fillRect/>
          </a:stretch>
        </p:blipFill>
        <p:spPr bwMode="auto">
          <a:xfrm>
            <a:off x="5410200" y="3048000"/>
            <a:ext cx="3733800" cy="3810000"/>
          </a:xfrm>
          <a:prstGeom prst="rect">
            <a:avLst/>
          </a:prstGeom>
          <a:noFill/>
        </p:spPr>
      </p:pic>
      <p:pic>
        <p:nvPicPr>
          <p:cNvPr id="6" name="Picture 4" descr="C:\Users\Dr.Ajit\Desktop\tick good image.jpg"/>
          <p:cNvPicPr>
            <a:picLocks noChangeAspect="1" noChangeArrowheads="1"/>
          </p:cNvPicPr>
          <p:nvPr/>
        </p:nvPicPr>
        <p:blipFill>
          <a:blip r:embed="rId4"/>
          <a:srcRect/>
          <a:stretch>
            <a:fillRect/>
          </a:stretch>
        </p:blipFill>
        <p:spPr bwMode="auto">
          <a:xfrm>
            <a:off x="3581400" y="1371600"/>
            <a:ext cx="2667000" cy="1905000"/>
          </a:xfrm>
          <a:prstGeom prst="rect">
            <a:avLst/>
          </a:prstGeom>
          <a:noFill/>
        </p:spPr>
      </p:pic>
      <p:sp>
        <p:nvSpPr>
          <p:cNvPr id="7" name="Rectangle 4"/>
          <p:cNvSpPr>
            <a:spLocks noChangeArrowheads="1"/>
          </p:cNvSpPr>
          <p:nvPr/>
        </p:nvSpPr>
        <p:spPr bwMode="auto">
          <a:xfrm>
            <a:off x="7086600" y="65405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 xmlns:p14="http://schemas.microsoft.com/office/powerpoint/2010/main" val="1496588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Autofit/>
          </a:bodyPr>
          <a:lstStyle/>
          <a:p>
            <a:pPr algn="ctr"/>
            <a:r>
              <a:rPr lang="en-US" sz="3200" dirty="0" smtClean="0">
                <a:solidFill>
                  <a:srgbClr val="7030A0"/>
                </a:solidFill>
                <a:latin typeface="Arial Rounded MT Bold" pitchFamily="34" charset="0"/>
              </a:rPr>
              <a:t>Life-cycle of  </a:t>
            </a:r>
            <a:r>
              <a:rPr lang="en-US" sz="3200" i="1" dirty="0" err="1" smtClean="0">
                <a:solidFill>
                  <a:srgbClr val="7030A0"/>
                </a:solidFill>
                <a:latin typeface="Arial Rounded MT Bold" pitchFamily="34" charset="0"/>
              </a:rPr>
              <a:t>Babesia</a:t>
            </a:r>
            <a:r>
              <a:rPr lang="en-US" sz="3200" dirty="0" smtClean="0">
                <a:solidFill>
                  <a:srgbClr val="7030A0"/>
                </a:solidFill>
                <a:latin typeface="Arial Rounded MT Bold" pitchFamily="34" charset="0"/>
              </a:rPr>
              <a:t> spp.</a:t>
            </a:r>
            <a:endParaRPr lang="en-US" sz="3200" dirty="0">
              <a:solidFill>
                <a:srgbClr val="7030A0"/>
              </a:solidFill>
              <a:latin typeface="Arial Rounded MT Bold" pitchFamily="34" charset="0"/>
            </a:endParaRPr>
          </a:p>
        </p:txBody>
      </p:sp>
      <p:sp>
        <p:nvSpPr>
          <p:cNvPr id="3" name="Subtitle 2"/>
          <p:cNvSpPr>
            <a:spLocks noGrp="1"/>
          </p:cNvSpPr>
          <p:nvPr>
            <p:ph type="subTitle" idx="1"/>
          </p:nvPr>
        </p:nvSpPr>
        <p:spPr>
          <a:xfrm>
            <a:off x="0" y="457200"/>
            <a:ext cx="9144000" cy="6400800"/>
          </a:xfrm>
        </p:spPr>
        <p:txBody>
          <a:bodyPr>
            <a:normAutofit/>
          </a:bodyPr>
          <a:lstStyle/>
          <a:p>
            <a:pPr marL="514350" lvl="0" indent="-514350" algn="just">
              <a:lnSpc>
                <a:spcPct val="150000"/>
              </a:lnSpc>
              <a:buFont typeface="Courier New" panose="02070309020205020404" pitchFamily="49" charset="0"/>
              <a:buChar char="o"/>
            </a:pPr>
            <a:r>
              <a:rPr lang="en-US" sz="2400" b="1" dirty="0" err="1" smtClean="0">
                <a:latin typeface="Arial Rounded MT Bold" pitchFamily="34" charset="0"/>
              </a:rPr>
              <a:t>Sporozoites</a:t>
            </a:r>
            <a:r>
              <a:rPr lang="en-US" sz="2400" b="1" dirty="0" smtClean="0">
                <a:latin typeface="Arial Rounded MT Bold" pitchFamily="34" charset="0"/>
              </a:rPr>
              <a:t>  inoculated in to  hosts by the infected tick during blood sucking.</a:t>
            </a:r>
          </a:p>
          <a:p>
            <a:pPr marL="514350" lvl="0" indent="-514350" algn="just">
              <a:lnSpc>
                <a:spcPct val="150000"/>
              </a:lnSpc>
              <a:buFont typeface="Courier New" panose="02070309020205020404" pitchFamily="49" charset="0"/>
              <a:buChar char="o"/>
            </a:pPr>
            <a:r>
              <a:rPr lang="en-US" sz="2400" b="1" dirty="0" err="1" smtClean="0">
                <a:solidFill>
                  <a:srgbClr val="0070C0"/>
                </a:solidFill>
                <a:latin typeface="Arial Rounded MT Bold" pitchFamily="34" charset="0"/>
              </a:rPr>
              <a:t>Sporozoites</a:t>
            </a:r>
            <a:r>
              <a:rPr lang="en-US" sz="2400" b="1" dirty="0" smtClean="0">
                <a:solidFill>
                  <a:srgbClr val="0070C0"/>
                </a:solidFill>
                <a:latin typeface="Arial Rounded MT Bold" pitchFamily="34" charset="0"/>
              </a:rPr>
              <a:t> enter inside RBCs and converted into </a:t>
            </a:r>
            <a:r>
              <a:rPr lang="en-US" sz="2400" b="1" dirty="0" err="1" smtClean="0">
                <a:solidFill>
                  <a:srgbClr val="0070C0"/>
                </a:solidFill>
                <a:latin typeface="Arial Rounded MT Bold" pitchFamily="34" charset="0"/>
              </a:rPr>
              <a:t>Trophozoites</a:t>
            </a:r>
            <a:r>
              <a:rPr lang="en-US" sz="2400" b="1" dirty="0" smtClean="0">
                <a:solidFill>
                  <a:srgbClr val="0070C0"/>
                </a:solidFill>
                <a:latin typeface="Arial Rounded MT Bold" pitchFamily="34" charset="0"/>
              </a:rPr>
              <a:t>.</a:t>
            </a:r>
          </a:p>
          <a:p>
            <a:pPr marL="514350" lvl="0" indent="-514350" algn="just">
              <a:lnSpc>
                <a:spcPct val="150000"/>
              </a:lnSpc>
              <a:buFont typeface="Courier New" panose="02070309020205020404" pitchFamily="49" charset="0"/>
              <a:buChar char="o"/>
            </a:pPr>
            <a:r>
              <a:rPr lang="en-US" sz="2400" b="1" dirty="0" err="1" smtClean="0">
                <a:latin typeface="Arial Rounded MT Bold" pitchFamily="34" charset="0"/>
              </a:rPr>
              <a:t>Trohozoites</a:t>
            </a:r>
            <a:r>
              <a:rPr lang="en-US" sz="2400" b="1" dirty="0" smtClean="0">
                <a:latin typeface="Arial Rounded MT Bold" pitchFamily="34" charset="0"/>
              </a:rPr>
              <a:t> multiply by binary fission and form </a:t>
            </a:r>
            <a:r>
              <a:rPr lang="en-US" sz="2400" b="1" dirty="0" err="1" smtClean="0">
                <a:latin typeface="Arial Rounded MT Bold" pitchFamily="34" charset="0"/>
              </a:rPr>
              <a:t>merozoites</a:t>
            </a:r>
            <a:r>
              <a:rPr lang="en-US" sz="2400" b="1" dirty="0" smtClean="0">
                <a:latin typeface="Arial Rounded MT Bold" pitchFamily="34" charset="0"/>
              </a:rPr>
              <a:t>.</a:t>
            </a:r>
          </a:p>
          <a:p>
            <a:pPr marL="514350" lvl="0" indent="-514350" algn="just">
              <a:lnSpc>
                <a:spcPct val="150000"/>
              </a:lnSpc>
              <a:buFont typeface="Courier New" panose="02070309020205020404" pitchFamily="49" charset="0"/>
              <a:buChar char="o"/>
            </a:pPr>
            <a:r>
              <a:rPr lang="en-US" sz="2400" b="1" dirty="0" err="1" smtClean="0">
                <a:solidFill>
                  <a:srgbClr val="002060"/>
                </a:solidFill>
                <a:latin typeface="Arial Rounded MT Bold" pitchFamily="34" charset="0"/>
              </a:rPr>
              <a:t>Merozoites</a:t>
            </a:r>
            <a:r>
              <a:rPr lang="en-US" sz="2400" b="1" dirty="0" smtClean="0">
                <a:solidFill>
                  <a:srgbClr val="002060"/>
                </a:solidFill>
                <a:latin typeface="Arial Rounded MT Bold" pitchFamily="34" charset="0"/>
              </a:rPr>
              <a:t> form </a:t>
            </a:r>
            <a:r>
              <a:rPr lang="en-US" sz="2400" b="1" dirty="0" err="1" smtClean="0">
                <a:solidFill>
                  <a:srgbClr val="002060"/>
                </a:solidFill>
                <a:latin typeface="Arial Rounded MT Bold" pitchFamily="34" charset="0"/>
              </a:rPr>
              <a:t>gamonts</a:t>
            </a:r>
            <a:r>
              <a:rPr lang="en-US" sz="2400" b="1" dirty="0" smtClean="0">
                <a:solidFill>
                  <a:srgbClr val="002060"/>
                </a:solidFill>
                <a:latin typeface="Arial Rounded MT Bold" pitchFamily="34" charset="0"/>
              </a:rPr>
              <a:t>  inside RBCs.</a:t>
            </a:r>
          </a:p>
          <a:p>
            <a:pPr marL="514350" lvl="0" indent="-514350" algn="just">
              <a:lnSpc>
                <a:spcPct val="150000"/>
              </a:lnSpc>
              <a:buFont typeface="Courier New" panose="02070309020205020404" pitchFamily="49" charset="0"/>
              <a:buChar char="o"/>
            </a:pPr>
            <a:r>
              <a:rPr lang="en-US" sz="2400" b="1" dirty="0" err="1" smtClean="0">
                <a:solidFill>
                  <a:srgbClr val="0070C0"/>
                </a:solidFill>
                <a:latin typeface="Arial Rounded MT Bold" pitchFamily="34" charset="0"/>
              </a:rPr>
              <a:t>Gamonts</a:t>
            </a:r>
            <a:r>
              <a:rPr lang="en-US" sz="2400" b="1" dirty="0" smtClean="0">
                <a:solidFill>
                  <a:srgbClr val="0070C0"/>
                </a:solidFill>
                <a:latin typeface="Arial Rounded MT Bold" pitchFamily="34" charset="0"/>
              </a:rPr>
              <a:t>  come into gut lumen of ticks during blood sucking of infected hosts.</a:t>
            </a:r>
          </a:p>
          <a:p>
            <a:pPr lvl="0" algn="just">
              <a:lnSpc>
                <a:spcPct val="150000"/>
              </a:lnSpc>
            </a:pPr>
            <a:endParaRPr lang="en-US" sz="2400" dirty="0" smtClean="0">
              <a:latin typeface="Arial Rounded MT Bold" pitchFamily="34" charset="0"/>
            </a:endParaRPr>
          </a:p>
          <a:p>
            <a:pPr lvl="0" algn="just">
              <a:lnSpc>
                <a:spcPct val="150000"/>
              </a:lnSpc>
            </a:pPr>
            <a:endParaRPr lang="en-US" sz="2400" b="1" dirty="0" smtClean="0">
              <a:latin typeface="Arial Rounded MT Bold" pitchFamily="34" charset="0"/>
            </a:endParaRPr>
          </a:p>
        </p:txBody>
      </p:sp>
    </p:spTree>
    <p:extLst>
      <p:ext uri="{BB962C8B-B14F-4D97-AF65-F5344CB8AC3E}">
        <p14:creationId xmlns="" xmlns:p14="http://schemas.microsoft.com/office/powerpoint/2010/main" val="3087143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Autofit/>
          </a:bodyPr>
          <a:lstStyle/>
          <a:p>
            <a:pPr algn="ctr"/>
            <a:r>
              <a:rPr lang="en-US" sz="3200" dirty="0" err="1" smtClean="0">
                <a:solidFill>
                  <a:srgbClr val="7030A0"/>
                </a:solidFill>
                <a:latin typeface="Arial Rounded MT Bold" pitchFamily="34" charset="0"/>
              </a:rPr>
              <a:t>Babesiosis</a:t>
            </a:r>
            <a:endParaRPr lang="en-US" sz="3200" i="1" dirty="0">
              <a:solidFill>
                <a:srgbClr val="7030A0"/>
              </a:solidFill>
              <a:latin typeface="Arial Rounded MT Bold" pitchFamily="34" charset="0"/>
            </a:endParaRPr>
          </a:p>
        </p:txBody>
      </p:sp>
      <p:sp>
        <p:nvSpPr>
          <p:cNvPr id="3" name="Subtitle 2"/>
          <p:cNvSpPr>
            <a:spLocks noGrp="1"/>
          </p:cNvSpPr>
          <p:nvPr>
            <p:ph type="subTitle" idx="1"/>
          </p:nvPr>
        </p:nvSpPr>
        <p:spPr>
          <a:xfrm>
            <a:off x="0" y="533400"/>
            <a:ext cx="9144000" cy="6324600"/>
          </a:xfrm>
        </p:spPr>
        <p:txBody>
          <a:bodyPr>
            <a:noAutofit/>
          </a:bodyPr>
          <a:lstStyle/>
          <a:p>
            <a:pPr lvl="0" algn="just"/>
            <a:r>
              <a:rPr lang="en-US" sz="3200" dirty="0" smtClean="0">
                <a:solidFill>
                  <a:srgbClr val="FF0000"/>
                </a:solidFill>
                <a:latin typeface="Arial Rounded MT Bold" pitchFamily="34" charset="0"/>
              </a:rPr>
              <a:t>Pathogenesis : </a:t>
            </a:r>
          </a:p>
          <a:p>
            <a:pPr lvl="0" algn="just"/>
            <a:r>
              <a:rPr lang="en-US" sz="2800" b="1" dirty="0" smtClean="0">
                <a:solidFill>
                  <a:srgbClr val="FFC000"/>
                </a:solidFill>
                <a:latin typeface="Arial Rounded MT Bold" pitchFamily="34" charset="0"/>
              </a:rPr>
              <a:t>                       </a:t>
            </a:r>
            <a:r>
              <a:rPr lang="en-US" sz="2800" b="1" dirty="0" smtClean="0">
                <a:solidFill>
                  <a:srgbClr val="00B0F0"/>
                </a:solidFill>
                <a:latin typeface="Arial Rounded MT Bold" pitchFamily="34" charset="0"/>
              </a:rPr>
              <a:t>Depends upon some factors likes -</a:t>
            </a:r>
          </a:p>
          <a:p>
            <a:pPr marL="342900" lvl="0" indent="-342900" algn="just">
              <a:lnSpc>
                <a:spcPct val="150000"/>
              </a:lnSpc>
              <a:buFont typeface="Courier New" panose="02070309020205020404" pitchFamily="49" charset="0"/>
              <a:buChar char="o"/>
            </a:pPr>
            <a:r>
              <a:rPr lang="en-US" sz="2400" dirty="0" smtClean="0">
                <a:solidFill>
                  <a:srgbClr val="0070C0"/>
                </a:solidFill>
                <a:latin typeface="Arial Black" pitchFamily="34" charset="0"/>
              </a:rPr>
              <a:t>Species of the </a:t>
            </a:r>
            <a:r>
              <a:rPr lang="en-US" sz="2400" i="1" dirty="0" err="1" smtClean="0">
                <a:solidFill>
                  <a:srgbClr val="0070C0"/>
                </a:solidFill>
                <a:latin typeface="Arial Black" pitchFamily="34" charset="0"/>
              </a:rPr>
              <a:t>Babesia</a:t>
            </a:r>
            <a:r>
              <a:rPr lang="en-US" sz="2400" dirty="0" smtClean="0">
                <a:solidFill>
                  <a:srgbClr val="0070C0"/>
                </a:solidFill>
                <a:latin typeface="Arial Black" pitchFamily="34" charset="0"/>
              </a:rPr>
              <a:t> : -  </a:t>
            </a:r>
            <a:r>
              <a:rPr lang="en-US" sz="2400" i="1" dirty="0" smtClean="0">
                <a:solidFill>
                  <a:srgbClr val="0070C0"/>
                </a:solidFill>
                <a:latin typeface="Arial Black" pitchFamily="34" charset="0"/>
              </a:rPr>
              <a:t>B. </a:t>
            </a:r>
            <a:r>
              <a:rPr lang="en-US" sz="2400" i="1" dirty="0" err="1" smtClean="0">
                <a:solidFill>
                  <a:srgbClr val="0070C0"/>
                </a:solidFill>
                <a:latin typeface="Arial Black" pitchFamily="34" charset="0"/>
              </a:rPr>
              <a:t>bovis</a:t>
            </a:r>
            <a:r>
              <a:rPr lang="en-US" sz="2400" dirty="0" smtClean="0">
                <a:solidFill>
                  <a:srgbClr val="0070C0"/>
                </a:solidFill>
                <a:latin typeface="Arial Black" pitchFamily="34" charset="0"/>
              </a:rPr>
              <a:t>, </a:t>
            </a:r>
            <a:r>
              <a:rPr lang="en-US" sz="2400" i="1" dirty="0" smtClean="0">
                <a:solidFill>
                  <a:srgbClr val="0070C0"/>
                </a:solidFill>
                <a:latin typeface="Arial Black" pitchFamily="34" charset="0"/>
              </a:rPr>
              <a:t>B. </a:t>
            </a:r>
            <a:r>
              <a:rPr lang="en-US" sz="2400" i="1" dirty="0" err="1" smtClean="0">
                <a:solidFill>
                  <a:srgbClr val="0070C0"/>
                </a:solidFill>
                <a:latin typeface="Arial Black" pitchFamily="34" charset="0"/>
              </a:rPr>
              <a:t>canis</a:t>
            </a:r>
            <a:r>
              <a:rPr lang="en-US" sz="2400" i="1" dirty="0" smtClean="0">
                <a:solidFill>
                  <a:srgbClr val="0070C0"/>
                </a:solidFill>
                <a:latin typeface="Arial Black" pitchFamily="34" charset="0"/>
              </a:rPr>
              <a:t> </a:t>
            </a:r>
            <a:r>
              <a:rPr lang="en-US" sz="2400" dirty="0" smtClean="0">
                <a:solidFill>
                  <a:srgbClr val="0070C0"/>
                </a:solidFill>
                <a:latin typeface="Arial Black" pitchFamily="34" charset="0"/>
              </a:rPr>
              <a:t>and </a:t>
            </a:r>
            <a:r>
              <a:rPr lang="en-US" sz="2400" i="1" dirty="0" smtClean="0">
                <a:solidFill>
                  <a:srgbClr val="0070C0"/>
                </a:solidFill>
                <a:latin typeface="Arial Black" pitchFamily="34" charset="0"/>
              </a:rPr>
              <a:t>B. </a:t>
            </a:r>
            <a:r>
              <a:rPr lang="en-US" sz="2400" i="1" dirty="0" err="1" smtClean="0">
                <a:solidFill>
                  <a:srgbClr val="0070C0"/>
                </a:solidFill>
                <a:latin typeface="Arial Black" pitchFamily="34" charset="0"/>
              </a:rPr>
              <a:t>motasi</a:t>
            </a:r>
            <a:r>
              <a:rPr lang="en-US" sz="2400" i="1" dirty="0" smtClean="0">
                <a:solidFill>
                  <a:srgbClr val="0070C0"/>
                </a:solidFill>
                <a:latin typeface="Arial Black" pitchFamily="34" charset="0"/>
              </a:rPr>
              <a:t> </a:t>
            </a:r>
            <a:r>
              <a:rPr lang="en-US" sz="2400" dirty="0" smtClean="0">
                <a:solidFill>
                  <a:srgbClr val="0070C0"/>
                </a:solidFill>
                <a:latin typeface="Arial Black" pitchFamily="34" charset="0"/>
              </a:rPr>
              <a:t>are highly pathogenic than  other species of their hosts.</a:t>
            </a:r>
          </a:p>
          <a:p>
            <a:pPr marL="342900" lvl="0" indent="-342900" algn="just">
              <a:lnSpc>
                <a:spcPct val="150000"/>
              </a:lnSpc>
              <a:buFont typeface="Courier New" panose="02070309020205020404" pitchFamily="49" charset="0"/>
              <a:buChar char="o"/>
            </a:pPr>
            <a:r>
              <a:rPr lang="en-US" sz="2400" dirty="0" smtClean="0">
                <a:solidFill>
                  <a:srgbClr val="7030A0"/>
                </a:solidFill>
                <a:latin typeface="Arial Black" pitchFamily="34" charset="0"/>
              </a:rPr>
              <a:t>Age of the host – An </a:t>
            </a:r>
            <a:r>
              <a:rPr lang="en-US" sz="2400" b="1" u="sng" dirty="0" smtClean="0">
                <a:solidFill>
                  <a:srgbClr val="7030A0"/>
                </a:solidFill>
                <a:latin typeface="Arial Black" pitchFamily="34" charset="0"/>
              </a:rPr>
              <a:t>inverse age resistance </a:t>
            </a:r>
            <a:r>
              <a:rPr lang="en-US" sz="2400" dirty="0" smtClean="0">
                <a:solidFill>
                  <a:srgbClr val="7030A0"/>
                </a:solidFill>
                <a:latin typeface="Arial Black" pitchFamily="34" charset="0"/>
              </a:rPr>
              <a:t>is found in </a:t>
            </a:r>
            <a:r>
              <a:rPr lang="en-US" sz="2400" i="1" dirty="0" err="1" smtClean="0">
                <a:solidFill>
                  <a:srgbClr val="7030A0"/>
                </a:solidFill>
                <a:latin typeface="Arial Black" pitchFamily="34" charset="0"/>
              </a:rPr>
              <a:t>Babesia</a:t>
            </a:r>
            <a:r>
              <a:rPr lang="en-US" sz="2400" i="1" dirty="0" smtClean="0">
                <a:solidFill>
                  <a:srgbClr val="7030A0"/>
                </a:solidFill>
                <a:latin typeface="Arial Black" pitchFamily="34" charset="0"/>
              </a:rPr>
              <a:t> </a:t>
            </a:r>
            <a:r>
              <a:rPr lang="en-US" sz="2400" dirty="0" smtClean="0">
                <a:solidFill>
                  <a:srgbClr val="7030A0"/>
                </a:solidFill>
                <a:latin typeface="Arial Black" pitchFamily="34" charset="0"/>
              </a:rPr>
              <a:t>infection i.e. older animals are more susceptible to </a:t>
            </a:r>
            <a:r>
              <a:rPr lang="en-US" sz="2400" dirty="0" err="1" smtClean="0">
                <a:solidFill>
                  <a:srgbClr val="7030A0"/>
                </a:solidFill>
                <a:latin typeface="Arial Black" pitchFamily="34" charset="0"/>
              </a:rPr>
              <a:t>babesiosis</a:t>
            </a:r>
            <a:r>
              <a:rPr lang="en-US" sz="2400" dirty="0" smtClean="0">
                <a:solidFill>
                  <a:srgbClr val="7030A0"/>
                </a:solidFill>
                <a:latin typeface="Arial Black" pitchFamily="34" charset="0"/>
              </a:rPr>
              <a:t> in comparison to younger animals.</a:t>
            </a:r>
          </a:p>
          <a:p>
            <a:pPr marL="342900" lvl="0" indent="-342900" algn="just">
              <a:lnSpc>
                <a:spcPct val="150000"/>
              </a:lnSpc>
              <a:buFont typeface="Courier New" panose="02070309020205020404" pitchFamily="49" charset="0"/>
              <a:buChar char="o"/>
            </a:pPr>
            <a:r>
              <a:rPr lang="en-US" sz="2400" dirty="0" smtClean="0">
                <a:solidFill>
                  <a:srgbClr val="00B050"/>
                </a:solidFill>
                <a:latin typeface="Arial Black" pitchFamily="34" charset="0"/>
              </a:rPr>
              <a:t>Breed of the host, Immune status of host, stress etc.</a:t>
            </a:r>
          </a:p>
        </p:txBody>
      </p:sp>
    </p:spTree>
    <p:extLst>
      <p:ext uri="{BB962C8B-B14F-4D97-AF65-F5344CB8AC3E}">
        <p14:creationId xmlns="" xmlns:p14="http://schemas.microsoft.com/office/powerpoint/2010/main" val="2719917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Autofit/>
          </a:bodyPr>
          <a:lstStyle/>
          <a:p>
            <a:pPr algn="ctr"/>
            <a:r>
              <a:rPr lang="en-US" sz="3200" dirty="0" err="1" smtClean="0">
                <a:solidFill>
                  <a:srgbClr val="7030A0"/>
                </a:solidFill>
                <a:latin typeface="Arial Rounded MT Bold" pitchFamily="34" charset="0"/>
              </a:rPr>
              <a:t>Babesiosis</a:t>
            </a:r>
            <a:endParaRPr lang="en-US" sz="3200" i="1" dirty="0">
              <a:solidFill>
                <a:srgbClr val="7030A0"/>
              </a:solidFill>
              <a:latin typeface="Arial Rounded MT Bold" pitchFamily="34" charset="0"/>
            </a:endParaRPr>
          </a:p>
        </p:txBody>
      </p:sp>
      <p:sp>
        <p:nvSpPr>
          <p:cNvPr id="3" name="Subtitle 2"/>
          <p:cNvSpPr>
            <a:spLocks noGrp="1"/>
          </p:cNvSpPr>
          <p:nvPr>
            <p:ph type="subTitle" idx="1"/>
          </p:nvPr>
        </p:nvSpPr>
        <p:spPr>
          <a:xfrm>
            <a:off x="0" y="533400"/>
            <a:ext cx="9144000" cy="6324600"/>
          </a:xfrm>
        </p:spPr>
        <p:txBody>
          <a:bodyPr>
            <a:noAutofit/>
          </a:bodyPr>
          <a:lstStyle/>
          <a:p>
            <a:pPr lvl="0" algn="just">
              <a:lnSpc>
                <a:spcPct val="150000"/>
              </a:lnSpc>
            </a:pPr>
            <a:r>
              <a:rPr lang="en-US" sz="3200" dirty="0" smtClean="0">
                <a:solidFill>
                  <a:srgbClr val="FF0000"/>
                </a:solidFill>
                <a:latin typeface="Arial Rounded MT Bold" pitchFamily="34" charset="0"/>
              </a:rPr>
              <a:t>Pathogenesis : </a:t>
            </a:r>
          </a:p>
          <a:p>
            <a:pPr marL="457200" lvl="0" indent="-457200" algn="just">
              <a:lnSpc>
                <a:spcPct val="150000"/>
              </a:lnSpc>
              <a:buFont typeface="Courier New" panose="02070309020205020404" pitchFamily="49" charset="0"/>
              <a:buChar char="o"/>
            </a:pPr>
            <a:r>
              <a:rPr lang="en-US" sz="2800" b="1" dirty="0" smtClean="0">
                <a:latin typeface="Arial Rounded MT Bold" pitchFamily="34" charset="0"/>
              </a:rPr>
              <a:t>Main pathogenesis is </a:t>
            </a:r>
            <a:r>
              <a:rPr lang="en-US" sz="2800" b="1" u="sng" dirty="0" smtClean="0">
                <a:latin typeface="Arial Rounded MT Bold" pitchFamily="34" charset="0"/>
              </a:rPr>
              <a:t>intravascular </a:t>
            </a:r>
            <a:r>
              <a:rPr lang="en-US" sz="2800" b="1" u="sng" dirty="0" err="1" smtClean="0">
                <a:latin typeface="Arial Rounded MT Bold" pitchFamily="34" charset="0"/>
              </a:rPr>
              <a:t>haemolysis</a:t>
            </a:r>
            <a:r>
              <a:rPr lang="en-US" sz="2800" b="1" u="sng" dirty="0" smtClean="0">
                <a:latin typeface="Arial Rounded MT Bold" pitchFamily="34" charset="0"/>
              </a:rPr>
              <a:t> </a:t>
            </a:r>
            <a:r>
              <a:rPr lang="en-US" sz="2800" b="1" dirty="0" smtClean="0">
                <a:latin typeface="Arial Rounded MT Bold" pitchFamily="34" charset="0"/>
              </a:rPr>
              <a:t>which is due to rapid multiplication of </a:t>
            </a:r>
            <a:r>
              <a:rPr lang="en-US" sz="2800" b="1" i="1" dirty="0" err="1" smtClean="0">
                <a:latin typeface="Arial Rounded MT Bold" pitchFamily="34" charset="0"/>
              </a:rPr>
              <a:t>Babesia</a:t>
            </a:r>
            <a:r>
              <a:rPr lang="en-US" sz="2800" b="1" dirty="0" smtClean="0">
                <a:latin typeface="Arial Rounded MT Bold" pitchFamily="34" charset="0"/>
              </a:rPr>
              <a:t> inside the RBCs followed by destruction of the RBCs .</a:t>
            </a:r>
          </a:p>
          <a:p>
            <a:pPr marL="457200" lvl="0" indent="-457200" algn="just">
              <a:lnSpc>
                <a:spcPct val="150000"/>
              </a:lnSpc>
              <a:buFont typeface="Courier New" panose="02070309020205020404" pitchFamily="49" charset="0"/>
              <a:buChar char="o"/>
            </a:pPr>
            <a:r>
              <a:rPr lang="en-US" sz="2800" dirty="0" err="1" smtClean="0">
                <a:solidFill>
                  <a:srgbClr val="FF0000"/>
                </a:solidFill>
                <a:latin typeface="Arial Rounded MT Bold" pitchFamily="34" charset="0"/>
              </a:rPr>
              <a:t>Extravascular</a:t>
            </a:r>
            <a:r>
              <a:rPr lang="en-US" sz="2800" dirty="0" smtClean="0">
                <a:solidFill>
                  <a:srgbClr val="FF0000"/>
                </a:solidFill>
                <a:latin typeface="Arial Rounded MT Bold" pitchFamily="34" charset="0"/>
              </a:rPr>
              <a:t> </a:t>
            </a:r>
            <a:r>
              <a:rPr lang="en-US" sz="2800" dirty="0" err="1" smtClean="0">
                <a:solidFill>
                  <a:srgbClr val="FF0000"/>
                </a:solidFill>
                <a:latin typeface="Arial Rounded MT Bold" pitchFamily="34" charset="0"/>
              </a:rPr>
              <a:t>haemolysis</a:t>
            </a:r>
            <a:r>
              <a:rPr lang="en-US" sz="2800" dirty="0" smtClean="0">
                <a:solidFill>
                  <a:srgbClr val="FF0000"/>
                </a:solidFill>
                <a:latin typeface="Arial Rounded MT Bold" pitchFamily="34" charset="0"/>
              </a:rPr>
              <a:t> </a:t>
            </a:r>
            <a:r>
              <a:rPr lang="en-US" sz="2800" dirty="0" smtClean="0">
                <a:solidFill>
                  <a:srgbClr val="0070C0"/>
                </a:solidFill>
                <a:latin typeface="Arial Rounded MT Bold" pitchFamily="34" charset="0"/>
              </a:rPr>
              <a:t>which mostly occurs in the spleen, due to </a:t>
            </a:r>
            <a:r>
              <a:rPr lang="en-US" sz="2800" dirty="0" err="1" smtClean="0">
                <a:solidFill>
                  <a:srgbClr val="0070C0"/>
                </a:solidFill>
                <a:latin typeface="Arial Rounded MT Bold" pitchFamily="34" charset="0"/>
              </a:rPr>
              <a:t>phagocytosis</a:t>
            </a:r>
            <a:r>
              <a:rPr lang="en-US" sz="2800" dirty="0" smtClean="0">
                <a:solidFill>
                  <a:srgbClr val="0070C0"/>
                </a:solidFill>
                <a:latin typeface="Arial Rounded MT Bold" pitchFamily="34" charset="0"/>
              </a:rPr>
              <a:t> of infected and non-infected RBCs by the activated macrophage.</a:t>
            </a:r>
          </a:p>
        </p:txBody>
      </p:sp>
    </p:spTree>
    <p:extLst>
      <p:ext uri="{BB962C8B-B14F-4D97-AF65-F5344CB8AC3E}">
        <p14:creationId xmlns="" xmlns:p14="http://schemas.microsoft.com/office/powerpoint/2010/main" val="1294173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Autofit/>
          </a:bodyPr>
          <a:lstStyle/>
          <a:p>
            <a:r>
              <a:rPr lang="en-US" sz="3200" b="1" dirty="0" err="1" smtClean="0">
                <a:latin typeface="Times New Roman" pitchFamily="18" charset="0"/>
                <a:cs typeface="Times New Roman" pitchFamily="18" charset="0"/>
              </a:rPr>
              <a:t>Babesiosis</a:t>
            </a:r>
            <a:endParaRPr lang="en-US" sz="3200" i="1" dirty="0">
              <a:solidFill>
                <a:srgbClr val="7030A0"/>
              </a:solidFill>
              <a:latin typeface="Arial Rounded MT Bold" pitchFamily="34" charset="0"/>
            </a:endParaRPr>
          </a:p>
        </p:txBody>
      </p:sp>
      <p:sp>
        <p:nvSpPr>
          <p:cNvPr id="3" name="Subtitle 2"/>
          <p:cNvSpPr>
            <a:spLocks noGrp="1"/>
          </p:cNvSpPr>
          <p:nvPr>
            <p:ph type="subTitle" idx="1"/>
          </p:nvPr>
        </p:nvSpPr>
        <p:spPr>
          <a:xfrm>
            <a:off x="0" y="533400"/>
            <a:ext cx="9144000" cy="6324600"/>
          </a:xfrm>
        </p:spPr>
        <p:txBody>
          <a:bodyPr>
            <a:noAutofit/>
          </a:bodyPr>
          <a:lstStyle/>
          <a:p>
            <a:pPr lvl="0" algn="just">
              <a:lnSpc>
                <a:spcPct val="150000"/>
              </a:lnSpc>
            </a:pPr>
            <a:r>
              <a:rPr lang="en-US" sz="3200" dirty="0" smtClean="0">
                <a:solidFill>
                  <a:srgbClr val="FF0000"/>
                </a:solidFill>
                <a:latin typeface="Arial Rounded MT Bold" pitchFamily="34" charset="0"/>
              </a:rPr>
              <a:t>Pathogenesis :  </a:t>
            </a:r>
          </a:p>
          <a:p>
            <a:pPr marL="457200" lvl="0" indent="-457200" algn="just">
              <a:lnSpc>
                <a:spcPct val="150000"/>
              </a:lnSpc>
              <a:buFont typeface="Courier New" panose="02070309020205020404" pitchFamily="49" charset="0"/>
              <a:buChar char="o"/>
            </a:pPr>
            <a:r>
              <a:rPr lang="en-US" sz="2800" dirty="0" smtClean="0">
                <a:solidFill>
                  <a:srgbClr val="0070C0"/>
                </a:solidFill>
                <a:latin typeface="Arial Rounded MT Bold" pitchFamily="34" charset="0"/>
              </a:rPr>
              <a:t>     Intra and extravascular </a:t>
            </a:r>
            <a:r>
              <a:rPr lang="en-US" sz="2800" dirty="0" err="1" smtClean="0">
                <a:solidFill>
                  <a:srgbClr val="0070C0"/>
                </a:solidFill>
                <a:latin typeface="Arial Rounded MT Bold" pitchFamily="34" charset="0"/>
              </a:rPr>
              <a:t>haemolysis</a:t>
            </a:r>
            <a:r>
              <a:rPr lang="en-US" sz="2800" dirty="0" smtClean="0">
                <a:solidFill>
                  <a:srgbClr val="0070C0"/>
                </a:solidFill>
                <a:latin typeface="Arial Rounded MT Bold" pitchFamily="34" charset="0"/>
              </a:rPr>
              <a:t> may cause </a:t>
            </a:r>
            <a:r>
              <a:rPr lang="en-US" sz="2800" dirty="0" err="1" smtClean="0">
                <a:solidFill>
                  <a:srgbClr val="0070C0"/>
                </a:solidFill>
                <a:latin typeface="Arial Rounded MT Bold" pitchFamily="34" charset="0"/>
              </a:rPr>
              <a:t>haemoglobinuria</a:t>
            </a:r>
            <a:r>
              <a:rPr lang="en-US" sz="2800" dirty="0" smtClean="0">
                <a:solidFill>
                  <a:srgbClr val="0070C0"/>
                </a:solidFill>
                <a:latin typeface="Arial Rounded MT Bold" pitchFamily="34" charset="0"/>
              </a:rPr>
              <a:t>,					</a:t>
            </a:r>
            <a:r>
              <a:rPr lang="en-US" sz="2800" dirty="0" err="1" smtClean="0">
                <a:solidFill>
                  <a:srgbClr val="0070C0"/>
                </a:solidFill>
                <a:latin typeface="Arial Rounded MT Bold" pitchFamily="34" charset="0"/>
              </a:rPr>
              <a:t>haemoglobinaemia</a:t>
            </a:r>
            <a:r>
              <a:rPr lang="en-US" sz="2800" dirty="0" smtClean="0">
                <a:solidFill>
                  <a:srgbClr val="0070C0"/>
                </a:solidFill>
                <a:latin typeface="Arial Rounded MT Bold" pitchFamily="34" charset="0"/>
              </a:rPr>
              <a:t>, </a:t>
            </a:r>
            <a:r>
              <a:rPr lang="en-US" sz="2800" dirty="0" err="1" smtClean="0">
                <a:solidFill>
                  <a:srgbClr val="0070C0"/>
                </a:solidFill>
                <a:latin typeface="Arial Rounded MT Bold" pitchFamily="34" charset="0"/>
              </a:rPr>
              <a:t>bilirubinuria</a:t>
            </a:r>
            <a:r>
              <a:rPr lang="en-US" sz="2800" dirty="0" smtClean="0">
                <a:solidFill>
                  <a:srgbClr val="0070C0"/>
                </a:solidFill>
                <a:latin typeface="Arial Rounded MT Bold" pitchFamily="34" charset="0"/>
              </a:rPr>
              <a:t> and </a:t>
            </a:r>
            <a:r>
              <a:rPr lang="en-US" sz="2800" dirty="0" err="1" smtClean="0">
                <a:solidFill>
                  <a:srgbClr val="0070C0"/>
                </a:solidFill>
                <a:latin typeface="Arial Rounded MT Bold" pitchFamily="34" charset="0"/>
              </a:rPr>
              <a:t>anaemia</a:t>
            </a:r>
            <a:r>
              <a:rPr lang="en-US" sz="2800" dirty="0" smtClean="0">
                <a:solidFill>
                  <a:srgbClr val="0070C0"/>
                </a:solidFill>
                <a:latin typeface="Arial Rounded MT Bold" pitchFamily="34" charset="0"/>
              </a:rPr>
              <a:t>  with further consequences of tissue hypoxia, metabolic acidosis, </a:t>
            </a:r>
            <a:r>
              <a:rPr lang="en-US" sz="2800" dirty="0" err="1" smtClean="0">
                <a:solidFill>
                  <a:srgbClr val="0070C0"/>
                </a:solidFill>
                <a:latin typeface="Arial Rounded MT Bold" pitchFamily="34" charset="0"/>
              </a:rPr>
              <a:t>hyperkalaemia</a:t>
            </a:r>
            <a:r>
              <a:rPr lang="en-US" sz="2800" dirty="0" smtClean="0">
                <a:solidFill>
                  <a:srgbClr val="0070C0"/>
                </a:solidFill>
                <a:latin typeface="Arial Rounded MT Bold" pitchFamily="34" charset="0"/>
              </a:rPr>
              <a:t>, </a:t>
            </a:r>
            <a:r>
              <a:rPr lang="en-US" sz="2800" dirty="0" err="1" smtClean="0">
                <a:solidFill>
                  <a:srgbClr val="0070C0"/>
                </a:solidFill>
                <a:latin typeface="Arial Rounded MT Bold" pitchFamily="34" charset="0"/>
              </a:rPr>
              <a:t>hypovolaemic</a:t>
            </a:r>
            <a:r>
              <a:rPr lang="en-US" sz="2800" dirty="0" smtClean="0">
                <a:solidFill>
                  <a:srgbClr val="0070C0"/>
                </a:solidFill>
                <a:latin typeface="Arial Rounded MT Bold" pitchFamily="34" charset="0"/>
              </a:rPr>
              <a:t> shock and development of multiple organs dysfunction leading to death of the infected host.</a:t>
            </a:r>
          </a:p>
        </p:txBody>
      </p:sp>
    </p:spTree>
    <p:extLst>
      <p:ext uri="{BB962C8B-B14F-4D97-AF65-F5344CB8AC3E}">
        <p14:creationId xmlns="" xmlns:p14="http://schemas.microsoft.com/office/powerpoint/2010/main" val="570718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ER\Desktop\HAEMOGLOBIN URE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19800" y="2390775"/>
            <a:ext cx="2971800" cy="40862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0" y="0"/>
            <a:ext cx="9144000" cy="457200"/>
          </a:xfrm>
        </p:spPr>
        <p:txBody>
          <a:bodyPr>
            <a:noAutofit/>
          </a:bodyPr>
          <a:lstStyle/>
          <a:p>
            <a:pPr algn="ctr"/>
            <a:r>
              <a:rPr lang="en-US" sz="3200" i="1" dirty="0" err="1" smtClean="0">
                <a:solidFill>
                  <a:srgbClr val="7030A0"/>
                </a:solidFill>
                <a:latin typeface="Arial Rounded MT Bold" pitchFamily="34" charset="0"/>
              </a:rPr>
              <a:t>Babesiosis</a:t>
            </a:r>
            <a:endParaRPr lang="en-US" sz="3200" i="1" dirty="0">
              <a:solidFill>
                <a:srgbClr val="7030A0"/>
              </a:solidFill>
              <a:latin typeface="Arial Rounded MT Bold" pitchFamily="34" charset="0"/>
            </a:endParaRPr>
          </a:p>
        </p:txBody>
      </p:sp>
      <p:sp>
        <p:nvSpPr>
          <p:cNvPr id="3" name="Subtitle 2"/>
          <p:cNvSpPr>
            <a:spLocks noGrp="1"/>
          </p:cNvSpPr>
          <p:nvPr>
            <p:ph type="subTitle" idx="1"/>
          </p:nvPr>
        </p:nvSpPr>
        <p:spPr>
          <a:xfrm>
            <a:off x="0" y="304800"/>
            <a:ext cx="8382000" cy="6553200"/>
          </a:xfrm>
        </p:spPr>
        <p:txBody>
          <a:bodyPr>
            <a:noAutofit/>
          </a:bodyPr>
          <a:lstStyle/>
          <a:p>
            <a:pPr lvl="0" algn="just">
              <a:lnSpc>
                <a:spcPct val="150000"/>
              </a:lnSpc>
            </a:pPr>
            <a:r>
              <a:rPr lang="en-US" sz="3200" b="1" dirty="0" smtClean="0">
                <a:solidFill>
                  <a:srgbClr val="FF0000"/>
                </a:solidFill>
                <a:latin typeface="Arial Rounded MT Bold" pitchFamily="34" charset="0"/>
              </a:rPr>
              <a:t>  Symptoms:  </a:t>
            </a:r>
          </a:p>
          <a:p>
            <a:pPr marL="342900" lvl="0" indent="-342900" algn="just">
              <a:lnSpc>
                <a:spcPct val="150000"/>
              </a:lnSpc>
              <a:buFont typeface="Wingdings" pitchFamily="2" charset="2"/>
              <a:buChar char="Ø"/>
            </a:pPr>
            <a:r>
              <a:rPr lang="en-US" sz="2400" dirty="0" smtClean="0">
                <a:solidFill>
                  <a:srgbClr val="FFFF00"/>
                </a:solidFill>
                <a:latin typeface="Arial Rounded MT Bold" pitchFamily="34" charset="0"/>
              </a:rPr>
              <a:t>  </a:t>
            </a:r>
            <a:r>
              <a:rPr lang="en-US" sz="2400" dirty="0" smtClean="0">
                <a:solidFill>
                  <a:srgbClr val="00B0F0"/>
                </a:solidFill>
                <a:latin typeface="Times New Roman" pitchFamily="18" charset="0"/>
                <a:cs typeface="Times New Roman" pitchFamily="18" charset="0"/>
              </a:rPr>
              <a:t>High fever (106</a:t>
            </a:r>
            <a:r>
              <a:rPr lang="en-US" sz="2400" baseline="30000" dirty="0" smtClean="0">
                <a:solidFill>
                  <a:srgbClr val="00B0F0"/>
                </a:solidFill>
                <a:latin typeface="Times New Roman" pitchFamily="18" charset="0"/>
                <a:cs typeface="Times New Roman" pitchFamily="18" charset="0"/>
              </a:rPr>
              <a:t>0</a:t>
            </a:r>
            <a:r>
              <a:rPr lang="en-US" sz="2400" dirty="0" smtClean="0">
                <a:solidFill>
                  <a:srgbClr val="00B0F0"/>
                </a:solidFill>
                <a:latin typeface="Times New Roman" pitchFamily="18" charset="0"/>
                <a:cs typeface="Times New Roman" pitchFamily="18" charset="0"/>
              </a:rPr>
              <a:t>F)</a:t>
            </a:r>
            <a:endParaRPr lang="en-US" sz="2400" baseline="30000" dirty="0" smtClean="0">
              <a:solidFill>
                <a:srgbClr val="00B0F0"/>
              </a:solidFill>
              <a:latin typeface="Times New Roman" pitchFamily="18" charset="0"/>
              <a:cs typeface="Times New Roman" pitchFamily="18" charset="0"/>
            </a:endParaRPr>
          </a:p>
          <a:p>
            <a:pPr marL="342900" lvl="0" indent="-342900" algn="just">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Coffee </a:t>
            </a:r>
            <a:r>
              <a:rPr lang="en-US" sz="2400" dirty="0" err="1" smtClean="0">
                <a:solidFill>
                  <a:srgbClr val="0070C0"/>
                </a:solidFill>
                <a:latin typeface="Times New Roman" pitchFamily="18" charset="0"/>
                <a:cs typeface="Times New Roman" pitchFamily="18" charset="0"/>
              </a:rPr>
              <a:t>colour</a:t>
            </a:r>
            <a:r>
              <a:rPr lang="en-US" sz="2400" dirty="0" smtClean="0">
                <a:solidFill>
                  <a:srgbClr val="0070C0"/>
                </a:solidFill>
                <a:latin typeface="Times New Roman" pitchFamily="18" charset="0"/>
                <a:cs typeface="Times New Roman" pitchFamily="18" charset="0"/>
              </a:rPr>
              <a:t> Urine-</a:t>
            </a:r>
            <a:r>
              <a:rPr lang="en-US" sz="2400" dirty="0" err="1" smtClean="0">
                <a:solidFill>
                  <a:srgbClr val="0070C0"/>
                </a:solidFill>
                <a:latin typeface="Times New Roman" pitchFamily="18" charset="0"/>
                <a:cs typeface="Times New Roman" pitchFamily="18" charset="0"/>
              </a:rPr>
              <a:t>Haemoglobinurea</a:t>
            </a:r>
            <a:r>
              <a:rPr lang="en-US" sz="2400" dirty="0" smtClean="0">
                <a:solidFill>
                  <a:srgbClr val="0070C0"/>
                </a:solidFill>
                <a:latin typeface="Times New Roman" pitchFamily="18" charset="0"/>
                <a:cs typeface="Times New Roman" pitchFamily="18" charset="0"/>
              </a:rPr>
              <a:t>. (red water disease)</a:t>
            </a:r>
          </a:p>
          <a:p>
            <a:pPr marL="342900" lvl="0" indent="-342900" algn="just">
              <a:lnSpc>
                <a:spcPct val="150000"/>
              </a:lnSpc>
              <a:buFont typeface="Wingdings" pitchFamily="2" charset="2"/>
              <a:buChar char="Ø"/>
            </a:pPr>
            <a:r>
              <a:rPr lang="en-US" sz="2400" dirty="0" err="1" smtClean="0">
                <a:latin typeface="Times New Roman" pitchFamily="18" charset="0"/>
                <a:cs typeface="Times New Roman" pitchFamily="18" charset="0"/>
              </a:rPr>
              <a:t>Hemoglobinemia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Anaemia</a:t>
            </a:r>
            <a:endParaRPr lang="en-US" sz="2400" dirty="0" smtClean="0">
              <a:solidFill>
                <a:srgbClr val="FFFF00"/>
              </a:solidFill>
              <a:latin typeface="Times New Roman" pitchFamily="18" charset="0"/>
              <a:cs typeface="Times New Roman" pitchFamily="18" charset="0"/>
            </a:endParaRPr>
          </a:p>
          <a:p>
            <a:pPr marL="342900" lvl="0" indent="-342900" algn="just">
              <a:lnSpc>
                <a:spcPct val="150000"/>
              </a:lnSpc>
              <a:buFont typeface="Wingdings" pitchFamily="2" charset="2"/>
              <a:buChar char="Ø"/>
            </a:pPr>
            <a:r>
              <a:rPr lang="en-US" sz="2400" dirty="0" smtClean="0">
                <a:solidFill>
                  <a:srgbClr val="00B050"/>
                </a:solidFill>
                <a:latin typeface="Times New Roman" pitchFamily="18" charset="0"/>
                <a:cs typeface="Times New Roman" pitchFamily="18" charset="0"/>
              </a:rPr>
              <a:t>Pale mucous membrane (Jaundice)</a:t>
            </a:r>
          </a:p>
          <a:p>
            <a:pPr marL="342900" lvl="0" indent="-342900" algn="just">
              <a:lnSpc>
                <a:spcPct val="150000"/>
              </a:lnSpc>
              <a:buFont typeface="Wingdings" pitchFamily="2" charset="2"/>
              <a:buChar char="Ø"/>
            </a:pPr>
            <a:r>
              <a:rPr lang="en-US" sz="2400" dirty="0" smtClean="0">
                <a:solidFill>
                  <a:srgbClr val="00B050"/>
                </a:solidFill>
                <a:latin typeface="Times New Roman" pitchFamily="18" charset="0"/>
                <a:cs typeface="Times New Roman" pitchFamily="18" charset="0"/>
              </a:rPr>
              <a:t>Pipe-stem diarrhea</a:t>
            </a:r>
          </a:p>
          <a:p>
            <a:pPr marL="342900" lvl="0" indent="-342900" algn="just">
              <a:lnSpc>
                <a:spcPct val="150000"/>
              </a:lnSpc>
              <a:buFont typeface="Wingdings" pitchFamily="2" charset="2"/>
              <a:buChar char="Ø"/>
            </a:pPr>
            <a:r>
              <a:rPr lang="en-US" sz="2400" dirty="0" smtClean="0">
                <a:latin typeface="Times New Roman" pitchFamily="18" charset="0"/>
                <a:cs typeface="Times New Roman" pitchFamily="18" charset="0"/>
              </a:rPr>
              <a:t>Hepatomegaly and splenomegaly</a:t>
            </a:r>
          </a:p>
          <a:p>
            <a:pPr marL="342900" lvl="0" indent="-342900" algn="just">
              <a:lnSpc>
                <a:spcPct val="150000"/>
              </a:lnSpc>
              <a:buFont typeface="Wingdings" pitchFamily="2" charset="2"/>
              <a:buChar char="Ø"/>
            </a:pPr>
            <a:r>
              <a:rPr lang="en-US" sz="2400" dirty="0" smtClean="0">
                <a:solidFill>
                  <a:srgbClr val="0070C0"/>
                </a:solidFill>
                <a:latin typeface="Times New Roman" pitchFamily="18" charset="0"/>
                <a:cs typeface="Times New Roman" pitchFamily="18" charset="0"/>
              </a:rPr>
              <a:t>Death in untreated  case.</a:t>
            </a:r>
          </a:p>
        </p:txBody>
      </p:sp>
      <p:sp>
        <p:nvSpPr>
          <p:cNvPr id="5" name="Rectangle 4"/>
          <p:cNvSpPr>
            <a:spLocks noChangeArrowheads="1"/>
          </p:cNvSpPr>
          <p:nvPr/>
        </p:nvSpPr>
        <p:spPr bwMode="auto">
          <a:xfrm>
            <a:off x="7086600" y="65405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 xmlns:p14="http://schemas.microsoft.com/office/powerpoint/2010/main" val="358987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pPr algn="ctr"/>
            <a:r>
              <a:rPr lang="en-US" sz="4000" i="1" dirty="0" err="1" smtClean="0">
                <a:solidFill>
                  <a:srgbClr val="002060"/>
                </a:solidFill>
                <a:latin typeface="Arial Black" pitchFamily="34" charset="0"/>
              </a:rPr>
              <a:t>Babesosis</a:t>
            </a:r>
            <a:endParaRPr lang="en-US" sz="4000" i="1" dirty="0"/>
          </a:p>
        </p:txBody>
      </p:sp>
      <p:sp>
        <p:nvSpPr>
          <p:cNvPr id="3" name="Content Placeholder 2"/>
          <p:cNvSpPr>
            <a:spLocks noGrp="1"/>
          </p:cNvSpPr>
          <p:nvPr>
            <p:ph idx="1"/>
          </p:nvPr>
        </p:nvSpPr>
        <p:spPr>
          <a:xfrm>
            <a:off x="0" y="1219200"/>
            <a:ext cx="9144000" cy="5638800"/>
          </a:xfrm>
        </p:spPr>
        <p:txBody>
          <a:bodyPr>
            <a:normAutofit fontScale="92500"/>
          </a:bodyPr>
          <a:lstStyle/>
          <a:p>
            <a:pPr algn="just">
              <a:lnSpc>
                <a:spcPct val="200000"/>
              </a:lnSpc>
              <a:buFont typeface="Courier New" panose="02070309020205020404" pitchFamily="49" charset="0"/>
              <a:buChar char="o"/>
            </a:pPr>
            <a:r>
              <a:rPr lang="en-US" sz="2200" dirty="0">
                <a:latin typeface="Arial Black" pitchFamily="34" charset="0"/>
              </a:rPr>
              <a:t>Young calves are generally immune due to </a:t>
            </a:r>
            <a:r>
              <a:rPr lang="en-US" sz="2200" dirty="0">
                <a:solidFill>
                  <a:srgbClr val="7030A0"/>
                </a:solidFill>
                <a:latin typeface="Arial Black" pitchFamily="34" charset="0"/>
              </a:rPr>
              <a:t>maternal antibodies </a:t>
            </a:r>
            <a:r>
              <a:rPr lang="en-US" sz="2200" dirty="0">
                <a:latin typeface="Arial Black" pitchFamily="34" charset="0"/>
              </a:rPr>
              <a:t>received from the mother through the </a:t>
            </a:r>
            <a:r>
              <a:rPr lang="en-US" sz="2200" dirty="0" err="1">
                <a:latin typeface="Arial Black" pitchFamily="34" charset="0"/>
              </a:rPr>
              <a:t>colostrums</a:t>
            </a:r>
            <a:r>
              <a:rPr lang="en-US" sz="2200" dirty="0" smtClean="0">
                <a:latin typeface="Arial Black" pitchFamily="34" charset="0"/>
              </a:rPr>
              <a:t>.</a:t>
            </a:r>
            <a:endParaRPr lang="en-US" sz="2200" dirty="0">
              <a:latin typeface="Arial Black" pitchFamily="34" charset="0"/>
            </a:endParaRPr>
          </a:p>
          <a:p>
            <a:pPr algn="just">
              <a:lnSpc>
                <a:spcPct val="200000"/>
              </a:lnSpc>
              <a:buFont typeface="Courier New" panose="02070309020205020404" pitchFamily="49" charset="0"/>
              <a:buChar char="o"/>
            </a:pPr>
            <a:r>
              <a:rPr lang="en-US" sz="2200" dirty="0" err="1">
                <a:latin typeface="Arial Black" pitchFamily="34" charset="0"/>
              </a:rPr>
              <a:t>Babesiosis</a:t>
            </a:r>
            <a:r>
              <a:rPr lang="en-US" sz="2200" dirty="0">
                <a:latin typeface="Arial Black" pitchFamily="34" charset="0"/>
              </a:rPr>
              <a:t> mostly occurs in </a:t>
            </a:r>
            <a:r>
              <a:rPr lang="en-US" sz="2200" dirty="0">
                <a:solidFill>
                  <a:srgbClr val="7030A0"/>
                </a:solidFill>
                <a:latin typeface="Arial Black" pitchFamily="34" charset="0"/>
              </a:rPr>
              <a:t>cattle than buffalo</a:t>
            </a:r>
            <a:r>
              <a:rPr lang="en-US" sz="2200" dirty="0">
                <a:latin typeface="Arial Black" pitchFamily="34" charset="0"/>
              </a:rPr>
              <a:t>. </a:t>
            </a:r>
            <a:endParaRPr lang="en-US" sz="2200" dirty="0" smtClean="0">
              <a:latin typeface="Arial Black" pitchFamily="34" charset="0"/>
            </a:endParaRPr>
          </a:p>
          <a:p>
            <a:pPr algn="just">
              <a:buFont typeface="Courier New" panose="02070309020205020404" pitchFamily="49" charset="0"/>
              <a:buChar char="o"/>
            </a:pPr>
            <a:r>
              <a:rPr lang="en-US" sz="2200" b="1" dirty="0" smtClean="0">
                <a:solidFill>
                  <a:srgbClr val="7030A0"/>
                </a:solidFill>
                <a:latin typeface="Arial Black" pitchFamily="34" charset="0"/>
              </a:rPr>
              <a:t>Cerebral </a:t>
            </a:r>
            <a:r>
              <a:rPr lang="en-US" sz="2200" b="1" dirty="0" err="1" smtClean="0">
                <a:solidFill>
                  <a:srgbClr val="7030A0"/>
                </a:solidFill>
                <a:latin typeface="Arial Black" pitchFamily="34" charset="0"/>
              </a:rPr>
              <a:t>babesiosis</a:t>
            </a:r>
            <a:r>
              <a:rPr lang="en-US" sz="2200" b="1" dirty="0" smtClean="0">
                <a:solidFill>
                  <a:srgbClr val="7030A0"/>
                </a:solidFill>
                <a:latin typeface="Arial Black" pitchFamily="34" charset="0"/>
              </a:rPr>
              <a:t> </a:t>
            </a:r>
            <a:r>
              <a:rPr lang="en-US" sz="2200" dirty="0" smtClean="0">
                <a:latin typeface="Arial Black" pitchFamily="34" charset="0"/>
              </a:rPr>
              <a:t>occurs in cattle due to </a:t>
            </a:r>
            <a:r>
              <a:rPr lang="en-US" sz="2200" i="1" dirty="0" err="1" smtClean="0">
                <a:solidFill>
                  <a:srgbClr val="00B0F0"/>
                </a:solidFill>
                <a:latin typeface="Arial Black" pitchFamily="34" charset="0"/>
              </a:rPr>
              <a:t>Babesia</a:t>
            </a:r>
            <a:r>
              <a:rPr lang="en-US" sz="2200" i="1" dirty="0" smtClean="0">
                <a:solidFill>
                  <a:srgbClr val="00B0F0"/>
                </a:solidFill>
                <a:latin typeface="Arial Black" pitchFamily="34" charset="0"/>
              </a:rPr>
              <a:t> </a:t>
            </a:r>
            <a:r>
              <a:rPr lang="en-US" sz="2200" i="1" dirty="0" err="1" smtClean="0">
                <a:solidFill>
                  <a:srgbClr val="00B0F0"/>
                </a:solidFill>
                <a:latin typeface="Arial Black" pitchFamily="34" charset="0"/>
              </a:rPr>
              <a:t>bovis</a:t>
            </a:r>
            <a:r>
              <a:rPr lang="en-US" sz="2200" i="1" dirty="0" smtClean="0">
                <a:solidFill>
                  <a:srgbClr val="00B0F0"/>
                </a:solidFill>
                <a:latin typeface="Arial Black" pitchFamily="34" charset="0"/>
              </a:rPr>
              <a:t> </a:t>
            </a:r>
            <a:r>
              <a:rPr lang="en-US" sz="2200" dirty="0" smtClean="0">
                <a:latin typeface="Arial Black" pitchFamily="34" charset="0"/>
              </a:rPr>
              <a:t>infection in which blockage of cerebellum capillaries takes place due to clumping of infected RBCs. The resulting symptoms are ataxia, anoxia, paddling of limbs, convulsion and coma.</a:t>
            </a:r>
          </a:p>
          <a:p>
            <a:pPr algn="just">
              <a:buFont typeface="Courier New" panose="02070309020205020404" pitchFamily="49" charset="0"/>
              <a:buChar char="o"/>
            </a:pPr>
            <a:endParaRPr lang="en-US" sz="2200" dirty="0" smtClean="0">
              <a:latin typeface="Arial Black" pitchFamily="34" charset="0"/>
            </a:endParaRPr>
          </a:p>
          <a:p>
            <a:pPr algn="just">
              <a:buFont typeface="Courier New" panose="02070309020205020404" pitchFamily="49" charset="0"/>
              <a:buChar char="o"/>
            </a:pPr>
            <a:r>
              <a:rPr lang="en-US" sz="2200" dirty="0" smtClean="0">
                <a:solidFill>
                  <a:srgbClr val="0070C0"/>
                </a:solidFill>
                <a:latin typeface="Arial Black" pitchFamily="34" charset="0"/>
              </a:rPr>
              <a:t>In </a:t>
            </a:r>
            <a:r>
              <a:rPr lang="en-US" sz="2200" i="1" dirty="0" err="1" smtClean="0">
                <a:solidFill>
                  <a:srgbClr val="0070C0"/>
                </a:solidFill>
                <a:latin typeface="Arial Black" pitchFamily="34" charset="0"/>
              </a:rPr>
              <a:t>Babesia</a:t>
            </a:r>
            <a:r>
              <a:rPr lang="en-US" sz="2200" i="1" dirty="0" smtClean="0">
                <a:solidFill>
                  <a:srgbClr val="0070C0"/>
                </a:solidFill>
                <a:latin typeface="Arial Black" pitchFamily="34" charset="0"/>
              </a:rPr>
              <a:t> </a:t>
            </a:r>
            <a:r>
              <a:rPr lang="en-US" sz="2200" dirty="0" smtClean="0">
                <a:solidFill>
                  <a:srgbClr val="0070C0"/>
                </a:solidFill>
                <a:latin typeface="Arial Black" pitchFamily="34" charset="0"/>
              </a:rPr>
              <a:t>sp. infection, immunity is </a:t>
            </a:r>
            <a:r>
              <a:rPr lang="en-US" sz="2200" dirty="0" err="1" smtClean="0">
                <a:solidFill>
                  <a:srgbClr val="FF0000"/>
                </a:solidFill>
                <a:latin typeface="Arial Black" pitchFamily="34" charset="0"/>
              </a:rPr>
              <a:t>premunity</a:t>
            </a:r>
            <a:r>
              <a:rPr lang="en-US" sz="2200" dirty="0" smtClean="0">
                <a:solidFill>
                  <a:srgbClr val="FF0000"/>
                </a:solidFill>
                <a:latin typeface="Arial Black" pitchFamily="34" charset="0"/>
              </a:rPr>
              <a:t> </a:t>
            </a:r>
            <a:r>
              <a:rPr lang="en-US" sz="2200" dirty="0" smtClean="0">
                <a:solidFill>
                  <a:srgbClr val="0070C0"/>
                </a:solidFill>
                <a:latin typeface="Arial Black" pitchFamily="34" charset="0"/>
              </a:rPr>
              <a:t>i.e. the animals recovered from the clinical infection may continue to </a:t>
            </a:r>
            <a:r>
              <a:rPr lang="en-US" sz="2200" dirty="0" err="1" smtClean="0">
                <a:solidFill>
                  <a:srgbClr val="0070C0"/>
                </a:solidFill>
                <a:latin typeface="Arial Black" pitchFamily="34" charset="0"/>
              </a:rPr>
              <a:t>harbour</a:t>
            </a:r>
            <a:r>
              <a:rPr lang="en-US" sz="2200" dirty="0" smtClean="0">
                <a:solidFill>
                  <a:srgbClr val="0070C0"/>
                </a:solidFill>
                <a:latin typeface="Arial Black" pitchFamily="34" charset="0"/>
              </a:rPr>
              <a:t> organisms and remain immune to reinfection.</a:t>
            </a:r>
          </a:p>
          <a:p>
            <a:pPr>
              <a:buFont typeface="Courier New" panose="02070309020205020404" pitchFamily="49" charset="0"/>
              <a:buChar char="o"/>
            </a:pPr>
            <a:endParaRPr lang="en-US" dirty="0">
              <a:solidFill>
                <a:srgbClr val="0070C0"/>
              </a:solidFill>
            </a:endParaRPr>
          </a:p>
        </p:txBody>
      </p:sp>
    </p:spTree>
    <p:extLst>
      <p:ext uri="{BB962C8B-B14F-4D97-AF65-F5344CB8AC3E}">
        <p14:creationId xmlns="" xmlns:p14="http://schemas.microsoft.com/office/powerpoint/2010/main" val="4103789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rmAutofit fontScale="90000"/>
          </a:bodyPr>
          <a:lstStyle/>
          <a:p>
            <a:pPr algn="ctr"/>
            <a:r>
              <a:rPr lang="en-US" sz="3600" dirty="0" smtClean="0">
                <a:solidFill>
                  <a:srgbClr val="7030A0"/>
                </a:solidFill>
                <a:latin typeface="Arial Black" pitchFamily="34" charset="0"/>
              </a:rPr>
              <a:t>Diagnosis of </a:t>
            </a:r>
            <a:r>
              <a:rPr lang="en-US" sz="3600" i="1" dirty="0" err="1" smtClean="0">
                <a:solidFill>
                  <a:srgbClr val="7030A0"/>
                </a:solidFill>
                <a:latin typeface="Arial Black" pitchFamily="34" charset="0"/>
              </a:rPr>
              <a:t>Babesiosis</a:t>
            </a:r>
            <a:endParaRPr lang="en-US" sz="3600" dirty="0">
              <a:solidFill>
                <a:srgbClr val="7030A0"/>
              </a:solidFill>
              <a:latin typeface="Arial Black" pitchFamily="34" charset="0"/>
            </a:endParaRPr>
          </a:p>
        </p:txBody>
      </p:sp>
      <p:sp>
        <p:nvSpPr>
          <p:cNvPr id="3" name="Subtitle 2"/>
          <p:cNvSpPr>
            <a:spLocks noGrp="1"/>
          </p:cNvSpPr>
          <p:nvPr>
            <p:ph type="subTitle" idx="1"/>
          </p:nvPr>
        </p:nvSpPr>
        <p:spPr>
          <a:xfrm>
            <a:off x="228600" y="1066800"/>
            <a:ext cx="8686800" cy="4572000"/>
          </a:xfrm>
        </p:spPr>
        <p:txBody>
          <a:bodyPr>
            <a:noAutofit/>
          </a:bodyPr>
          <a:lstStyle/>
          <a:p>
            <a:pPr marL="514350" lvl="0" indent="-514350" algn="just">
              <a:lnSpc>
                <a:spcPct val="150000"/>
              </a:lnSpc>
              <a:buFont typeface="+mj-lt"/>
              <a:buAutoNum type="arabicPeriod"/>
            </a:pPr>
            <a:r>
              <a:rPr lang="en-US" sz="2000" dirty="0" smtClean="0">
                <a:latin typeface="Times New Roman" pitchFamily="18" charset="0"/>
                <a:cs typeface="Times New Roman" pitchFamily="18" charset="0"/>
              </a:rPr>
              <a:t>On the basis of cardinal clinical sign </a:t>
            </a:r>
            <a:r>
              <a:rPr lang="en-US" sz="2000" dirty="0" smtClean="0">
                <a:solidFill>
                  <a:srgbClr val="002060"/>
                </a:solidFill>
                <a:latin typeface="Times New Roman" pitchFamily="18" charset="0"/>
                <a:cs typeface="Times New Roman" pitchFamily="18" charset="0"/>
              </a:rPr>
              <a:t>( fever, coffee </a:t>
            </a:r>
            <a:r>
              <a:rPr lang="en-US" sz="2000" dirty="0" err="1" smtClean="0">
                <a:solidFill>
                  <a:srgbClr val="002060"/>
                </a:solidFill>
                <a:latin typeface="Times New Roman" pitchFamily="18" charset="0"/>
                <a:cs typeface="Times New Roman" pitchFamily="18" charset="0"/>
              </a:rPr>
              <a:t>coloured</a:t>
            </a:r>
            <a:r>
              <a:rPr lang="en-US" sz="2000" dirty="0" smtClean="0">
                <a:solidFill>
                  <a:srgbClr val="002060"/>
                </a:solidFill>
                <a:latin typeface="Times New Roman" pitchFamily="18" charset="0"/>
                <a:cs typeface="Times New Roman" pitchFamily="18" charset="0"/>
              </a:rPr>
              <a:t> urine etc.) and necropsy findings (</a:t>
            </a:r>
            <a:r>
              <a:rPr lang="en-US" sz="2000" dirty="0" err="1" smtClean="0">
                <a:solidFill>
                  <a:srgbClr val="002060"/>
                </a:solidFill>
                <a:latin typeface="Times New Roman" pitchFamily="18" charset="0"/>
                <a:cs typeface="Times New Roman" pitchFamily="18" charset="0"/>
              </a:rPr>
              <a:t>hepatomegaly</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splenomegaly</a:t>
            </a:r>
            <a:r>
              <a:rPr lang="en-US" sz="2000" dirty="0" smtClean="0">
                <a:solidFill>
                  <a:srgbClr val="002060"/>
                </a:solidFill>
                <a:latin typeface="Times New Roman" pitchFamily="18" charset="0"/>
                <a:cs typeface="Times New Roman" pitchFamily="18" charset="0"/>
              </a:rPr>
              <a:t> , etc)</a:t>
            </a:r>
          </a:p>
          <a:p>
            <a:pPr marL="514350" lvl="0" indent="-514350" algn="just">
              <a:lnSpc>
                <a:spcPct val="150000"/>
              </a:lnSpc>
              <a:buFont typeface="+mj-lt"/>
              <a:buAutoNum type="arabicPeriod"/>
            </a:pPr>
            <a:r>
              <a:rPr lang="en-US" sz="2400" dirty="0" smtClean="0">
                <a:solidFill>
                  <a:srgbClr val="FF0000"/>
                </a:solidFill>
                <a:latin typeface="Times New Roman" pitchFamily="18" charset="0"/>
                <a:cs typeface="Times New Roman" pitchFamily="18" charset="0"/>
              </a:rPr>
              <a:t>Microscopic examination of blood smear-  During fever </a:t>
            </a:r>
            <a:r>
              <a:rPr lang="en-US" sz="2400" dirty="0" err="1" smtClean="0">
                <a:latin typeface="Times New Roman" pitchFamily="18" charset="0"/>
                <a:cs typeface="Times New Roman" pitchFamily="18" charset="0"/>
              </a:rPr>
              <a:t>Giemsa</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Leishman</a:t>
            </a:r>
            <a:r>
              <a:rPr lang="en-US" sz="2400" dirty="0" smtClean="0">
                <a:latin typeface="Times New Roman" pitchFamily="18" charset="0"/>
                <a:cs typeface="Times New Roman" pitchFamily="18" charset="0"/>
              </a:rPr>
              <a:t> stained blood smear will show </a:t>
            </a:r>
            <a:r>
              <a:rPr lang="en-US" sz="2400" i="1" dirty="0" err="1" smtClean="0">
                <a:latin typeface="Times New Roman" pitchFamily="18" charset="0"/>
                <a:cs typeface="Times New Roman" pitchFamily="18" charset="0"/>
              </a:rPr>
              <a:t>Babesia</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organism mostly in pairs inside the RBCs.</a:t>
            </a:r>
          </a:p>
          <a:p>
            <a:pPr marL="457200" indent="-457200" algn="just">
              <a:lnSpc>
                <a:spcPct val="150000"/>
              </a:lnSpc>
            </a:pPr>
            <a:r>
              <a:rPr lang="en-US" sz="2400" dirty="0" smtClean="0">
                <a:solidFill>
                  <a:srgbClr val="002060"/>
                </a:solidFill>
                <a:latin typeface="Times New Roman" pitchFamily="18" charset="0"/>
                <a:cs typeface="Times New Roman" pitchFamily="18" charset="0"/>
              </a:rPr>
              <a:t>4. </a:t>
            </a:r>
            <a:r>
              <a:rPr lang="en-US" sz="2400" dirty="0" smtClean="0">
                <a:solidFill>
                  <a:srgbClr val="FF0000"/>
                </a:solidFill>
                <a:latin typeface="Times New Roman" pitchFamily="18" charset="0"/>
                <a:cs typeface="Times New Roman" pitchFamily="18" charset="0"/>
              </a:rPr>
              <a:t>By serological test like CFT, IFA, ELISA etc.</a:t>
            </a:r>
          </a:p>
          <a:p>
            <a:pPr marL="457200" indent="-457200" algn="just">
              <a:lnSpc>
                <a:spcPct val="150000"/>
              </a:lnSpc>
            </a:pPr>
            <a:r>
              <a:rPr lang="en-US" sz="2400" dirty="0" smtClean="0">
                <a:solidFill>
                  <a:srgbClr val="002060"/>
                </a:solidFill>
                <a:latin typeface="Times New Roman" pitchFamily="18" charset="0"/>
                <a:cs typeface="Times New Roman" pitchFamily="18" charset="0"/>
              </a:rPr>
              <a:t>5. </a:t>
            </a:r>
            <a:r>
              <a:rPr lang="en-US" sz="2400" dirty="0" smtClean="0">
                <a:solidFill>
                  <a:srgbClr val="0070C0"/>
                </a:solidFill>
                <a:latin typeface="Times New Roman" pitchFamily="18" charset="0"/>
                <a:cs typeface="Times New Roman" pitchFamily="18" charset="0"/>
              </a:rPr>
              <a:t>Molecular test- Polymerase chain reaction (PCR).</a:t>
            </a:r>
          </a:p>
          <a:p>
            <a:pPr marL="514350" lvl="0" indent="-514350" algn="just">
              <a:lnSpc>
                <a:spcPct val="150000"/>
              </a:lnSpc>
              <a:buFont typeface="+mj-lt"/>
              <a:buAutoNum type="arabicPeriod"/>
            </a:pPr>
            <a:endParaRPr lang="en-US" sz="2400" dirty="0" smtClean="0">
              <a:latin typeface="Arial Rounded MT Bold" pitchFamily="34" charset="0"/>
            </a:endParaRPr>
          </a:p>
        </p:txBody>
      </p:sp>
      <p:sp>
        <p:nvSpPr>
          <p:cNvPr id="5" name="Rectangle 4"/>
          <p:cNvSpPr>
            <a:spLocks noChangeArrowheads="1"/>
          </p:cNvSpPr>
          <p:nvPr/>
        </p:nvSpPr>
        <p:spPr bwMode="auto">
          <a:xfrm>
            <a:off x="7086600" y="65405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 xmlns:p14="http://schemas.microsoft.com/office/powerpoint/2010/main" val="3544145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4000" cy="457200"/>
          </a:xfrm>
        </p:spPr>
        <p:txBody>
          <a:bodyPr>
            <a:noAutofit/>
          </a:bodyPr>
          <a:lstStyle/>
          <a:p>
            <a:pPr algn="ctr"/>
            <a:r>
              <a:rPr lang="en-US" sz="5400" dirty="0" err="1" smtClean="0">
                <a:solidFill>
                  <a:srgbClr val="7030A0"/>
                </a:solidFill>
                <a:latin typeface="Arial Rounded MT Bold" pitchFamily="34" charset="0"/>
              </a:rPr>
              <a:t>Theilerosis</a:t>
            </a:r>
            <a:endParaRPr lang="en-US" sz="5400" i="1" dirty="0">
              <a:solidFill>
                <a:srgbClr val="7030A0"/>
              </a:solidFill>
              <a:latin typeface="Arial Rounded MT Bold" pitchFamily="34" charset="0"/>
            </a:endParaRPr>
          </a:p>
        </p:txBody>
      </p:sp>
      <p:sp>
        <p:nvSpPr>
          <p:cNvPr id="3" name="Subtitle 2"/>
          <p:cNvSpPr>
            <a:spLocks noGrp="1"/>
          </p:cNvSpPr>
          <p:nvPr>
            <p:ph type="subTitle" idx="1"/>
          </p:nvPr>
        </p:nvSpPr>
        <p:spPr>
          <a:xfrm>
            <a:off x="0" y="1828800"/>
            <a:ext cx="9144000" cy="3352800"/>
          </a:xfrm>
        </p:spPr>
        <p:txBody>
          <a:bodyPr>
            <a:normAutofit/>
          </a:bodyPr>
          <a:lstStyle/>
          <a:p>
            <a:pPr marL="457200" lvl="0" indent="-457200" algn="just">
              <a:buFont typeface="Courier New" panose="02070309020205020404" pitchFamily="49" charset="0"/>
              <a:buChar char="o"/>
            </a:pPr>
            <a:r>
              <a:rPr lang="en-US" sz="2800" b="1" dirty="0" smtClean="0">
                <a:solidFill>
                  <a:srgbClr val="002060"/>
                </a:solidFill>
                <a:latin typeface="Arial Rounded MT Bold" pitchFamily="34" charset="0"/>
              </a:rPr>
              <a:t>Arnold Theiler (scientist) found that East coast fever was not the same as </a:t>
            </a:r>
            <a:r>
              <a:rPr lang="en-US" sz="2800" b="1" dirty="0" err="1" smtClean="0">
                <a:solidFill>
                  <a:srgbClr val="002060"/>
                </a:solidFill>
                <a:latin typeface="Arial Rounded MT Bold" pitchFamily="34" charset="0"/>
              </a:rPr>
              <a:t>redwater</a:t>
            </a:r>
            <a:r>
              <a:rPr lang="en-US" sz="2800" b="1" dirty="0" smtClean="0">
                <a:solidFill>
                  <a:srgbClr val="002060"/>
                </a:solidFill>
                <a:latin typeface="Arial Rounded MT Bold" pitchFamily="34" charset="0"/>
              </a:rPr>
              <a:t> but caused by a different protozoan.</a:t>
            </a:r>
          </a:p>
          <a:p>
            <a:pPr marL="457200" lvl="0" indent="-457200" algn="just">
              <a:buFont typeface="Courier New" panose="02070309020205020404" pitchFamily="49" charset="0"/>
              <a:buChar char="o"/>
            </a:pPr>
            <a:r>
              <a:rPr lang="en-US" sz="2800" dirty="0" smtClean="0"/>
              <a:t>A group of tick-borne diseases caused by </a:t>
            </a:r>
            <a:r>
              <a:rPr lang="en-US" sz="2800" i="1" dirty="0" err="1" smtClean="0"/>
              <a:t>Theileria</a:t>
            </a:r>
            <a:r>
              <a:rPr lang="en-US" sz="2800" i="1" dirty="0" smtClean="0"/>
              <a:t> spp.</a:t>
            </a:r>
            <a:endParaRPr lang="en-US" sz="2800" b="1" dirty="0" smtClean="0">
              <a:solidFill>
                <a:srgbClr val="002060"/>
              </a:solidFill>
              <a:latin typeface="Arial Rounded MT Bold" pitchFamily="34" charset="0"/>
            </a:endParaRPr>
          </a:p>
          <a:p>
            <a:pPr marL="342900" lvl="0" indent="-342900" algn="just">
              <a:lnSpc>
                <a:spcPct val="200000"/>
              </a:lnSpc>
            </a:pPr>
            <a:endParaRPr lang="en-US" sz="2800" b="1" dirty="0" smtClean="0">
              <a:solidFill>
                <a:srgbClr val="002060"/>
              </a:solidFill>
              <a:latin typeface="Arial Rounded MT Bold" pitchFamily="34" charset="0"/>
            </a:endParaRPr>
          </a:p>
          <a:p>
            <a:pPr lvl="0" algn="just">
              <a:lnSpc>
                <a:spcPct val="200000"/>
              </a:lnSpc>
              <a:buFont typeface="Wingdings" pitchFamily="2" charset="2"/>
              <a:buChar char="v"/>
            </a:pPr>
            <a:endParaRPr lang="en-US" sz="2400" b="1" dirty="0" smtClean="0">
              <a:latin typeface="Arial Rounded MT Bold" pitchFamily="34" charset="0"/>
            </a:endParaRPr>
          </a:p>
        </p:txBody>
      </p:sp>
      <p:pic>
        <p:nvPicPr>
          <p:cNvPr id="4" name="Picture 7" descr="cow"/>
          <p:cNvPicPr>
            <a:picLocks noChangeAspect="1" noChangeArrowheads="1"/>
          </p:cNvPicPr>
          <p:nvPr/>
        </p:nvPicPr>
        <p:blipFill>
          <a:blip r:embed="rId2"/>
          <a:srcRect t="31789" b="7285"/>
          <a:stretch>
            <a:fillRect/>
          </a:stretch>
        </p:blipFill>
        <p:spPr bwMode="auto">
          <a:xfrm>
            <a:off x="1971675" y="5251888"/>
            <a:ext cx="2143125" cy="1606112"/>
          </a:xfrm>
          <a:prstGeom prst="rect">
            <a:avLst/>
          </a:prstGeom>
          <a:noFill/>
          <a:ln w="9525">
            <a:noFill/>
            <a:miter lim="800000"/>
            <a:headEnd/>
            <a:tailEnd/>
          </a:ln>
        </p:spPr>
      </p:pic>
      <p:pic>
        <p:nvPicPr>
          <p:cNvPr id="5" name="Picture 7" descr="C:\Users\ACER\Desktop\goat.jpg"/>
          <p:cNvPicPr>
            <a:picLocks noChangeAspect="1" noChangeArrowheads="1"/>
          </p:cNvPicPr>
          <p:nvPr/>
        </p:nvPicPr>
        <p:blipFill>
          <a:blip r:embed="rId3"/>
          <a:srcRect/>
          <a:stretch>
            <a:fillRect/>
          </a:stretch>
        </p:blipFill>
        <p:spPr bwMode="auto">
          <a:xfrm>
            <a:off x="4180114" y="5334000"/>
            <a:ext cx="2068286" cy="1447800"/>
          </a:xfrm>
          <a:prstGeom prst="rect">
            <a:avLst/>
          </a:prstGeom>
          <a:ln>
            <a:noFill/>
          </a:ln>
          <a:effectLst>
            <a:softEdge rad="112500"/>
          </a:effectLst>
        </p:spPr>
      </p:pic>
      <p:pic>
        <p:nvPicPr>
          <p:cNvPr id="6" name="Picture 3" descr="G:\tick hyaloma.jfif"/>
          <p:cNvPicPr>
            <a:picLocks noChangeAspect="1" noChangeArrowheads="1"/>
          </p:cNvPicPr>
          <p:nvPr/>
        </p:nvPicPr>
        <p:blipFill>
          <a:blip r:embed="rId4"/>
          <a:srcRect l="10714"/>
          <a:stretch>
            <a:fillRect/>
          </a:stretch>
        </p:blipFill>
        <p:spPr bwMode="auto">
          <a:xfrm>
            <a:off x="6172200" y="5181600"/>
            <a:ext cx="1905000" cy="1676400"/>
          </a:xfrm>
          <a:prstGeom prst="rect">
            <a:avLst/>
          </a:prstGeom>
          <a:noFill/>
        </p:spPr>
      </p:pic>
    </p:spTree>
    <p:extLst>
      <p:ext uri="{BB962C8B-B14F-4D97-AF65-F5344CB8AC3E}">
        <p14:creationId xmlns="" xmlns:p14="http://schemas.microsoft.com/office/powerpoint/2010/main" val="84170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decel="100000"/>
                                        <p:tgtEl>
                                          <p:spTgt spid="4"/>
                                        </p:tgtEl>
                                      </p:cBhvr>
                                    </p:animEffect>
                                    <p:anim calcmode="lin" valueType="num">
                                      <p:cBhvr>
                                        <p:cTn id="8" dur="1600" decel="100000" fill="hold"/>
                                        <p:tgtEl>
                                          <p:spTgt spid="4"/>
                                        </p:tgtEl>
                                        <p:attrNameLst>
                                          <p:attrName>style.rotation</p:attrName>
                                        </p:attrNameLst>
                                      </p:cBhvr>
                                      <p:tavLst>
                                        <p:tav tm="0">
                                          <p:val>
                                            <p:fltVal val="-90"/>
                                          </p:val>
                                        </p:tav>
                                        <p:tav tm="100000">
                                          <p:val>
                                            <p:fltVal val="0"/>
                                          </p:val>
                                        </p:tav>
                                      </p:tavLst>
                                    </p:anim>
                                    <p:anim calcmode="lin" valueType="num">
                                      <p:cBhvr>
                                        <p:cTn id="9" dur="1600" decel="100000" fill="hold"/>
                                        <p:tgtEl>
                                          <p:spTgt spid="4"/>
                                        </p:tgtEl>
                                        <p:attrNameLst>
                                          <p:attrName>ppt_x</p:attrName>
                                        </p:attrNameLst>
                                      </p:cBhvr>
                                      <p:tavLst>
                                        <p:tav tm="0">
                                          <p:val>
                                            <p:strVal val="#ppt_x+0.4"/>
                                          </p:val>
                                        </p:tav>
                                        <p:tav tm="100000">
                                          <p:val>
                                            <p:strVal val="#ppt_x-0.05"/>
                                          </p:val>
                                        </p:tav>
                                      </p:tavLst>
                                    </p:anim>
                                    <p:anim calcmode="lin" valueType="num">
                                      <p:cBhvr>
                                        <p:cTn id="10" dur="1600" decel="100000" fill="hold"/>
                                        <p:tgtEl>
                                          <p:spTgt spid="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rot="10800000">
            <a:off x="5562600" y="2133600"/>
            <a:ext cx="2590800" cy="1828800"/>
          </a:xfrm>
          <a:prstGeom prst="rect">
            <a:avLst/>
          </a:prstGeom>
          <a:ln>
            <a:noFill/>
          </a:ln>
          <a:effectLst>
            <a:softEdge rad="112500"/>
          </a:effectLst>
        </p:spPr>
      </p:pic>
      <p:sp>
        <p:nvSpPr>
          <p:cNvPr id="2" name="Title 1"/>
          <p:cNvSpPr>
            <a:spLocks noGrp="1"/>
          </p:cNvSpPr>
          <p:nvPr>
            <p:ph type="ctrTitle"/>
          </p:nvPr>
        </p:nvSpPr>
        <p:spPr>
          <a:xfrm>
            <a:off x="0" y="533400"/>
            <a:ext cx="9144000" cy="457200"/>
          </a:xfrm>
        </p:spPr>
        <p:txBody>
          <a:bodyPr>
            <a:noAutofit/>
          </a:bodyPr>
          <a:lstStyle/>
          <a:p>
            <a:pPr algn="ctr"/>
            <a:r>
              <a:rPr lang="en-US" sz="3200" dirty="0" smtClean="0">
                <a:solidFill>
                  <a:srgbClr val="7030A0"/>
                </a:solidFill>
                <a:latin typeface="Arial Rounded MT Bold" pitchFamily="34" charset="0"/>
              </a:rPr>
              <a:t>ETIOLOGY: Genus: </a:t>
            </a:r>
            <a:r>
              <a:rPr lang="en-US" sz="3200" i="1" dirty="0" err="1" smtClean="0">
                <a:solidFill>
                  <a:srgbClr val="7030A0"/>
                </a:solidFill>
                <a:latin typeface="Arial Rounded MT Bold" pitchFamily="34" charset="0"/>
              </a:rPr>
              <a:t>Theileria</a:t>
            </a:r>
            <a:endParaRPr lang="en-US" sz="3200" i="1" dirty="0">
              <a:solidFill>
                <a:srgbClr val="7030A0"/>
              </a:solidFill>
              <a:latin typeface="Arial Rounded MT Bold" pitchFamily="34" charset="0"/>
            </a:endParaRPr>
          </a:p>
        </p:txBody>
      </p:sp>
      <p:sp>
        <p:nvSpPr>
          <p:cNvPr id="3" name="Subtitle 2"/>
          <p:cNvSpPr>
            <a:spLocks noGrp="1"/>
          </p:cNvSpPr>
          <p:nvPr>
            <p:ph type="subTitle" idx="1"/>
          </p:nvPr>
        </p:nvSpPr>
        <p:spPr>
          <a:xfrm>
            <a:off x="228600" y="1524000"/>
            <a:ext cx="8534400" cy="3505200"/>
          </a:xfrm>
        </p:spPr>
        <p:txBody>
          <a:bodyPr>
            <a:normAutofit/>
          </a:bodyPr>
          <a:lstStyle/>
          <a:p>
            <a:pPr algn="just"/>
            <a:r>
              <a:rPr lang="en-US" sz="2800" dirty="0" smtClean="0"/>
              <a:t> </a:t>
            </a:r>
            <a:r>
              <a:rPr lang="en-US" sz="2800" b="1" dirty="0" err="1" smtClean="0">
                <a:solidFill>
                  <a:schemeClr val="tx1"/>
                </a:solidFill>
              </a:rPr>
              <a:t>Theileriae</a:t>
            </a:r>
            <a:r>
              <a:rPr lang="en-US" sz="2800" b="1" dirty="0" smtClean="0">
                <a:solidFill>
                  <a:schemeClr val="tx1"/>
                </a:solidFill>
              </a:rPr>
              <a:t> are obligate intracellular protozoan parasites phylum: </a:t>
            </a:r>
            <a:r>
              <a:rPr lang="en-US" sz="2800" b="1" i="1" dirty="0" err="1" smtClean="0">
                <a:solidFill>
                  <a:schemeClr val="tx1"/>
                </a:solidFill>
              </a:rPr>
              <a:t>Apicomplexa</a:t>
            </a:r>
            <a:r>
              <a:rPr lang="en-US" sz="2800" b="1" i="1" dirty="0" smtClean="0">
                <a:solidFill>
                  <a:schemeClr val="tx1"/>
                </a:solidFill>
              </a:rPr>
              <a:t>, order: </a:t>
            </a:r>
            <a:r>
              <a:rPr lang="en-US" sz="2800" b="1" i="1" dirty="0" err="1" smtClean="0">
                <a:solidFill>
                  <a:schemeClr val="tx1"/>
                </a:solidFill>
              </a:rPr>
              <a:t>Piroplasmida</a:t>
            </a:r>
            <a:r>
              <a:rPr lang="en-US" sz="2800" b="1" i="1" dirty="0" smtClean="0">
                <a:solidFill>
                  <a:schemeClr val="tx1"/>
                </a:solidFill>
              </a:rPr>
              <a:t>, family: </a:t>
            </a:r>
            <a:r>
              <a:rPr lang="en-US" sz="2800" b="1" i="1" dirty="0" err="1" smtClean="0">
                <a:solidFill>
                  <a:schemeClr val="tx1"/>
                </a:solidFill>
              </a:rPr>
              <a:t>Theileriidae</a:t>
            </a:r>
            <a:r>
              <a:rPr lang="en-US" sz="2800" b="1" i="1" dirty="0" smtClean="0">
                <a:solidFill>
                  <a:schemeClr val="tx1"/>
                </a:solidFill>
              </a:rPr>
              <a:t>, genus :</a:t>
            </a:r>
            <a:r>
              <a:rPr lang="en-US" sz="2800" b="1" i="1" dirty="0" err="1" smtClean="0">
                <a:solidFill>
                  <a:schemeClr val="tx1"/>
                </a:solidFill>
              </a:rPr>
              <a:t>Theileria</a:t>
            </a:r>
            <a:r>
              <a:rPr lang="en-US" sz="2800" b="1" i="1" dirty="0" smtClean="0">
                <a:solidFill>
                  <a:schemeClr val="tx1"/>
                </a:solidFill>
              </a:rPr>
              <a:t>. </a:t>
            </a:r>
          </a:p>
          <a:p>
            <a:pPr algn="just"/>
            <a:endParaRPr lang="en-US" sz="2800" b="1" i="1" dirty="0" smtClean="0">
              <a:solidFill>
                <a:schemeClr val="tx1"/>
              </a:solidFill>
            </a:endParaRPr>
          </a:p>
          <a:p>
            <a:pPr algn="just"/>
            <a:r>
              <a:rPr lang="en-US" sz="2800" b="1" i="1" dirty="0" smtClean="0">
                <a:solidFill>
                  <a:schemeClr val="tx1"/>
                </a:solidFill>
              </a:rPr>
              <a:t>They are most closely related to </a:t>
            </a:r>
            <a:r>
              <a:rPr lang="en-US" sz="2800" b="1" i="1" dirty="0" err="1" smtClean="0">
                <a:solidFill>
                  <a:schemeClr val="tx1"/>
                </a:solidFill>
              </a:rPr>
              <a:t>Babesia</a:t>
            </a:r>
            <a:r>
              <a:rPr lang="en-US" sz="2800" b="1" i="1" dirty="0" smtClean="0">
                <a:solidFill>
                  <a:schemeClr val="tx1"/>
                </a:solidFill>
              </a:rPr>
              <a:t>, from which they differ by having a developmental stage in leukocytes prior to infection of erythrocytes. </a:t>
            </a:r>
          </a:p>
          <a:p>
            <a:pPr algn="just"/>
            <a:endParaRPr lang="en-US" sz="1800" b="1" dirty="0" smtClean="0">
              <a:solidFill>
                <a:schemeClr val="tx1"/>
              </a:solidFill>
              <a:latin typeface="Arial Rounded MT Bold" pitchFamily="34" charset="0"/>
            </a:endParaRPr>
          </a:p>
          <a:p>
            <a:pPr marL="1143000" lvl="0" indent="-1143000" algn="just">
              <a:lnSpc>
                <a:spcPct val="200000"/>
              </a:lnSpc>
              <a:buFont typeface="Courier New" panose="02070309020205020404" pitchFamily="49" charset="0"/>
              <a:buChar char="o"/>
            </a:pPr>
            <a:endParaRPr lang="en-US" sz="800" b="1" dirty="0" smtClean="0">
              <a:latin typeface="Arial Rounded MT Bold" pitchFamily="34" charset="0"/>
            </a:endParaRPr>
          </a:p>
          <a:p>
            <a:pPr lvl="0" algn="just">
              <a:lnSpc>
                <a:spcPct val="200000"/>
              </a:lnSpc>
              <a:buFont typeface="Wingdings" pitchFamily="2" charset="2"/>
              <a:buChar char="v"/>
            </a:pPr>
            <a:endParaRPr lang="en-US" sz="800" b="1" dirty="0" smtClean="0">
              <a:latin typeface="Arial Rounded MT Bold" pitchFamily="34" charset="0"/>
            </a:endParaRPr>
          </a:p>
        </p:txBody>
      </p:sp>
      <p:sp>
        <p:nvSpPr>
          <p:cNvPr id="5" name="Rectangle 4"/>
          <p:cNvSpPr>
            <a:spLocks noChangeArrowheads="1"/>
          </p:cNvSpPr>
          <p:nvPr/>
        </p:nvSpPr>
        <p:spPr bwMode="auto">
          <a:xfrm>
            <a:off x="7086600" y="65405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
        <p:nvSpPr>
          <p:cNvPr id="6" name="TextBox 5"/>
          <p:cNvSpPr txBox="1"/>
          <p:nvPr/>
        </p:nvSpPr>
        <p:spPr>
          <a:xfrm>
            <a:off x="304800" y="4724400"/>
            <a:ext cx="8534400" cy="1384995"/>
          </a:xfrm>
          <a:prstGeom prst="rect">
            <a:avLst/>
          </a:prstGeom>
          <a:noFill/>
        </p:spPr>
        <p:txBody>
          <a:bodyPr wrap="square" rtlCol="0">
            <a:spAutoFit/>
          </a:bodyPr>
          <a:lstStyle/>
          <a:p>
            <a:endParaRPr lang="en-US" sz="2000" dirty="0" smtClean="0"/>
          </a:p>
          <a:p>
            <a:r>
              <a:rPr lang="en-US" sz="2000" dirty="0" smtClean="0"/>
              <a:t> </a:t>
            </a:r>
            <a:r>
              <a:rPr lang="en-US" sz="2400" b="1" dirty="0" smtClean="0">
                <a:latin typeface="Times New Roman" pitchFamily="18" charset="0"/>
                <a:cs typeface="Times New Roman" pitchFamily="18" charset="0"/>
              </a:rPr>
              <a:t>The most pathogenic and economically important are:</a:t>
            </a:r>
            <a:endParaRPr lang="en-US" sz="2000" b="1" dirty="0" smtClean="0">
              <a:latin typeface="Times New Roman" pitchFamily="18" charset="0"/>
              <a:cs typeface="Times New Roman" pitchFamily="18" charset="0"/>
            </a:endParaRPr>
          </a:p>
          <a:p>
            <a:pPr marL="457200" indent="-457200">
              <a:buFont typeface="+mj-lt"/>
              <a:buAutoNum type="arabicPeriod"/>
            </a:pPr>
            <a:r>
              <a:rPr lang="en-US" sz="2000" b="1" dirty="0" smtClean="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T. </a:t>
            </a:r>
            <a:r>
              <a:rPr lang="en-US" sz="2000" b="1" i="1" dirty="0" err="1" smtClean="0">
                <a:latin typeface="Times New Roman" pitchFamily="18" charset="0"/>
                <a:cs typeface="Times New Roman" pitchFamily="18" charset="0"/>
              </a:rPr>
              <a:t>parva</a:t>
            </a:r>
            <a:r>
              <a:rPr lang="en-US" sz="2000" b="1" i="1" dirty="0" smtClean="0">
                <a:latin typeface="Times New Roman" pitchFamily="18" charset="0"/>
                <a:cs typeface="Times New Roman" pitchFamily="18" charset="0"/>
              </a:rPr>
              <a:t>, which causes East Coast fever (ECF),</a:t>
            </a:r>
          </a:p>
          <a:p>
            <a:pPr marL="457200" indent="-457200">
              <a:buFont typeface="+mj-lt"/>
              <a:buAutoNum type="arabicPeriod"/>
            </a:pPr>
            <a:r>
              <a:rPr lang="en-US" sz="2000" b="1" i="1" dirty="0" smtClean="0">
                <a:latin typeface="Times New Roman" pitchFamily="18" charset="0"/>
                <a:cs typeface="Times New Roman" pitchFamily="18" charset="0"/>
              </a:rPr>
              <a:t> T. </a:t>
            </a:r>
            <a:r>
              <a:rPr lang="en-US" sz="2000" b="1" i="1" dirty="0" err="1" smtClean="0">
                <a:latin typeface="Times New Roman" pitchFamily="18" charset="0"/>
                <a:cs typeface="Times New Roman" pitchFamily="18" charset="0"/>
              </a:rPr>
              <a:t>annulata</a:t>
            </a:r>
            <a:r>
              <a:rPr lang="en-US" sz="2000" b="1" i="1" dirty="0" smtClean="0">
                <a:latin typeface="Times New Roman" pitchFamily="18" charset="0"/>
                <a:cs typeface="Times New Roman" pitchFamily="18" charset="0"/>
              </a:rPr>
              <a:t>, which causes Tropical </a:t>
            </a:r>
            <a:r>
              <a:rPr lang="en-US" sz="2000" b="1" i="1" dirty="0" err="1" smtClean="0">
                <a:latin typeface="Times New Roman" pitchFamily="18" charset="0"/>
                <a:cs typeface="Times New Roman" pitchFamily="18" charset="0"/>
              </a:rPr>
              <a:t>theileriosis</a:t>
            </a:r>
            <a:r>
              <a:rPr lang="en-US" sz="2000" b="1" i="1" dirty="0" smtClean="0">
                <a:latin typeface="Times New Roman" pitchFamily="18" charset="0"/>
                <a:cs typeface="Times New Roman" pitchFamily="18" charset="0"/>
              </a:rPr>
              <a:t> (TT) </a:t>
            </a:r>
            <a:endParaRPr lang="en-US" sz="20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810765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457200"/>
          </a:xfrm>
        </p:spPr>
        <p:txBody>
          <a:bodyPr>
            <a:noAutofit/>
          </a:bodyPr>
          <a:lstStyle/>
          <a:p>
            <a:r>
              <a:rPr lang="en-US" sz="6000" b="1" dirty="0" err="1" smtClean="0">
                <a:latin typeface="Times New Roman" pitchFamily="18" charset="0"/>
                <a:cs typeface="Times New Roman" pitchFamily="18" charset="0"/>
              </a:rPr>
              <a:t>Babesiosis</a:t>
            </a:r>
            <a:endParaRPr lang="en-US" sz="6000" b="1" i="1" dirty="0">
              <a:solidFill>
                <a:srgbClr val="7030A0"/>
              </a:solidFill>
              <a:latin typeface="Times New Roman" pitchFamily="18" charset="0"/>
              <a:cs typeface="Times New Roman" pitchFamily="18" charset="0"/>
            </a:endParaRPr>
          </a:p>
        </p:txBody>
      </p:sp>
      <p:sp>
        <p:nvSpPr>
          <p:cNvPr id="3" name="Subtitle 2"/>
          <p:cNvSpPr>
            <a:spLocks noGrp="1"/>
          </p:cNvSpPr>
          <p:nvPr>
            <p:ph type="subTitle" idx="1"/>
          </p:nvPr>
        </p:nvSpPr>
        <p:spPr>
          <a:xfrm>
            <a:off x="304800" y="1371600"/>
            <a:ext cx="8610600" cy="3886200"/>
          </a:xfrm>
        </p:spPr>
        <p:txBody>
          <a:bodyPr>
            <a:normAutofit/>
          </a:bodyPr>
          <a:lstStyle/>
          <a:p>
            <a:pPr algn="just"/>
            <a:r>
              <a:rPr lang="en-US" sz="2800" dirty="0" smtClean="0"/>
              <a:t>It is caused by a  </a:t>
            </a:r>
            <a:r>
              <a:rPr lang="en-US" sz="2800" dirty="0" err="1" smtClean="0">
                <a:solidFill>
                  <a:srgbClr val="FF0000"/>
                </a:solidFill>
              </a:rPr>
              <a:t>intraerythrocytic</a:t>
            </a:r>
            <a:r>
              <a:rPr lang="en-US" sz="2800" dirty="0" smtClean="0">
                <a:solidFill>
                  <a:srgbClr val="FF0000"/>
                </a:solidFill>
              </a:rPr>
              <a:t> protozoan </a:t>
            </a:r>
            <a:r>
              <a:rPr lang="en-US" sz="2800" dirty="0" smtClean="0"/>
              <a:t>parasites of the genus </a:t>
            </a:r>
            <a:r>
              <a:rPr lang="en-US" sz="2800" i="1" dirty="0" err="1" smtClean="0"/>
              <a:t>Babesia</a:t>
            </a:r>
            <a:r>
              <a:rPr lang="en-US" sz="2800" i="1" dirty="0" smtClean="0"/>
              <a:t>. Transmitted by ticks, </a:t>
            </a:r>
            <a:r>
              <a:rPr lang="en-US" sz="2800" i="1" dirty="0" err="1" smtClean="0"/>
              <a:t>babesiosis</a:t>
            </a:r>
            <a:r>
              <a:rPr lang="en-US" sz="2800" i="1" dirty="0" smtClean="0"/>
              <a:t> affects</a:t>
            </a:r>
          </a:p>
          <a:p>
            <a:pPr algn="just"/>
            <a:r>
              <a:rPr lang="en-US" sz="2800" dirty="0" smtClean="0"/>
              <a:t>a wide range of domestic and wild animals and occasionally people.</a:t>
            </a:r>
            <a:endParaRPr lang="en-US" sz="2800" b="1" dirty="0" smtClean="0">
              <a:latin typeface="Arial Rounded MT Bold" pitchFamily="34" charset="0"/>
            </a:endParaRPr>
          </a:p>
          <a:p>
            <a:pPr marL="342900" lvl="0" indent="-342900" algn="just">
              <a:lnSpc>
                <a:spcPct val="200000"/>
              </a:lnSpc>
              <a:buFont typeface="Wingdings" pitchFamily="2" charset="2"/>
              <a:buChar char="v"/>
            </a:pPr>
            <a:r>
              <a:rPr lang="en-US" sz="2800" dirty="0" smtClean="0">
                <a:latin typeface="Arial Rounded MT Bold" pitchFamily="34" charset="0"/>
              </a:rPr>
              <a:t> </a:t>
            </a:r>
            <a:r>
              <a:rPr lang="en-US" sz="2800" b="1" i="1" dirty="0" err="1" smtClean="0">
                <a:latin typeface="Arial Rounded MT Bold" pitchFamily="34" charset="0"/>
              </a:rPr>
              <a:t>Babesia</a:t>
            </a:r>
            <a:r>
              <a:rPr lang="en-US" sz="2800" b="1" i="1" dirty="0" smtClean="0">
                <a:latin typeface="Arial Rounded MT Bold" pitchFamily="34" charset="0"/>
              </a:rPr>
              <a:t> </a:t>
            </a:r>
            <a:r>
              <a:rPr lang="en-US" sz="2800" b="1" dirty="0" smtClean="0">
                <a:latin typeface="Arial Rounded MT Bold" pitchFamily="34" charset="0"/>
              </a:rPr>
              <a:t>parasite has been observed first time by </a:t>
            </a:r>
            <a:r>
              <a:rPr lang="en-US" sz="2800" b="1" dirty="0" smtClean="0">
                <a:solidFill>
                  <a:srgbClr val="FF0000"/>
                </a:solidFill>
                <a:latin typeface="Arial Rounded MT Bold" pitchFamily="34" charset="0"/>
              </a:rPr>
              <a:t>Babes </a:t>
            </a:r>
            <a:r>
              <a:rPr lang="en-US" sz="2800" b="1" dirty="0" smtClean="0">
                <a:latin typeface="Arial Rounded MT Bold" pitchFamily="34" charset="0"/>
              </a:rPr>
              <a:t>in 1888 from blood of African cattle.</a:t>
            </a:r>
          </a:p>
          <a:p>
            <a:pPr marL="342900" lvl="0" indent="-342900" algn="just">
              <a:lnSpc>
                <a:spcPct val="200000"/>
              </a:lnSpc>
            </a:pPr>
            <a:endParaRPr lang="en-US" sz="2800" b="1" dirty="0" smtClean="0">
              <a:latin typeface="Arial Rounded MT Bold" pitchFamily="34" charset="0"/>
            </a:endParaRPr>
          </a:p>
          <a:p>
            <a:pPr lvl="0" algn="just">
              <a:lnSpc>
                <a:spcPct val="200000"/>
              </a:lnSpc>
              <a:buFont typeface="Wingdings" pitchFamily="2" charset="2"/>
              <a:buChar char="v"/>
            </a:pPr>
            <a:endParaRPr lang="en-US" sz="2400" b="1" dirty="0" smtClean="0">
              <a:latin typeface="Arial Rounded MT Bold" pitchFamily="34" charset="0"/>
            </a:endParaRPr>
          </a:p>
        </p:txBody>
      </p:sp>
      <p:pic>
        <p:nvPicPr>
          <p:cNvPr id="5" name="Picture 4" descr="bigeminablsme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a:xfrm>
            <a:off x="6629400" y="4876800"/>
            <a:ext cx="2438400" cy="1828800"/>
          </a:xfrm>
          <a:prstGeom prst="rect">
            <a:avLst/>
          </a:prstGeom>
          <a:noFill/>
        </p:spPr>
      </p:pic>
    </p:spTree>
    <p:extLst>
      <p:ext uri="{BB962C8B-B14F-4D97-AF65-F5344CB8AC3E}">
        <p14:creationId xmlns="" xmlns:p14="http://schemas.microsoft.com/office/powerpoint/2010/main" val="1698900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14400"/>
            <a:ext cx="9144000" cy="457200"/>
          </a:xfrm>
        </p:spPr>
        <p:txBody>
          <a:bodyPr>
            <a:noAutofit/>
          </a:bodyPr>
          <a:lstStyle/>
          <a:p>
            <a:pPr algn="ctr"/>
            <a:r>
              <a:rPr lang="en-US" sz="3200" dirty="0" smtClean="0">
                <a:solidFill>
                  <a:srgbClr val="7030A0"/>
                </a:solidFill>
                <a:latin typeface="Arial Rounded MT Bold" pitchFamily="34" charset="0"/>
              </a:rPr>
              <a:t>Genus: </a:t>
            </a:r>
            <a:r>
              <a:rPr lang="en-US" sz="3200" i="1" dirty="0" err="1" smtClean="0">
                <a:solidFill>
                  <a:srgbClr val="7030A0"/>
                </a:solidFill>
                <a:latin typeface="Arial Rounded MT Bold" pitchFamily="34" charset="0"/>
              </a:rPr>
              <a:t>Theileria</a:t>
            </a:r>
            <a:endParaRPr lang="en-US" sz="3200" i="1" dirty="0">
              <a:solidFill>
                <a:srgbClr val="7030A0"/>
              </a:solidFill>
              <a:latin typeface="Arial Rounded MT Bold" pitchFamily="34" charset="0"/>
            </a:endParaRPr>
          </a:p>
        </p:txBody>
      </p:sp>
      <p:sp>
        <p:nvSpPr>
          <p:cNvPr id="3" name="Subtitle 2"/>
          <p:cNvSpPr>
            <a:spLocks noGrp="1"/>
          </p:cNvSpPr>
          <p:nvPr>
            <p:ph type="subTitle" idx="1"/>
          </p:nvPr>
        </p:nvSpPr>
        <p:spPr>
          <a:xfrm>
            <a:off x="0" y="457200"/>
            <a:ext cx="9144000" cy="6400800"/>
          </a:xfrm>
        </p:spPr>
        <p:txBody>
          <a:bodyPr>
            <a:normAutofit/>
          </a:bodyPr>
          <a:lstStyle/>
          <a:p>
            <a:pPr lvl="0" algn="just">
              <a:lnSpc>
                <a:spcPct val="200000"/>
              </a:lnSpc>
            </a:pPr>
            <a:endParaRPr lang="en-US" sz="2400" b="1" dirty="0" smtClean="0">
              <a:latin typeface="Arial Rounded MT Bold" pitchFamily="34" charset="0"/>
            </a:endParaRPr>
          </a:p>
        </p:txBody>
      </p:sp>
      <p:graphicFrame>
        <p:nvGraphicFramePr>
          <p:cNvPr id="4" name="Table 3"/>
          <p:cNvGraphicFramePr>
            <a:graphicFrameLocks noGrp="1"/>
          </p:cNvGraphicFramePr>
          <p:nvPr/>
        </p:nvGraphicFramePr>
        <p:xfrm>
          <a:off x="304799" y="1942886"/>
          <a:ext cx="8610601" cy="3992078"/>
        </p:xfrm>
        <a:graphic>
          <a:graphicData uri="http://schemas.openxmlformats.org/drawingml/2006/table">
            <a:tbl>
              <a:tblPr firstRow="1" bandRow="1">
                <a:tableStyleId>{5C22544A-7EE6-4342-B048-85BDC9FD1C3A}</a:tableStyleId>
              </a:tblPr>
              <a:tblGrid>
                <a:gridCol w="1839872"/>
                <a:gridCol w="1665329"/>
                <a:gridCol w="2014415"/>
                <a:gridCol w="3090985"/>
              </a:tblGrid>
              <a:tr h="825532">
                <a:tc>
                  <a:txBody>
                    <a:bodyPr/>
                    <a:lstStyle/>
                    <a:p>
                      <a:r>
                        <a:rPr lang="en-US" sz="2000" dirty="0" smtClean="0">
                          <a:latin typeface="Arial Black" pitchFamily="34" charset="0"/>
                        </a:rPr>
                        <a:t>Species</a:t>
                      </a:r>
                      <a:endParaRPr lang="en-US" sz="2000" dirty="0">
                        <a:latin typeface="Arial Black" pitchFamily="34" charset="0"/>
                      </a:endParaRPr>
                    </a:p>
                  </a:txBody>
                  <a:tcPr/>
                </a:tc>
                <a:tc>
                  <a:txBody>
                    <a:bodyPr/>
                    <a:lstStyle/>
                    <a:p>
                      <a:pPr algn="ctr"/>
                      <a:r>
                        <a:rPr lang="en-US" sz="2000" b="1" dirty="0" smtClean="0">
                          <a:solidFill>
                            <a:srgbClr val="FFFF00"/>
                          </a:solidFill>
                          <a:latin typeface="Arial Black" pitchFamily="34" charset="0"/>
                        </a:rPr>
                        <a:t>Definitive</a:t>
                      </a:r>
                      <a:r>
                        <a:rPr lang="en-US" sz="2000" b="1" baseline="0" dirty="0" smtClean="0">
                          <a:solidFill>
                            <a:srgbClr val="FFFF00"/>
                          </a:solidFill>
                          <a:latin typeface="Arial Black" pitchFamily="34" charset="0"/>
                        </a:rPr>
                        <a:t> host</a:t>
                      </a:r>
                      <a:endParaRPr lang="en-US" sz="2000" b="1" dirty="0">
                        <a:solidFill>
                          <a:srgbClr val="FFFF00"/>
                        </a:solidFill>
                        <a:latin typeface="Arial Black" pitchFamily="34" charset="0"/>
                      </a:endParaRPr>
                    </a:p>
                  </a:txBody>
                  <a:tcPr/>
                </a:tc>
                <a:tc>
                  <a:txBody>
                    <a:bodyPr/>
                    <a:lstStyle/>
                    <a:p>
                      <a:pPr algn="ctr"/>
                      <a:r>
                        <a:rPr lang="en-US" sz="2000" dirty="0" smtClean="0">
                          <a:latin typeface="Arial Black" pitchFamily="34" charset="0"/>
                        </a:rPr>
                        <a:t>Vector</a:t>
                      </a:r>
                      <a:endParaRPr lang="en-US" sz="2000" dirty="0">
                        <a:latin typeface="Arial Black"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000" dirty="0" smtClean="0">
                          <a:latin typeface="Arial Black" pitchFamily="34" charset="0"/>
                        </a:rPr>
                        <a:t>Disease</a:t>
                      </a:r>
                      <a:endParaRPr lang="en-US" sz="2000" dirty="0">
                        <a:latin typeface="Arial Black" pitchFamily="34" charset="0"/>
                      </a:endParaRPr>
                    </a:p>
                  </a:txBody>
                  <a:tcPr>
                    <a:lnL w="12700" cap="flat" cmpd="sng" algn="ctr">
                      <a:solidFill>
                        <a:schemeClr val="tx1"/>
                      </a:solidFill>
                      <a:prstDash val="solid"/>
                      <a:round/>
                      <a:headEnd type="none" w="med" len="med"/>
                      <a:tailEnd type="none" w="med" len="med"/>
                    </a:lnL>
                  </a:tcPr>
                </a:tc>
              </a:tr>
              <a:tr h="1308069">
                <a:tc>
                  <a:txBody>
                    <a:bodyPr/>
                    <a:lstStyle/>
                    <a:p>
                      <a:pPr marL="60325" marR="433070">
                        <a:lnSpc>
                          <a:spcPct val="104000"/>
                        </a:lnSpc>
                        <a:spcBef>
                          <a:spcPts val="135"/>
                        </a:spcBef>
                        <a:spcAft>
                          <a:spcPts val="0"/>
                        </a:spcAft>
                      </a:pPr>
                      <a:r>
                        <a:rPr lang="en-US" sz="2000" i="1" dirty="0" err="1">
                          <a:solidFill>
                            <a:srgbClr val="7030A0"/>
                          </a:solidFill>
                          <a:latin typeface="Times New Roman" pitchFamily="18" charset="0"/>
                          <a:ea typeface="Times New Roman"/>
                          <a:cs typeface="Times New Roman" pitchFamily="18" charset="0"/>
                        </a:rPr>
                        <a:t>Theileria</a:t>
                      </a:r>
                      <a:r>
                        <a:rPr lang="en-US" sz="2000" i="1" dirty="0">
                          <a:solidFill>
                            <a:srgbClr val="7030A0"/>
                          </a:solidFill>
                          <a:latin typeface="Times New Roman" pitchFamily="18" charset="0"/>
                          <a:ea typeface="Times New Roman"/>
                          <a:cs typeface="Times New Roman" pitchFamily="18" charset="0"/>
                        </a:rPr>
                        <a:t> </a:t>
                      </a:r>
                      <a:r>
                        <a:rPr lang="en-US" sz="2000" i="1" dirty="0" err="1">
                          <a:solidFill>
                            <a:srgbClr val="7030A0"/>
                          </a:solidFill>
                          <a:latin typeface="Times New Roman" pitchFamily="18" charset="0"/>
                          <a:ea typeface="Times New Roman"/>
                          <a:cs typeface="Times New Roman" pitchFamily="18" charset="0"/>
                        </a:rPr>
                        <a:t>annulata</a:t>
                      </a:r>
                      <a:endParaRPr lang="en-US" sz="2000" dirty="0">
                        <a:solidFill>
                          <a:srgbClr val="7030A0"/>
                        </a:solidFill>
                        <a:latin typeface="Times New Roman" pitchFamily="18" charset="0"/>
                        <a:ea typeface="Times New Roman"/>
                        <a:cs typeface="Times New Roman" pitchFamily="18" charset="0"/>
                      </a:endParaRPr>
                    </a:p>
                  </a:txBody>
                  <a:tcPr marL="0" marR="0" marT="0" marB="0"/>
                </a:tc>
                <a:tc>
                  <a:txBody>
                    <a:bodyPr/>
                    <a:lstStyle/>
                    <a:p>
                      <a:pPr marL="60325" marR="269240">
                        <a:lnSpc>
                          <a:spcPct val="104000"/>
                        </a:lnSpc>
                        <a:spcBef>
                          <a:spcPts val="135"/>
                        </a:spcBef>
                        <a:spcAft>
                          <a:spcPts val="0"/>
                        </a:spcAft>
                      </a:pPr>
                      <a:r>
                        <a:rPr lang="en-US" sz="2000" dirty="0">
                          <a:solidFill>
                            <a:srgbClr val="7030A0"/>
                          </a:solidFill>
                          <a:latin typeface="Times New Roman" pitchFamily="18" charset="0"/>
                          <a:ea typeface="Times New Roman"/>
                          <a:cs typeface="Times New Roman" pitchFamily="18" charset="0"/>
                        </a:rPr>
                        <a:t>Cattle and bu</a:t>
                      </a:r>
                      <a:r>
                        <a:rPr lang="en-US" sz="2000" spc="-20" dirty="0">
                          <a:solidFill>
                            <a:srgbClr val="7030A0"/>
                          </a:solidFill>
                          <a:latin typeface="Times New Roman" pitchFamily="18" charset="0"/>
                          <a:ea typeface="Times New Roman"/>
                          <a:cs typeface="Times New Roman" pitchFamily="18" charset="0"/>
                        </a:rPr>
                        <a:t>f</a:t>
                      </a:r>
                      <a:r>
                        <a:rPr lang="en-US" sz="2000" dirty="0">
                          <a:solidFill>
                            <a:srgbClr val="7030A0"/>
                          </a:solidFill>
                          <a:latin typeface="Times New Roman" pitchFamily="18" charset="0"/>
                          <a:ea typeface="Times New Roman"/>
                          <a:cs typeface="Times New Roman" pitchFamily="18" charset="0"/>
                        </a:rPr>
                        <a:t>falo</a:t>
                      </a:r>
                    </a:p>
                  </a:txBody>
                  <a:tcPr marL="0" marR="0" marT="0" marB="0"/>
                </a:tc>
                <a:tc>
                  <a:txBody>
                    <a:bodyPr/>
                    <a:lstStyle/>
                    <a:p>
                      <a:pPr marL="60325" marR="546735" algn="just">
                        <a:lnSpc>
                          <a:spcPct val="104000"/>
                        </a:lnSpc>
                        <a:spcBef>
                          <a:spcPts val="135"/>
                        </a:spcBef>
                        <a:spcAft>
                          <a:spcPts val="0"/>
                        </a:spcAft>
                      </a:pPr>
                      <a:r>
                        <a:rPr lang="en-US" sz="2000" i="1" dirty="0" err="1">
                          <a:solidFill>
                            <a:srgbClr val="7030A0"/>
                          </a:solidFill>
                          <a:latin typeface="Times New Roman" pitchFamily="18" charset="0"/>
                          <a:ea typeface="Times New Roman"/>
                          <a:cs typeface="Times New Roman" pitchFamily="18" charset="0"/>
                        </a:rPr>
                        <a:t>Hyalomma</a:t>
                      </a:r>
                      <a:r>
                        <a:rPr lang="en-US" sz="2000" i="1" dirty="0">
                          <a:solidFill>
                            <a:srgbClr val="7030A0"/>
                          </a:solidFill>
                          <a:latin typeface="Times New Roman" pitchFamily="18" charset="0"/>
                          <a:ea typeface="Times New Roman"/>
                          <a:cs typeface="Times New Roman" pitchFamily="18" charset="0"/>
                        </a:rPr>
                        <a:t> </a:t>
                      </a:r>
                      <a:r>
                        <a:rPr lang="en-US" sz="2000" i="1" dirty="0" err="1">
                          <a:solidFill>
                            <a:srgbClr val="7030A0"/>
                          </a:solidFill>
                          <a:latin typeface="Times New Roman" pitchFamily="18" charset="0"/>
                          <a:ea typeface="Times New Roman"/>
                          <a:cs typeface="Times New Roman" pitchFamily="18" charset="0"/>
                        </a:rPr>
                        <a:t>anatolicum</a:t>
                      </a:r>
                      <a:r>
                        <a:rPr lang="en-US" sz="2000" i="1" dirty="0">
                          <a:solidFill>
                            <a:srgbClr val="7030A0"/>
                          </a:solidFill>
                          <a:latin typeface="Times New Roman" pitchFamily="18" charset="0"/>
                          <a:ea typeface="Times New Roman"/>
                          <a:cs typeface="Times New Roman" pitchFamily="18" charset="0"/>
                        </a:rPr>
                        <a:t> </a:t>
                      </a:r>
                      <a:r>
                        <a:rPr lang="en-US" sz="2000" i="1" dirty="0" err="1" smtClean="0">
                          <a:solidFill>
                            <a:srgbClr val="7030A0"/>
                          </a:solidFill>
                          <a:latin typeface="Times New Roman" pitchFamily="18" charset="0"/>
                          <a:ea typeface="Times New Roman"/>
                          <a:cs typeface="Times New Roman" pitchFamily="18" charset="0"/>
                        </a:rPr>
                        <a:t>anatolicum</a:t>
                      </a:r>
                      <a:endParaRPr lang="en-US" sz="2000" dirty="0">
                        <a:solidFill>
                          <a:srgbClr val="7030A0"/>
                        </a:solidFill>
                        <a:latin typeface="Times New Roman" pitchFamily="18" charset="0"/>
                        <a:ea typeface="Times New Roman"/>
                        <a:cs typeface="Times New Roman" pitchFamily="18" charset="0"/>
                      </a:endParaRPr>
                    </a:p>
                  </a:txBody>
                  <a:tcPr marL="0" marR="0" marT="0" marB="0">
                    <a:lnR w="12700" cap="flat" cmpd="sng" algn="ctr">
                      <a:solidFill>
                        <a:schemeClr val="tx1"/>
                      </a:solidFill>
                      <a:prstDash val="solid"/>
                      <a:round/>
                      <a:headEnd type="none" w="med" len="med"/>
                      <a:tailEnd type="none" w="med" len="med"/>
                    </a:lnR>
                  </a:tcPr>
                </a:tc>
                <a:tc>
                  <a:txBody>
                    <a:bodyPr/>
                    <a:lstStyle/>
                    <a:p>
                      <a:pPr marL="60325" marR="130810" indent="31750">
                        <a:lnSpc>
                          <a:spcPct val="104000"/>
                        </a:lnSpc>
                        <a:spcBef>
                          <a:spcPts val="135"/>
                        </a:spcBef>
                        <a:spcAft>
                          <a:spcPts val="0"/>
                        </a:spcAft>
                      </a:pPr>
                      <a:r>
                        <a:rPr lang="en-US" sz="2000" dirty="0">
                          <a:solidFill>
                            <a:srgbClr val="7030A0"/>
                          </a:solidFill>
                          <a:latin typeface="Times New Roman" pitchFamily="18" charset="0"/>
                          <a:ea typeface="Times New Roman"/>
                          <a:cs typeface="Times New Roman" pitchFamily="18" charset="0"/>
                        </a:rPr>
                        <a:t>Bovine</a:t>
                      </a:r>
                      <a:r>
                        <a:rPr lang="en-US" sz="2000" spc="-20" dirty="0">
                          <a:solidFill>
                            <a:srgbClr val="7030A0"/>
                          </a:solidFill>
                          <a:latin typeface="Times New Roman" pitchFamily="18" charset="0"/>
                          <a:ea typeface="Times New Roman"/>
                          <a:cs typeface="Times New Roman" pitchFamily="18" charset="0"/>
                        </a:rPr>
                        <a:t> </a:t>
                      </a:r>
                      <a:r>
                        <a:rPr lang="en-US" sz="2000" spc="-35" dirty="0">
                          <a:solidFill>
                            <a:srgbClr val="7030A0"/>
                          </a:solidFill>
                          <a:latin typeface="Times New Roman" pitchFamily="18" charset="0"/>
                          <a:ea typeface="Times New Roman"/>
                          <a:cs typeface="Times New Roman" pitchFamily="18" charset="0"/>
                        </a:rPr>
                        <a:t>T</a:t>
                      </a:r>
                      <a:r>
                        <a:rPr lang="en-US" sz="2000" dirty="0">
                          <a:solidFill>
                            <a:srgbClr val="7030A0"/>
                          </a:solidFill>
                          <a:latin typeface="Times New Roman" pitchFamily="18" charset="0"/>
                          <a:ea typeface="Times New Roman"/>
                          <a:cs typeface="Times New Roman" pitchFamily="18" charset="0"/>
                        </a:rPr>
                        <a:t>ropical </a:t>
                      </a:r>
                      <a:r>
                        <a:rPr lang="en-US" sz="2000" dirty="0" err="1">
                          <a:solidFill>
                            <a:srgbClr val="7030A0"/>
                          </a:solidFill>
                          <a:latin typeface="Times New Roman" pitchFamily="18" charset="0"/>
                          <a:ea typeface="Times New Roman"/>
                          <a:cs typeface="Times New Roman" pitchFamily="18" charset="0"/>
                        </a:rPr>
                        <a:t>theileriosis</a:t>
                      </a:r>
                      <a:r>
                        <a:rPr lang="en-US" sz="2000" dirty="0">
                          <a:solidFill>
                            <a:srgbClr val="7030A0"/>
                          </a:solidFill>
                          <a:latin typeface="Times New Roman" pitchFamily="18" charset="0"/>
                          <a:ea typeface="Times New Roman"/>
                          <a:cs typeface="Times New Roman" pitchFamily="18" charset="0"/>
                        </a:rPr>
                        <a:t> </a:t>
                      </a:r>
                      <a:r>
                        <a:rPr lang="en-US" sz="2000" dirty="0" smtClean="0">
                          <a:solidFill>
                            <a:srgbClr val="7030A0"/>
                          </a:solidFill>
                          <a:latin typeface="Times New Roman" pitchFamily="18" charset="0"/>
                          <a:ea typeface="Times New Roman"/>
                          <a:cs typeface="Times New Roman" pitchFamily="18" charset="0"/>
                        </a:rPr>
                        <a:t>  </a:t>
                      </a:r>
                      <a:r>
                        <a:rPr lang="en-US" sz="2000" dirty="0" smtClean="0">
                          <a:solidFill>
                            <a:srgbClr val="002060"/>
                          </a:solidFill>
                          <a:latin typeface="Times New Roman" pitchFamily="18" charset="0"/>
                          <a:ea typeface="Times New Roman"/>
                          <a:cs typeface="Times New Roman" pitchFamily="18" charset="0"/>
                        </a:rPr>
                        <a:t>or </a:t>
                      </a:r>
                      <a:r>
                        <a:rPr lang="en-US" sz="2000" dirty="0">
                          <a:solidFill>
                            <a:srgbClr val="7030A0"/>
                          </a:solidFill>
                          <a:latin typeface="Times New Roman" pitchFamily="18" charset="0"/>
                          <a:ea typeface="Times New Roman"/>
                          <a:cs typeface="Times New Roman" pitchFamily="18" charset="0"/>
                        </a:rPr>
                        <a:t>Egyptian </a:t>
                      </a:r>
                      <a:r>
                        <a:rPr lang="en-US" sz="2000" dirty="0" err="1" smtClean="0">
                          <a:solidFill>
                            <a:srgbClr val="7030A0"/>
                          </a:solidFill>
                          <a:latin typeface="Times New Roman" pitchFamily="18" charset="0"/>
                          <a:ea typeface="Times New Roman"/>
                          <a:cs typeface="Times New Roman" pitchFamily="18" charset="0"/>
                        </a:rPr>
                        <a:t>theileriosis</a:t>
                      </a:r>
                      <a:r>
                        <a:rPr lang="en-US" sz="2000" dirty="0" smtClean="0">
                          <a:solidFill>
                            <a:srgbClr val="7030A0"/>
                          </a:solidFill>
                          <a:latin typeface="Times New Roman" pitchFamily="18" charset="0"/>
                          <a:ea typeface="Times New Roman"/>
                          <a:cs typeface="Times New Roman" pitchFamily="18" charset="0"/>
                        </a:rPr>
                        <a:t>    </a:t>
                      </a:r>
                      <a:r>
                        <a:rPr lang="en-US" sz="2000" dirty="0">
                          <a:solidFill>
                            <a:srgbClr val="002060"/>
                          </a:solidFill>
                          <a:latin typeface="Times New Roman" pitchFamily="18" charset="0"/>
                          <a:ea typeface="Times New Roman"/>
                          <a:cs typeface="Times New Roman" pitchFamily="18" charset="0"/>
                        </a:rPr>
                        <a:t>or</a:t>
                      </a:r>
                    </a:p>
                    <a:p>
                      <a:pPr marL="60325" marR="437515">
                        <a:lnSpc>
                          <a:spcPct val="104000"/>
                        </a:lnSpc>
                        <a:spcBef>
                          <a:spcPts val="0"/>
                        </a:spcBef>
                        <a:spcAft>
                          <a:spcPts val="0"/>
                        </a:spcAft>
                      </a:pPr>
                      <a:r>
                        <a:rPr lang="en-US" sz="2000" dirty="0">
                          <a:solidFill>
                            <a:srgbClr val="7030A0"/>
                          </a:solidFill>
                          <a:latin typeface="Times New Roman" pitchFamily="18" charset="0"/>
                          <a:ea typeface="Times New Roman"/>
                          <a:cs typeface="Times New Roman" pitchFamily="18" charset="0"/>
                        </a:rPr>
                        <a:t>Mediterranean </a:t>
                      </a:r>
                      <a:r>
                        <a:rPr lang="en-US" sz="2000" dirty="0" err="1">
                          <a:solidFill>
                            <a:srgbClr val="7030A0"/>
                          </a:solidFill>
                          <a:latin typeface="Times New Roman" pitchFamily="18" charset="0"/>
                          <a:ea typeface="Times New Roman"/>
                          <a:cs typeface="Times New Roman" pitchFamily="18" charset="0"/>
                        </a:rPr>
                        <a:t>theileriosis</a:t>
                      </a:r>
                      <a:endParaRPr lang="en-US" sz="2000" dirty="0">
                        <a:solidFill>
                          <a:srgbClr val="7030A0"/>
                        </a:solidFill>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tcPr>
                </a:tc>
              </a:tr>
              <a:tr h="568865">
                <a:tc>
                  <a:txBody>
                    <a:bodyPr/>
                    <a:lstStyle/>
                    <a:p>
                      <a:pPr marL="60325" marR="0">
                        <a:lnSpc>
                          <a:spcPct val="115000"/>
                        </a:lnSpc>
                        <a:spcBef>
                          <a:spcPts val="135"/>
                        </a:spcBef>
                        <a:spcAft>
                          <a:spcPts val="0"/>
                        </a:spcAft>
                      </a:pPr>
                      <a:r>
                        <a:rPr lang="en-US" sz="2000" i="1">
                          <a:latin typeface="Times New Roman" pitchFamily="18" charset="0"/>
                          <a:ea typeface="Times New Roman"/>
                          <a:cs typeface="Times New Roman" pitchFamily="18" charset="0"/>
                        </a:rPr>
                        <a:t>Theileria parva</a:t>
                      </a:r>
                      <a:endParaRPr lang="en-US" sz="2000">
                        <a:latin typeface="Times New Roman" pitchFamily="18" charset="0"/>
                        <a:ea typeface="Times New Roman"/>
                        <a:cs typeface="Times New Roman" pitchFamily="18" charset="0"/>
                      </a:endParaRPr>
                    </a:p>
                  </a:txBody>
                  <a:tcPr marL="0" marR="0" marT="0" marB="0"/>
                </a:tc>
                <a:tc>
                  <a:txBody>
                    <a:bodyPr/>
                    <a:lstStyle/>
                    <a:p>
                      <a:pPr marL="60325" marR="269240">
                        <a:lnSpc>
                          <a:spcPct val="104000"/>
                        </a:lnSpc>
                        <a:spcBef>
                          <a:spcPts val="135"/>
                        </a:spcBef>
                        <a:spcAft>
                          <a:spcPts val="0"/>
                        </a:spcAft>
                      </a:pPr>
                      <a:r>
                        <a:rPr lang="en-US" sz="2000" dirty="0">
                          <a:latin typeface="Times New Roman" pitchFamily="18" charset="0"/>
                          <a:ea typeface="Times New Roman"/>
                          <a:cs typeface="Times New Roman" pitchFamily="18" charset="0"/>
                        </a:rPr>
                        <a:t>Cattle and bu</a:t>
                      </a:r>
                      <a:r>
                        <a:rPr lang="en-US" sz="2000" spc="-20" dirty="0">
                          <a:latin typeface="Times New Roman" pitchFamily="18" charset="0"/>
                          <a:ea typeface="Times New Roman"/>
                          <a:cs typeface="Times New Roman" pitchFamily="18" charset="0"/>
                        </a:rPr>
                        <a:t>f</a:t>
                      </a:r>
                      <a:r>
                        <a:rPr lang="en-US" sz="2000" dirty="0">
                          <a:latin typeface="Times New Roman" pitchFamily="18" charset="0"/>
                          <a:ea typeface="Times New Roman"/>
                          <a:cs typeface="Times New Roman" pitchFamily="18" charset="0"/>
                        </a:rPr>
                        <a:t>falo</a:t>
                      </a:r>
                    </a:p>
                  </a:txBody>
                  <a:tcPr marL="0" marR="0" marT="0" marB="0"/>
                </a:tc>
                <a:tc>
                  <a:txBody>
                    <a:bodyPr/>
                    <a:lstStyle/>
                    <a:p>
                      <a:pPr marL="60325" marR="341630">
                        <a:lnSpc>
                          <a:spcPct val="104000"/>
                        </a:lnSpc>
                        <a:spcBef>
                          <a:spcPts val="135"/>
                        </a:spcBef>
                        <a:spcAft>
                          <a:spcPts val="0"/>
                        </a:spcAft>
                      </a:pPr>
                      <a:r>
                        <a:rPr lang="en-US" sz="2000" i="1" dirty="0" err="1">
                          <a:latin typeface="Times New Roman" pitchFamily="18" charset="0"/>
                          <a:ea typeface="Times New Roman"/>
                          <a:cs typeface="Times New Roman" pitchFamily="18" charset="0"/>
                        </a:rPr>
                        <a:t>Rhipicephalus</a:t>
                      </a:r>
                      <a:r>
                        <a:rPr lang="en-US" sz="2000" i="1" dirty="0">
                          <a:latin typeface="Times New Roman" pitchFamily="18" charset="0"/>
                          <a:ea typeface="Times New Roman"/>
                          <a:cs typeface="Times New Roman" pitchFamily="18" charset="0"/>
                        </a:rPr>
                        <a:t> </a:t>
                      </a:r>
                      <a:r>
                        <a:rPr lang="en-US" sz="2000" i="1" dirty="0" err="1">
                          <a:latin typeface="Times New Roman" pitchFamily="18" charset="0"/>
                          <a:ea typeface="Times New Roman"/>
                          <a:cs typeface="Times New Roman" pitchFamily="18" charset="0"/>
                        </a:rPr>
                        <a:t>appendiculatus</a:t>
                      </a:r>
                      <a:endParaRPr lang="en-US" sz="2000" dirty="0">
                        <a:latin typeface="Times New Roman" pitchFamily="18" charset="0"/>
                        <a:ea typeface="Times New Roman"/>
                        <a:cs typeface="Times New Roman" pitchFamily="18" charset="0"/>
                      </a:endParaRPr>
                    </a:p>
                  </a:txBody>
                  <a:tcPr marL="0" marR="0" marT="0" marB="0">
                    <a:lnR w="12700" cap="flat" cmpd="sng" algn="ctr">
                      <a:solidFill>
                        <a:schemeClr val="tx1"/>
                      </a:solidFill>
                      <a:prstDash val="solid"/>
                      <a:round/>
                      <a:headEnd type="none" w="med" len="med"/>
                      <a:tailEnd type="none" w="med" len="med"/>
                    </a:lnR>
                  </a:tcPr>
                </a:tc>
                <a:tc>
                  <a:txBody>
                    <a:bodyPr/>
                    <a:lstStyle/>
                    <a:p>
                      <a:pPr marL="60325" marR="0">
                        <a:lnSpc>
                          <a:spcPct val="115000"/>
                        </a:lnSpc>
                        <a:spcBef>
                          <a:spcPts val="135"/>
                        </a:spcBef>
                        <a:spcAft>
                          <a:spcPts val="0"/>
                        </a:spcAft>
                      </a:pPr>
                      <a:r>
                        <a:rPr lang="en-US" sz="2000" dirty="0">
                          <a:latin typeface="Times New Roman" pitchFamily="18" charset="0"/>
                          <a:ea typeface="Times New Roman"/>
                          <a:cs typeface="Times New Roman" pitchFamily="18" charset="0"/>
                        </a:rPr>
                        <a:t>East coast Fever </a:t>
                      </a:r>
                      <a:r>
                        <a:rPr lang="en-US" sz="2000" baseline="0" dirty="0" smtClean="0">
                          <a:latin typeface="Times New Roman" pitchFamily="18" charset="0"/>
                          <a:ea typeface="Times New Roman"/>
                          <a:cs typeface="Times New Roman" pitchFamily="18" charset="0"/>
                        </a:rPr>
                        <a:t>     </a:t>
                      </a:r>
                    </a:p>
                    <a:p>
                      <a:pPr marL="60325" marR="0">
                        <a:lnSpc>
                          <a:spcPct val="115000"/>
                        </a:lnSpc>
                        <a:spcBef>
                          <a:spcPts val="135"/>
                        </a:spcBef>
                        <a:spcAft>
                          <a:spcPts val="0"/>
                        </a:spcAft>
                      </a:pPr>
                      <a:r>
                        <a:rPr lang="en-US" sz="2000" baseline="0" dirty="0" smtClean="0">
                          <a:latin typeface="Times New Roman" pitchFamily="18" charset="0"/>
                          <a:ea typeface="Times New Roman"/>
                          <a:cs typeface="Times New Roman" pitchFamily="18" charset="0"/>
                        </a:rPr>
                        <a:t> </a:t>
                      </a:r>
                      <a:r>
                        <a:rPr lang="en-US" sz="2000" dirty="0" smtClean="0">
                          <a:latin typeface="Times New Roman" pitchFamily="18" charset="0"/>
                          <a:ea typeface="Times New Roman"/>
                          <a:cs typeface="Times New Roman" pitchFamily="18" charset="0"/>
                        </a:rPr>
                        <a:t>or  January fever</a:t>
                      </a:r>
                      <a:endParaRPr lang="en-US" sz="2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tcPr>
                </a:tc>
              </a:tr>
              <a:tr h="1144737">
                <a:tc>
                  <a:txBody>
                    <a:bodyPr/>
                    <a:lstStyle/>
                    <a:p>
                      <a:pPr marL="60325" marR="433070">
                        <a:lnSpc>
                          <a:spcPct val="104000"/>
                        </a:lnSpc>
                        <a:spcBef>
                          <a:spcPts val="135"/>
                        </a:spcBef>
                        <a:spcAft>
                          <a:spcPts val="0"/>
                        </a:spcAft>
                      </a:pPr>
                      <a:r>
                        <a:rPr lang="en-US" sz="2000" i="1" dirty="0" err="1">
                          <a:solidFill>
                            <a:srgbClr val="0070C0"/>
                          </a:solidFill>
                          <a:latin typeface="Times New Roman" pitchFamily="18" charset="0"/>
                          <a:ea typeface="Times New Roman"/>
                          <a:cs typeface="Times New Roman" pitchFamily="18" charset="0"/>
                        </a:rPr>
                        <a:t>Theileria</a:t>
                      </a:r>
                      <a:r>
                        <a:rPr lang="en-US" sz="2000" i="1" dirty="0">
                          <a:solidFill>
                            <a:srgbClr val="0070C0"/>
                          </a:solidFill>
                          <a:latin typeface="Times New Roman" pitchFamily="18" charset="0"/>
                          <a:ea typeface="Times New Roman"/>
                          <a:cs typeface="Times New Roman" pitchFamily="18" charset="0"/>
                        </a:rPr>
                        <a:t> </a:t>
                      </a:r>
                      <a:r>
                        <a:rPr lang="en-US" sz="2000" i="1" dirty="0" err="1">
                          <a:solidFill>
                            <a:srgbClr val="0070C0"/>
                          </a:solidFill>
                          <a:latin typeface="Times New Roman" pitchFamily="18" charset="0"/>
                          <a:ea typeface="Times New Roman"/>
                          <a:cs typeface="Times New Roman" pitchFamily="18" charset="0"/>
                        </a:rPr>
                        <a:t>law</a:t>
                      </a:r>
                      <a:r>
                        <a:rPr lang="en-US" sz="2000" i="1" spc="-35" dirty="0" err="1">
                          <a:solidFill>
                            <a:srgbClr val="0070C0"/>
                          </a:solidFill>
                          <a:latin typeface="Times New Roman" pitchFamily="18" charset="0"/>
                          <a:ea typeface="Times New Roman"/>
                          <a:cs typeface="Times New Roman" pitchFamily="18" charset="0"/>
                        </a:rPr>
                        <a:t>r</a:t>
                      </a:r>
                      <a:r>
                        <a:rPr lang="en-US" sz="2000" i="1" dirty="0" err="1">
                          <a:solidFill>
                            <a:srgbClr val="0070C0"/>
                          </a:solidFill>
                          <a:latin typeface="Times New Roman" pitchFamily="18" charset="0"/>
                          <a:ea typeface="Times New Roman"/>
                          <a:cs typeface="Times New Roman" pitchFamily="18" charset="0"/>
                        </a:rPr>
                        <a:t>enci</a:t>
                      </a:r>
                      <a:endParaRPr lang="en-US" sz="2000" dirty="0">
                        <a:solidFill>
                          <a:srgbClr val="0070C0"/>
                        </a:solidFill>
                        <a:latin typeface="Times New Roman" pitchFamily="18" charset="0"/>
                        <a:ea typeface="Times New Roman"/>
                        <a:cs typeface="Times New Roman" pitchFamily="18" charset="0"/>
                      </a:endParaRPr>
                    </a:p>
                  </a:txBody>
                  <a:tcPr marL="0" marR="0" marT="0" marB="0"/>
                </a:tc>
                <a:tc>
                  <a:txBody>
                    <a:bodyPr/>
                    <a:lstStyle/>
                    <a:p>
                      <a:pPr marL="60325" marR="269240">
                        <a:lnSpc>
                          <a:spcPct val="104000"/>
                        </a:lnSpc>
                        <a:spcBef>
                          <a:spcPts val="135"/>
                        </a:spcBef>
                        <a:spcAft>
                          <a:spcPts val="0"/>
                        </a:spcAft>
                      </a:pPr>
                      <a:r>
                        <a:rPr lang="en-US" sz="2000" dirty="0">
                          <a:solidFill>
                            <a:srgbClr val="0070C0"/>
                          </a:solidFill>
                          <a:latin typeface="Times New Roman" pitchFamily="18" charset="0"/>
                          <a:ea typeface="Times New Roman"/>
                          <a:cs typeface="Times New Roman" pitchFamily="18" charset="0"/>
                        </a:rPr>
                        <a:t>Cattle and bu</a:t>
                      </a:r>
                      <a:r>
                        <a:rPr lang="en-US" sz="2000" spc="-20" dirty="0">
                          <a:solidFill>
                            <a:srgbClr val="0070C0"/>
                          </a:solidFill>
                          <a:latin typeface="Times New Roman" pitchFamily="18" charset="0"/>
                          <a:ea typeface="Times New Roman"/>
                          <a:cs typeface="Times New Roman" pitchFamily="18" charset="0"/>
                        </a:rPr>
                        <a:t>f</a:t>
                      </a:r>
                      <a:r>
                        <a:rPr lang="en-US" sz="2000" dirty="0">
                          <a:solidFill>
                            <a:srgbClr val="0070C0"/>
                          </a:solidFill>
                          <a:latin typeface="Times New Roman" pitchFamily="18" charset="0"/>
                          <a:ea typeface="Times New Roman"/>
                          <a:cs typeface="Times New Roman" pitchFamily="18" charset="0"/>
                        </a:rPr>
                        <a:t>falo</a:t>
                      </a:r>
                    </a:p>
                  </a:txBody>
                  <a:tcPr marL="0" marR="0" marT="0" marB="0"/>
                </a:tc>
                <a:tc>
                  <a:txBody>
                    <a:bodyPr/>
                    <a:lstStyle/>
                    <a:p>
                      <a:pPr marL="60325" marR="341630">
                        <a:lnSpc>
                          <a:spcPct val="104000"/>
                        </a:lnSpc>
                        <a:spcBef>
                          <a:spcPts val="135"/>
                        </a:spcBef>
                        <a:spcAft>
                          <a:spcPts val="0"/>
                        </a:spcAft>
                      </a:pPr>
                      <a:r>
                        <a:rPr lang="en-US" sz="2000" i="1" dirty="0" err="1">
                          <a:solidFill>
                            <a:srgbClr val="0070C0"/>
                          </a:solidFill>
                          <a:latin typeface="Times New Roman" pitchFamily="18" charset="0"/>
                          <a:ea typeface="Times New Roman"/>
                          <a:cs typeface="Times New Roman" pitchFamily="18" charset="0"/>
                        </a:rPr>
                        <a:t>Rhipicephalus</a:t>
                      </a:r>
                      <a:r>
                        <a:rPr lang="en-US" sz="2000" i="1" dirty="0">
                          <a:solidFill>
                            <a:srgbClr val="0070C0"/>
                          </a:solidFill>
                          <a:latin typeface="Times New Roman" pitchFamily="18" charset="0"/>
                          <a:ea typeface="Times New Roman"/>
                          <a:cs typeface="Times New Roman" pitchFamily="18" charset="0"/>
                        </a:rPr>
                        <a:t> </a:t>
                      </a:r>
                      <a:r>
                        <a:rPr lang="en-US" sz="2000" i="1" dirty="0" err="1">
                          <a:solidFill>
                            <a:srgbClr val="0070C0"/>
                          </a:solidFill>
                          <a:latin typeface="Times New Roman" pitchFamily="18" charset="0"/>
                          <a:ea typeface="Times New Roman"/>
                          <a:cs typeface="Times New Roman" pitchFamily="18" charset="0"/>
                        </a:rPr>
                        <a:t>appendiculatus</a:t>
                      </a:r>
                      <a:endParaRPr lang="en-US" sz="2000" dirty="0">
                        <a:solidFill>
                          <a:srgbClr val="0070C0"/>
                        </a:solidFill>
                        <a:latin typeface="Times New Roman" pitchFamily="18" charset="0"/>
                        <a:ea typeface="Times New Roman"/>
                        <a:cs typeface="Times New Roman" pitchFamily="18" charset="0"/>
                      </a:endParaRPr>
                    </a:p>
                  </a:txBody>
                  <a:tcPr marL="0" marR="0" marT="0" marB="0">
                    <a:lnR w="12700" cap="flat" cmpd="sng" algn="ctr">
                      <a:solidFill>
                        <a:schemeClr val="tx1"/>
                      </a:solidFill>
                      <a:prstDash val="solid"/>
                      <a:round/>
                      <a:headEnd type="none" w="med" len="med"/>
                      <a:tailEnd type="none" w="med" len="med"/>
                    </a:lnR>
                  </a:tcPr>
                </a:tc>
                <a:tc>
                  <a:txBody>
                    <a:bodyPr/>
                    <a:lstStyle/>
                    <a:p>
                      <a:pPr marL="60325" marR="0">
                        <a:lnSpc>
                          <a:spcPct val="115000"/>
                        </a:lnSpc>
                        <a:spcBef>
                          <a:spcPts val="135"/>
                        </a:spcBef>
                        <a:spcAft>
                          <a:spcPts val="0"/>
                        </a:spcAft>
                      </a:pPr>
                      <a:r>
                        <a:rPr lang="en-US" sz="2000" dirty="0">
                          <a:solidFill>
                            <a:srgbClr val="0070C0"/>
                          </a:solidFill>
                          <a:latin typeface="Times New Roman" pitchFamily="18" charset="0"/>
                          <a:ea typeface="Times New Roman"/>
                          <a:cs typeface="Times New Roman" pitchFamily="18" charset="0"/>
                        </a:rPr>
                        <a:t>Corridor disease</a:t>
                      </a:r>
                    </a:p>
                  </a:txBody>
                  <a:tcPr marL="0" marR="0" marT="0" marB="0">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 xmlns:p14="http://schemas.microsoft.com/office/powerpoint/2010/main" val="3676580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457200"/>
          </a:xfrm>
        </p:spPr>
        <p:txBody>
          <a:bodyPr>
            <a:noAutofit/>
          </a:bodyPr>
          <a:lstStyle/>
          <a:p>
            <a:pPr algn="ctr"/>
            <a:r>
              <a:rPr lang="en-US" sz="3200" dirty="0" smtClean="0">
                <a:solidFill>
                  <a:srgbClr val="7030A0"/>
                </a:solidFill>
                <a:latin typeface="Arial Rounded MT Bold" pitchFamily="34" charset="0"/>
              </a:rPr>
              <a:t>Transmission</a:t>
            </a:r>
            <a:endParaRPr lang="en-US" sz="3200" i="1" dirty="0">
              <a:solidFill>
                <a:srgbClr val="7030A0"/>
              </a:solidFill>
              <a:latin typeface="Arial Rounded MT Bold" pitchFamily="34" charset="0"/>
            </a:endParaRPr>
          </a:p>
        </p:txBody>
      </p:sp>
      <p:sp>
        <p:nvSpPr>
          <p:cNvPr id="3" name="Subtitle 2"/>
          <p:cNvSpPr>
            <a:spLocks noGrp="1"/>
          </p:cNvSpPr>
          <p:nvPr>
            <p:ph type="subTitle" idx="1"/>
          </p:nvPr>
        </p:nvSpPr>
        <p:spPr>
          <a:xfrm>
            <a:off x="0" y="457200"/>
            <a:ext cx="9144000" cy="6400800"/>
          </a:xfrm>
        </p:spPr>
        <p:txBody>
          <a:bodyPr>
            <a:normAutofit/>
          </a:bodyPr>
          <a:lstStyle/>
          <a:p>
            <a:pPr lvl="0" algn="just">
              <a:lnSpc>
                <a:spcPct val="200000"/>
              </a:lnSpc>
            </a:pPr>
            <a:r>
              <a:rPr lang="en-US" sz="2400" b="1" dirty="0" smtClean="0">
                <a:latin typeface="Arial Rounded MT Bold" pitchFamily="34" charset="0"/>
              </a:rPr>
              <a:t>           </a:t>
            </a:r>
            <a:r>
              <a:rPr lang="en-US" sz="3600" b="1" dirty="0" smtClean="0">
                <a:solidFill>
                  <a:srgbClr val="FF0000"/>
                </a:solidFill>
                <a:latin typeface="Arial Black" pitchFamily="34" charset="0"/>
              </a:rPr>
              <a:t>Vector:</a:t>
            </a:r>
          </a:p>
          <a:p>
            <a:pPr lvl="0" algn="just">
              <a:lnSpc>
                <a:spcPct val="200000"/>
              </a:lnSpc>
            </a:pPr>
            <a:r>
              <a:rPr lang="en-US" sz="2800" b="1" i="1" dirty="0" smtClean="0">
                <a:latin typeface="Arial Rounded MT Bold" pitchFamily="34" charset="0"/>
              </a:rPr>
              <a:t>     </a:t>
            </a:r>
            <a:r>
              <a:rPr lang="en-US" sz="2800" b="1" i="1" dirty="0" err="1" smtClean="0">
                <a:latin typeface="Arial Rounded MT Bold" pitchFamily="34" charset="0"/>
              </a:rPr>
              <a:t>Theileria</a:t>
            </a:r>
            <a:r>
              <a:rPr lang="en-US" sz="2800" b="1" i="1" dirty="0" smtClean="0">
                <a:latin typeface="Arial Rounded MT Bold" pitchFamily="34" charset="0"/>
              </a:rPr>
              <a:t>  </a:t>
            </a:r>
            <a:r>
              <a:rPr lang="en-US" sz="2800" b="1" dirty="0" smtClean="0">
                <a:latin typeface="Arial Rounded MT Bold" pitchFamily="34" charset="0"/>
              </a:rPr>
              <a:t>species are  transmitted by </a:t>
            </a:r>
            <a:r>
              <a:rPr lang="en-US" sz="2800" b="1" dirty="0" err="1" smtClean="0">
                <a:latin typeface="Arial Rounded MT Bold" pitchFamily="34" charset="0"/>
              </a:rPr>
              <a:t>Ixodid</a:t>
            </a:r>
            <a:r>
              <a:rPr lang="en-US" sz="2800" b="1" dirty="0" smtClean="0">
                <a:latin typeface="Arial Rounded MT Bold" pitchFamily="34" charset="0"/>
              </a:rPr>
              <a:t> ticks.</a:t>
            </a:r>
          </a:p>
        </p:txBody>
      </p:sp>
      <p:pic>
        <p:nvPicPr>
          <p:cNvPr id="4098" name="Picture 2" descr="G:\tick infested animal.jfif"/>
          <p:cNvPicPr>
            <a:picLocks noChangeAspect="1" noChangeArrowheads="1"/>
          </p:cNvPicPr>
          <p:nvPr/>
        </p:nvPicPr>
        <p:blipFill>
          <a:blip r:embed="rId2"/>
          <a:srcRect/>
          <a:stretch>
            <a:fillRect/>
          </a:stretch>
        </p:blipFill>
        <p:spPr bwMode="auto">
          <a:xfrm>
            <a:off x="1143000" y="2971800"/>
            <a:ext cx="5334000" cy="3452812"/>
          </a:xfrm>
          <a:prstGeom prst="rect">
            <a:avLst/>
          </a:prstGeom>
          <a:noFill/>
        </p:spPr>
      </p:pic>
      <p:pic>
        <p:nvPicPr>
          <p:cNvPr id="7" name="Picture 3" descr="G:\tick hyaloma.jfif"/>
          <p:cNvPicPr>
            <a:picLocks noChangeAspect="1" noChangeArrowheads="1"/>
          </p:cNvPicPr>
          <p:nvPr/>
        </p:nvPicPr>
        <p:blipFill>
          <a:blip r:embed="rId3"/>
          <a:srcRect/>
          <a:stretch>
            <a:fillRect/>
          </a:stretch>
        </p:blipFill>
        <p:spPr bwMode="auto">
          <a:xfrm>
            <a:off x="6629401" y="3810000"/>
            <a:ext cx="2514600" cy="2438400"/>
          </a:xfrm>
          <a:prstGeom prst="rect">
            <a:avLst/>
          </a:prstGeom>
          <a:noFill/>
        </p:spPr>
      </p:pic>
      <p:sp>
        <p:nvSpPr>
          <p:cNvPr id="6" name="Rectangle 4"/>
          <p:cNvSpPr>
            <a:spLocks noChangeArrowheads="1"/>
          </p:cNvSpPr>
          <p:nvPr/>
        </p:nvSpPr>
        <p:spPr bwMode="auto">
          <a:xfrm>
            <a:off x="7086600" y="65405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 xmlns:p14="http://schemas.microsoft.com/office/powerpoint/2010/main" val="817553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tick hyaloma.jfif"/>
          <p:cNvPicPr/>
          <p:nvPr/>
        </p:nvPicPr>
        <p:blipFill rotWithShape="1">
          <a:blip r:embed="rId2"/>
          <a:srcRect l="14386"/>
          <a:stretch/>
        </p:blipFill>
        <p:spPr bwMode="auto">
          <a:xfrm>
            <a:off x="6372200" y="3501008"/>
            <a:ext cx="2380615" cy="2038985"/>
          </a:xfrm>
          <a:prstGeom prst="rect">
            <a:avLst/>
          </a:prstGeom>
          <a:noFill/>
          <a:ln>
            <a:noFill/>
          </a:ln>
          <a:extLst>
            <a:ext uri="{53640926-AAD7-44D8-BBD7-CCE9431645EC}">
              <a14:shadowObscured xmlns="" xmlns:a14="http://schemas.microsoft.com/office/drawing/2010/main"/>
            </a:ext>
          </a:extLst>
        </p:spPr>
      </p:pic>
      <p:sp>
        <p:nvSpPr>
          <p:cNvPr id="2" name="Title 1"/>
          <p:cNvSpPr>
            <a:spLocks noGrp="1"/>
          </p:cNvSpPr>
          <p:nvPr>
            <p:ph type="ctrTitle"/>
          </p:nvPr>
        </p:nvSpPr>
        <p:spPr>
          <a:xfrm>
            <a:off x="0" y="0"/>
            <a:ext cx="9144000" cy="457200"/>
          </a:xfrm>
        </p:spPr>
        <p:txBody>
          <a:bodyPr>
            <a:noAutofit/>
          </a:bodyPr>
          <a:lstStyle/>
          <a:p>
            <a:pPr algn="ctr"/>
            <a:r>
              <a:rPr lang="en-US" sz="3200" dirty="0" err="1" smtClean="0">
                <a:solidFill>
                  <a:srgbClr val="7030A0"/>
                </a:solidFill>
                <a:effectLst>
                  <a:outerShdw blurRad="38100" dist="38100" dir="2700000" algn="tl">
                    <a:srgbClr val="000000">
                      <a:alpha val="43137"/>
                    </a:srgbClr>
                  </a:outerShdw>
                </a:effectLst>
                <a:latin typeface="Arial Rounded MT Bold" pitchFamily="34" charset="0"/>
              </a:rPr>
              <a:t>Theileriosis</a:t>
            </a:r>
            <a:endParaRPr lang="en-US" sz="3200" i="1" dirty="0">
              <a:solidFill>
                <a:srgbClr val="7030A0"/>
              </a:solidFill>
              <a:effectLst>
                <a:outerShdw blurRad="38100" dist="38100" dir="2700000" algn="tl">
                  <a:srgbClr val="000000">
                    <a:alpha val="43137"/>
                  </a:srgbClr>
                </a:outerShdw>
              </a:effectLst>
              <a:latin typeface="Arial Rounded MT Bold" pitchFamily="34" charset="0"/>
            </a:endParaRPr>
          </a:p>
        </p:txBody>
      </p:sp>
      <p:sp>
        <p:nvSpPr>
          <p:cNvPr id="3" name="Subtitle 2"/>
          <p:cNvSpPr>
            <a:spLocks noGrp="1"/>
          </p:cNvSpPr>
          <p:nvPr>
            <p:ph type="subTitle" idx="1"/>
          </p:nvPr>
        </p:nvSpPr>
        <p:spPr>
          <a:xfrm>
            <a:off x="0" y="457200"/>
            <a:ext cx="9144000" cy="6400800"/>
          </a:xfrm>
        </p:spPr>
        <p:txBody>
          <a:bodyPr>
            <a:normAutofit/>
          </a:bodyPr>
          <a:lstStyle/>
          <a:p>
            <a:pPr lvl="0" algn="just">
              <a:lnSpc>
                <a:spcPct val="150000"/>
              </a:lnSpc>
            </a:pPr>
            <a:r>
              <a:rPr lang="en-US" sz="2400" dirty="0" smtClean="0">
                <a:solidFill>
                  <a:srgbClr val="FF0000"/>
                </a:solidFill>
                <a:latin typeface="Arial Rounded MT Bold" pitchFamily="34" charset="0"/>
              </a:rPr>
              <a:t>                    </a:t>
            </a:r>
            <a:r>
              <a:rPr lang="en-US" sz="3000" b="1" dirty="0" smtClean="0">
                <a:solidFill>
                  <a:srgbClr val="FF0000"/>
                </a:solidFill>
                <a:latin typeface="Arial Rounded MT Bold" pitchFamily="34" charset="0"/>
              </a:rPr>
              <a:t>Transmission :</a:t>
            </a:r>
          </a:p>
          <a:p>
            <a:pPr marL="342900" indent="-342900" algn="just">
              <a:buFont typeface="Courier New" panose="02070309020205020404" pitchFamily="49" charset="0"/>
              <a:buChar char="o"/>
            </a:pPr>
            <a:r>
              <a:rPr lang="en-US" sz="2000" b="1" dirty="0" err="1" smtClean="0">
                <a:solidFill>
                  <a:srgbClr val="002060"/>
                </a:solidFill>
                <a:latin typeface="Arial Black" pitchFamily="34" charset="0"/>
              </a:rPr>
              <a:t>Transtadial</a:t>
            </a:r>
            <a:r>
              <a:rPr lang="en-US" sz="2000" b="1" dirty="0" smtClean="0">
                <a:solidFill>
                  <a:srgbClr val="002060"/>
                </a:solidFill>
                <a:latin typeface="Arial Black" pitchFamily="34" charset="0"/>
              </a:rPr>
              <a:t> or stage to stage transmission found in </a:t>
            </a:r>
            <a:r>
              <a:rPr lang="en-US" sz="2000" b="1" i="1" dirty="0" err="1" smtClean="0">
                <a:solidFill>
                  <a:srgbClr val="002060"/>
                </a:solidFill>
                <a:latin typeface="Arial Black" pitchFamily="34" charset="0"/>
              </a:rPr>
              <a:t>Theileria</a:t>
            </a:r>
            <a:r>
              <a:rPr lang="en-US" sz="2000" b="1" i="1" dirty="0" smtClean="0">
                <a:solidFill>
                  <a:srgbClr val="002060"/>
                </a:solidFill>
                <a:latin typeface="Arial Black" pitchFamily="34" charset="0"/>
              </a:rPr>
              <a:t> </a:t>
            </a:r>
            <a:r>
              <a:rPr lang="en-US" sz="2000" b="1" dirty="0" smtClean="0">
                <a:solidFill>
                  <a:srgbClr val="002060"/>
                </a:solidFill>
                <a:latin typeface="Arial Black" pitchFamily="34" charset="0"/>
              </a:rPr>
              <a:t>spp. </a:t>
            </a:r>
          </a:p>
          <a:p>
            <a:pPr marL="342900" indent="-342900" algn="just">
              <a:buFont typeface="Courier New" panose="02070309020205020404" pitchFamily="49" charset="0"/>
              <a:buChar char="o"/>
            </a:pPr>
            <a:endParaRPr lang="en-US" sz="2000" b="1" dirty="0" smtClean="0">
              <a:solidFill>
                <a:srgbClr val="FF0000"/>
              </a:solidFill>
              <a:latin typeface="Arial Black" pitchFamily="34" charset="0"/>
            </a:endParaRPr>
          </a:p>
          <a:p>
            <a:pPr marL="342900" indent="-342900" algn="just">
              <a:buFont typeface="Courier New" panose="02070309020205020404" pitchFamily="49" charset="0"/>
              <a:buChar char="o"/>
            </a:pPr>
            <a:r>
              <a:rPr lang="en-US" sz="2000" b="1" dirty="0" smtClean="0">
                <a:solidFill>
                  <a:srgbClr val="7030A0"/>
                </a:solidFill>
                <a:latin typeface="Arial Black" pitchFamily="34" charset="0"/>
              </a:rPr>
              <a:t>When parasite enter in one stage of tick (larva or nymph) during feeding on an infected animal. Then, the subsequent stage (nymph or adult) of tick transmit the disease during feeding on a susceptible hosts.</a:t>
            </a:r>
          </a:p>
          <a:p>
            <a:pPr marL="342900" indent="-342900" algn="just">
              <a:buFont typeface="Courier New" panose="02070309020205020404" pitchFamily="49" charset="0"/>
              <a:buChar char="o"/>
            </a:pPr>
            <a:r>
              <a:rPr lang="en-US" sz="2000" b="1" dirty="0" smtClean="0">
                <a:solidFill>
                  <a:srgbClr val="FF0000"/>
                </a:solidFill>
                <a:latin typeface="Arial Black" pitchFamily="34" charset="0"/>
              </a:rPr>
              <a:t>           Larva         nymph          adult</a:t>
            </a:r>
          </a:p>
          <a:p>
            <a:pPr marL="342900" indent="-342900" algn="just">
              <a:buFont typeface="Courier New" panose="02070309020205020404" pitchFamily="49" charset="0"/>
              <a:buChar char="o"/>
            </a:pPr>
            <a:endParaRPr lang="en-US" sz="2000" b="1" dirty="0" smtClean="0">
              <a:latin typeface="Arial Black" pitchFamily="34" charset="0"/>
            </a:endParaRPr>
          </a:p>
          <a:p>
            <a:pPr marL="342900" indent="-342900" algn="just">
              <a:buFont typeface="Courier New" panose="02070309020205020404" pitchFamily="49" charset="0"/>
              <a:buChar char="o"/>
            </a:pPr>
            <a:endParaRPr lang="en-US" sz="2000" b="1" dirty="0">
              <a:latin typeface="Arial Black" pitchFamily="34" charset="0"/>
            </a:endParaRPr>
          </a:p>
          <a:p>
            <a:pPr marL="342900" indent="-342900" algn="just">
              <a:buFont typeface="Courier New" panose="02070309020205020404" pitchFamily="49" charset="0"/>
              <a:buChar char="o"/>
            </a:pPr>
            <a:endParaRPr lang="en-US" sz="2000" b="1" dirty="0" smtClean="0">
              <a:latin typeface="Arial Black" pitchFamily="34" charset="0"/>
            </a:endParaRPr>
          </a:p>
          <a:p>
            <a:pPr marL="342900" indent="-342900" algn="just">
              <a:buFont typeface="Courier New" panose="02070309020205020404" pitchFamily="49" charset="0"/>
              <a:buChar char="o"/>
            </a:pPr>
            <a:endParaRPr lang="en-US" sz="2000" b="1" dirty="0" smtClean="0">
              <a:latin typeface="Arial Black" pitchFamily="34" charset="0"/>
            </a:endParaRPr>
          </a:p>
          <a:p>
            <a:pPr marL="342900" indent="-342900" algn="just">
              <a:buFont typeface="Courier New" panose="02070309020205020404" pitchFamily="49" charset="0"/>
              <a:buChar char="o"/>
            </a:pPr>
            <a:endParaRPr lang="en-US" sz="2000" b="1" dirty="0" smtClean="0">
              <a:latin typeface="Arial Black" pitchFamily="34" charset="0"/>
            </a:endParaRPr>
          </a:p>
          <a:p>
            <a:pPr marL="342900" indent="-342900" algn="just">
              <a:buFont typeface="Courier New" panose="02070309020205020404" pitchFamily="49" charset="0"/>
              <a:buChar char="o"/>
            </a:pPr>
            <a:r>
              <a:rPr lang="en-US" sz="2000" b="1" dirty="0" smtClean="0">
                <a:latin typeface="Arial Black" pitchFamily="34" charset="0"/>
              </a:rPr>
              <a:t>•</a:t>
            </a:r>
            <a:r>
              <a:rPr lang="en-US" sz="2000" b="1" i="1" dirty="0" err="1" smtClean="0">
                <a:solidFill>
                  <a:srgbClr val="002060"/>
                </a:solidFill>
                <a:latin typeface="Arial Black" pitchFamily="34" charset="0"/>
              </a:rPr>
              <a:t>Theileria</a:t>
            </a:r>
            <a:r>
              <a:rPr lang="en-US" sz="2000" b="1" i="1" dirty="0" smtClean="0">
                <a:solidFill>
                  <a:srgbClr val="002060"/>
                </a:solidFill>
                <a:latin typeface="Arial Black" pitchFamily="34" charset="0"/>
              </a:rPr>
              <a:t> </a:t>
            </a:r>
            <a:r>
              <a:rPr lang="en-US" sz="2000" b="1" dirty="0" smtClean="0">
                <a:solidFill>
                  <a:srgbClr val="002060"/>
                </a:solidFill>
                <a:latin typeface="Arial Black" pitchFamily="34" charset="0"/>
              </a:rPr>
              <a:t>parasites are most commonly transmitted when ticks feed on infected animals as nymphs and then on susceptible cattle as adults.</a:t>
            </a:r>
          </a:p>
          <a:p>
            <a:pPr algn="just"/>
            <a:endParaRPr lang="en-US" sz="2000" b="1" dirty="0" smtClean="0">
              <a:solidFill>
                <a:srgbClr val="002060"/>
              </a:solidFill>
              <a:latin typeface="Arial Black" pitchFamily="34" charset="0"/>
            </a:endParaRPr>
          </a:p>
        </p:txBody>
      </p:sp>
      <p:sp>
        <p:nvSpPr>
          <p:cNvPr id="6" name="Right Arrow 5"/>
          <p:cNvSpPr/>
          <p:nvPr/>
        </p:nvSpPr>
        <p:spPr>
          <a:xfrm>
            <a:off x="2232852" y="3977139"/>
            <a:ext cx="609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938305" y="3954280"/>
            <a:ext cx="609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p:cNvSpPr>
            <a:spLocks noChangeArrowheads="1"/>
          </p:cNvSpPr>
          <p:nvPr/>
        </p:nvSpPr>
        <p:spPr bwMode="auto">
          <a:xfrm>
            <a:off x="7086600" y="65405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 xmlns:p14="http://schemas.microsoft.com/office/powerpoint/2010/main" val="35943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Autofit/>
          </a:bodyPr>
          <a:lstStyle/>
          <a:p>
            <a:r>
              <a:rPr lang="en-US" sz="3200" dirty="0" err="1" smtClean="0">
                <a:solidFill>
                  <a:srgbClr val="7030A0"/>
                </a:solidFill>
                <a:effectLst>
                  <a:outerShdw blurRad="38100" dist="38100" dir="2700000" algn="tl">
                    <a:srgbClr val="000000">
                      <a:alpha val="43137"/>
                    </a:srgbClr>
                  </a:outerShdw>
                </a:effectLst>
                <a:latin typeface="Arial Rounded MT Bold" pitchFamily="34" charset="0"/>
              </a:rPr>
              <a:t>Theileriosis</a:t>
            </a:r>
            <a:endParaRPr lang="en-US" sz="3200" i="1" dirty="0">
              <a:solidFill>
                <a:srgbClr val="0070C0"/>
              </a:solidFill>
              <a:latin typeface="Arial Rounded MT Bold" pitchFamily="34" charset="0"/>
            </a:endParaRPr>
          </a:p>
        </p:txBody>
      </p:sp>
      <p:sp>
        <p:nvSpPr>
          <p:cNvPr id="3" name="Subtitle 2"/>
          <p:cNvSpPr>
            <a:spLocks noGrp="1"/>
          </p:cNvSpPr>
          <p:nvPr>
            <p:ph type="subTitle" idx="1"/>
          </p:nvPr>
        </p:nvSpPr>
        <p:spPr>
          <a:xfrm>
            <a:off x="0" y="1219200"/>
            <a:ext cx="9144000" cy="5638800"/>
          </a:xfrm>
        </p:spPr>
        <p:txBody>
          <a:bodyPr>
            <a:normAutofit/>
          </a:bodyPr>
          <a:lstStyle/>
          <a:p>
            <a:pPr lvl="0" algn="just">
              <a:lnSpc>
                <a:spcPct val="150000"/>
              </a:lnSpc>
            </a:pPr>
            <a:r>
              <a:rPr lang="en-US" sz="2400" dirty="0" smtClean="0">
                <a:latin typeface="Arial Rounded MT Bold" pitchFamily="34" charset="0"/>
              </a:rPr>
              <a:t>                    </a:t>
            </a:r>
            <a:r>
              <a:rPr lang="en-US" sz="3000" b="1" u="sng" dirty="0" smtClean="0">
                <a:solidFill>
                  <a:srgbClr val="FF0000"/>
                </a:solidFill>
                <a:latin typeface="Arial Rounded MT Bold" pitchFamily="34" charset="0"/>
              </a:rPr>
              <a:t>Transmission :</a:t>
            </a:r>
          </a:p>
          <a:p>
            <a:pPr marL="285750" indent="-285750" algn="just">
              <a:buFont typeface="Courier New" panose="02070309020205020404" pitchFamily="49" charset="0"/>
              <a:buChar char="o"/>
            </a:pPr>
            <a:r>
              <a:rPr lang="en-US" b="1" dirty="0" smtClean="0">
                <a:latin typeface="Arial Black" pitchFamily="34" charset="0"/>
              </a:rPr>
              <a:t> </a:t>
            </a:r>
            <a:r>
              <a:rPr lang="en-US" sz="2800" b="1" dirty="0" smtClean="0">
                <a:latin typeface="Arial Black" pitchFamily="34" charset="0"/>
              </a:rPr>
              <a:t>Infective stage is </a:t>
            </a:r>
            <a:r>
              <a:rPr lang="en-US" sz="2800" b="1" dirty="0" err="1" smtClean="0">
                <a:latin typeface="Arial Black" pitchFamily="34" charset="0"/>
              </a:rPr>
              <a:t>sporozoites</a:t>
            </a:r>
            <a:r>
              <a:rPr lang="en-US" sz="2800" b="1" dirty="0" smtClean="0">
                <a:latin typeface="Arial Black" pitchFamily="34" charset="0"/>
              </a:rPr>
              <a:t> which inoculated into final host during blood sucking of infected  tick. </a:t>
            </a:r>
          </a:p>
          <a:p>
            <a:pPr marL="457200" indent="-457200" algn="just">
              <a:buFont typeface="Courier New" panose="02070309020205020404" pitchFamily="49" charset="0"/>
              <a:buChar char="o"/>
            </a:pPr>
            <a:endParaRPr lang="en-US" sz="2800" b="1" dirty="0" smtClean="0">
              <a:latin typeface="Arial Black" pitchFamily="34" charset="0"/>
            </a:endParaRPr>
          </a:p>
          <a:p>
            <a:pPr marL="457200" indent="-457200" algn="just">
              <a:buFont typeface="Courier New" panose="02070309020205020404" pitchFamily="49" charset="0"/>
              <a:buChar char="o"/>
            </a:pPr>
            <a:endParaRPr lang="en-US" sz="2800" b="1" dirty="0" smtClean="0">
              <a:latin typeface="Arial Black" pitchFamily="34" charset="0"/>
            </a:endParaRPr>
          </a:p>
          <a:p>
            <a:pPr marL="571500" indent="-571500" algn="just">
              <a:buFont typeface="Courier New" panose="02070309020205020404" pitchFamily="49" charset="0"/>
              <a:buChar char="o"/>
            </a:pPr>
            <a:endParaRPr lang="en-US" sz="2800" b="1" dirty="0" smtClean="0">
              <a:latin typeface="Arial Black" pitchFamily="34" charset="0"/>
            </a:endParaRPr>
          </a:p>
        </p:txBody>
      </p:sp>
    </p:spTree>
    <p:extLst>
      <p:ext uri="{BB962C8B-B14F-4D97-AF65-F5344CB8AC3E}">
        <p14:creationId xmlns="" xmlns:p14="http://schemas.microsoft.com/office/powerpoint/2010/main" val="519590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ctr"/>
            <a:r>
              <a:rPr lang="en-US" dirty="0" smtClean="0">
                <a:solidFill>
                  <a:srgbClr val="7030A0"/>
                </a:solidFill>
                <a:latin typeface="Arial Black" pitchFamily="34" charset="0"/>
              </a:rPr>
              <a:t>Life-cycle of </a:t>
            </a:r>
            <a:r>
              <a:rPr lang="en-US" i="1" dirty="0" err="1" smtClean="0">
                <a:solidFill>
                  <a:srgbClr val="7030A0"/>
                </a:solidFill>
                <a:latin typeface="Arial Black" pitchFamily="34" charset="0"/>
              </a:rPr>
              <a:t>Theileria</a:t>
            </a:r>
            <a:r>
              <a:rPr lang="en-US" dirty="0" smtClean="0">
                <a:solidFill>
                  <a:srgbClr val="7030A0"/>
                </a:solidFill>
                <a:latin typeface="Arial Black" pitchFamily="34" charset="0"/>
              </a:rPr>
              <a:t> </a:t>
            </a:r>
            <a:endParaRPr lang="en-US" dirty="0">
              <a:solidFill>
                <a:srgbClr val="7030A0"/>
              </a:solidFill>
              <a:latin typeface="Arial Black" pitchFamily="34" charset="0"/>
            </a:endParaRPr>
          </a:p>
        </p:txBody>
      </p:sp>
      <p:pic>
        <p:nvPicPr>
          <p:cNvPr id="7170" name="Picture 2" descr="G:\Life_Cycle_of_T._para.jpg"/>
          <p:cNvPicPr>
            <a:picLocks noGrp="1" noChangeAspect="1" noChangeArrowheads="1"/>
          </p:cNvPicPr>
          <p:nvPr>
            <p:ph idx="1"/>
          </p:nvPr>
        </p:nvPicPr>
        <p:blipFill>
          <a:blip r:embed="rId3"/>
          <a:srcRect/>
          <a:stretch>
            <a:fillRect/>
          </a:stretch>
        </p:blipFill>
        <p:spPr bwMode="auto">
          <a:xfrm>
            <a:off x="107504" y="736601"/>
            <a:ext cx="9144000" cy="6095999"/>
          </a:xfrm>
          <a:prstGeom prst="rect">
            <a:avLst/>
          </a:prstGeom>
          <a:noFill/>
        </p:spPr>
      </p:pic>
      <p:sp>
        <p:nvSpPr>
          <p:cNvPr id="4" name="Rectangle 4"/>
          <p:cNvSpPr>
            <a:spLocks noChangeArrowheads="1"/>
          </p:cNvSpPr>
          <p:nvPr/>
        </p:nvSpPr>
        <p:spPr bwMode="auto">
          <a:xfrm>
            <a:off x="137302" y="65405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 xmlns:p14="http://schemas.microsoft.com/office/powerpoint/2010/main" val="2394127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457200"/>
          </a:xfrm>
        </p:spPr>
        <p:txBody>
          <a:bodyPr>
            <a:noAutofit/>
          </a:bodyPr>
          <a:lstStyle/>
          <a:p>
            <a:pPr algn="ctr"/>
            <a:r>
              <a:rPr lang="en-US" sz="3200" i="1" u="sng" dirty="0" err="1" smtClean="0">
                <a:solidFill>
                  <a:srgbClr val="7030A0"/>
                </a:solidFill>
                <a:latin typeface="Arial Rounded MT Bold" pitchFamily="34" charset="0"/>
              </a:rPr>
              <a:t>Theileriosis</a:t>
            </a:r>
            <a:endParaRPr lang="en-US" sz="3200" i="1" dirty="0">
              <a:solidFill>
                <a:srgbClr val="7030A0"/>
              </a:solidFill>
              <a:latin typeface="Arial Rounded MT Bold" pitchFamily="34" charset="0"/>
            </a:endParaRPr>
          </a:p>
        </p:txBody>
      </p:sp>
      <p:sp>
        <p:nvSpPr>
          <p:cNvPr id="3" name="Subtitle 2"/>
          <p:cNvSpPr>
            <a:spLocks noGrp="1"/>
          </p:cNvSpPr>
          <p:nvPr>
            <p:ph type="subTitle" idx="1"/>
          </p:nvPr>
        </p:nvSpPr>
        <p:spPr>
          <a:xfrm>
            <a:off x="0" y="2057400"/>
            <a:ext cx="9144000" cy="3886200"/>
          </a:xfrm>
        </p:spPr>
        <p:txBody>
          <a:bodyPr>
            <a:noAutofit/>
          </a:bodyPr>
          <a:lstStyle/>
          <a:p>
            <a:pPr lvl="0" algn="ctr"/>
            <a:r>
              <a:rPr lang="en-US" sz="3200" b="1" u="sng" dirty="0" smtClean="0">
                <a:latin typeface="Arial Rounded MT Bold" pitchFamily="34" charset="0"/>
              </a:rPr>
              <a:t>Pathogenesis : </a:t>
            </a:r>
          </a:p>
          <a:p>
            <a:pPr lvl="0" algn="just">
              <a:buFont typeface="Wingdings" pitchFamily="2" charset="2"/>
              <a:buChar char="Ø"/>
            </a:pPr>
            <a:r>
              <a:rPr lang="en-US" sz="2800" b="1" i="1" dirty="0" smtClean="0">
                <a:solidFill>
                  <a:srgbClr val="FF0000"/>
                </a:solidFill>
                <a:latin typeface="Arial Rounded MT Bold" pitchFamily="34" charset="0"/>
              </a:rPr>
              <a:t>     T. </a:t>
            </a:r>
            <a:r>
              <a:rPr lang="en-US" sz="2800" b="1" i="1" dirty="0" err="1" smtClean="0">
                <a:solidFill>
                  <a:srgbClr val="FF0000"/>
                </a:solidFill>
                <a:latin typeface="Arial Rounded MT Bold" pitchFamily="34" charset="0"/>
              </a:rPr>
              <a:t>annulata</a:t>
            </a:r>
            <a:r>
              <a:rPr lang="en-US" sz="2800" b="1" i="1" dirty="0" smtClean="0">
                <a:solidFill>
                  <a:srgbClr val="FF0000"/>
                </a:solidFill>
                <a:latin typeface="Arial Rounded MT Bold" pitchFamily="34" charset="0"/>
              </a:rPr>
              <a:t> </a:t>
            </a:r>
            <a:r>
              <a:rPr lang="en-US" sz="2800" b="1" dirty="0" smtClean="0">
                <a:solidFill>
                  <a:srgbClr val="FF0000"/>
                </a:solidFill>
                <a:latin typeface="Arial Rounded MT Bold" pitchFamily="34" charset="0"/>
              </a:rPr>
              <a:t>occurs in India and more pathogenic in case of  cross-bred and exotic cattle. </a:t>
            </a:r>
          </a:p>
          <a:p>
            <a:pPr lvl="0" algn="just"/>
            <a:endParaRPr lang="en-US" sz="2800" b="1" dirty="0" smtClean="0">
              <a:latin typeface="Arial Rounded MT Bold" pitchFamily="34" charset="0"/>
            </a:endParaRPr>
          </a:p>
          <a:p>
            <a:pPr lvl="0" algn="just">
              <a:buFont typeface="Wingdings" pitchFamily="2" charset="2"/>
              <a:buChar char="Ø"/>
            </a:pPr>
            <a:r>
              <a:rPr lang="en-US" sz="2800" b="1" dirty="0" smtClean="0">
                <a:latin typeface="Arial Rounded MT Bold" pitchFamily="34" charset="0"/>
              </a:rPr>
              <a:t>Buffaloes are also infected by this parasite but infection is remain asymptomatic.</a:t>
            </a:r>
          </a:p>
          <a:p>
            <a:pPr lvl="0" algn="just">
              <a:buFont typeface="Wingdings" pitchFamily="2" charset="2"/>
              <a:buChar char="Ø"/>
            </a:pPr>
            <a:endParaRPr lang="en-US" sz="2800" b="1" dirty="0" smtClean="0">
              <a:latin typeface="Arial Rounded MT Bold" pitchFamily="34" charset="0"/>
            </a:endParaRPr>
          </a:p>
        </p:txBody>
      </p:sp>
    </p:spTree>
    <p:extLst>
      <p:ext uri="{BB962C8B-B14F-4D97-AF65-F5344CB8AC3E}">
        <p14:creationId xmlns="" xmlns:p14="http://schemas.microsoft.com/office/powerpoint/2010/main" val="2407656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457200"/>
          </a:xfrm>
        </p:spPr>
        <p:txBody>
          <a:bodyPr>
            <a:noAutofit/>
          </a:bodyPr>
          <a:lstStyle/>
          <a:p>
            <a:r>
              <a:rPr lang="en-US" sz="3200" i="1" u="sng" dirty="0" err="1" smtClean="0">
                <a:solidFill>
                  <a:srgbClr val="7030A0"/>
                </a:solidFill>
                <a:latin typeface="Arial Rounded MT Bold" pitchFamily="34" charset="0"/>
              </a:rPr>
              <a:t>Theileriosis</a:t>
            </a:r>
            <a:endParaRPr lang="en-US" sz="3200" i="1" dirty="0">
              <a:solidFill>
                <a:srgbClr val="002060"/>
              </a:solidFill>
              <a:latin typeface="Arial Rounded MT Bold" pitchFamily="34" charset="0"/>
            </a:endParaRPr>
          </a:p>
        </p:txBody>
      </p:sp>
      <p:sp>
        <p:nvSpPr>
          <p:cNvPr id="3" name="Subtitle 2"/>
          <p:cNvSpPr>
            <a:spLocks noGrp="1"/>
          </p:cNvSpPr>
          <p:nvPr>
            <p:ph type="subTitle" idx="1"/>
          </p:nvPr>
        </p:nvSpPr>
        <p:spPr>
          <a:xfrm>
            <a:off x="0" y="533400"/>
            <a:ext cx="9144000" cy="6324600"/>
          </a:xfrm>
        </p:spPr>
        <p:txBody>
          <a:bodyPr>
            <a:noAutofit/>
          </a:bodyPr>
          <a:lstStyle/>
          <a:p>
            <a:pPr lvl="0" algn="l"/>
            <a:r>
              <a:rPr lang="en-US" sz="3200" b="1" u="sng" dirty="0" smtClean="0">
                <a:latin typeface="Arial Rounded MT Bold" pitchFamily="34" charset="0"/>
              </a:rPr>
              <a:t>Pathogenesis : </a:t>
            </a:r>
          </a:p>
          <a:p>
            <a:pPr marL="342900" lvl="0" indent="-342900" algn="just">
              <a:buFont typeface="Courier New" panose="02070309020205020404" pitchFamily="49" charset="0"/>
              <a:buChar char="o"/>
            </a:pPr>
            <a:r>
              <a:rPr lang="en-US" sz="2400" b="1" dirty="0" err="1" smtClean="0">
                <a:solidFill>
                  <a:srgbClr val="FF0000"/>
                </a:solidFill>
                <a:latin typeface="Arial Rounded MT Bold" pitchFamily="34" charset="0"/>
              </a:rPr>
              <a:t>Macroschoizonts</a:t>
            </a:r>
            <a:r>
              <a:rPr lang="en-US" sz="2400" b="1" dirty="0" smtClean="0">
                <a:solidFill>
                  <a:srgbClr val="FF0000"/>
                </a:solidFill>
                <a:latin typeface="Arial Rounded MT Bold" pitchFamily="34" charset="0"/>
              </a:rPr>
              <a:t> (Koch’s blue bodies) stage initially  lead to increased infected lymphoblast population and later </a:t>
            </a:r>
            <a:r>
              <a:rPr lang="en-US" sz="2400" b="1" dirty="0" err="1" smtClean="0">
                <a:solidFill>
                  <a:srgbClr val="FF0000"/>
                </a:solidFill>
                <a:latin typeface="Arial Rounded MT Bold" pitchFamily="34" charset="0"/>
              </a:rPr>
              <a:t>lymphocytosis</a:t>
            </a:r>
            <a:r>
              <a:rPr lang="en-US" sz="2400" b="1" dirty="0" smtClean="0">
                <a:solidFill>
                  <a:srgbClr val="FF0000"/>
                </a:solidFill>
                <a:latin typeface="Arial Rounded MT Bold" pitchFamily="34" charset="0"/>
              </a:rPr>
              <a:t> and leucopenia</a:t>
            </a:r>
            <a:r>
              <a:rPr lang="en-US" sz="2400" b="1" dirty="0" smtClean="0">
                <a:solidFill>
                  <a:srgbClr val="FFFF00"/>
                </a:solidFill>
                <a:latin typeface="Arial Rounded MT Bold" pitchFamily="34" charset="0"/>
              </a:rPr>
              <a:t>.</a:t>
            </a:r>
          </a:p>
          <a:p>
            <a:pPr marL="457200" lvl="0" indent="-457200" algn="just">
              <a:buFont typeface="Courier New" panose="02070309020205020404" pitchFamily="49" charset="0"/>
              <a:buChar char="o"/>
            </a:pPr>
            <a:endParaRPr lang="en-US" sz="2800" b="1" dirty="0" smtClean="0">
              <a:solidFill>
                <a:srgbClr val="FFFF00"/>
              </a:solidFill>
              <a:latin typeface="Arial Rounded MT Bold" pitchFamily="34" charset="0"/>
            </a:endParaRPr>
          </a:p>
          <a:p>
            <a:pPr marL="457200" lvl="0" indent="-457200" algn="just">
              <a:buFont typeface="Courier New" panose="02070309020205020404" pitchFamily="49" charset="0"/>
              <a:buChar char="o"/>
            </a:pPr>
            <a:endParaRPr lang="en-US" sz="2800" b="1" dirty="0" smtClean="0">
              <a:latin typeface="Arial Rounded MT Bold" pitchFamily="34" charset="0"/>
            </a:endParaRPr>
          </a:p>
          <a:p>
            <a:pPr marL="457200" lvl="0" indent="-457200" algn="just">
              <a:buFont typeface="Courier New" panose="02070309020205020404" pitchFamily="49" charset="0"/>
              <a:buChar char="o"/>
            </a:pPr>
            <a:endParaRPr lang="en-US" sz="2800" b="1" dirty="0" smtClean="0">
              <a:latin typeface="Arial Rounded MT Bold" pitchFamily="34" charset="0"/>
            </a:endParaRPr>
          </a:p>
          <a:p>
            <a:pPr marL="514350" lvl="0" indent="-514350" algn="just">
              <a:buFont typeface="Courier New" panose="02070309020205020404" pitchFamily="49" charset="0"/>
              <a:buChar char="o"/>
            </a:pPr>
            <a:r>
              <a:rPr lang="en-US" sz="2800" b="1" dirty="0" err="1" smtClean="0">
                <a:solidFill>
                  <a:srgbClr val="002060"/>
                </a:solidFill>
                <a:latin typeface="Arial Rounded MT Bold" pitchFamily="34" charset="0"/>
              </a:rPr>
              <a:t>Piroplasmic</a:t>
            </a:r>
            <a:r>
              <a:rPr lang="en-US" sz="2800" b="1" dirty="0" smtClean="0">
                <a:solidFill>
                  <a:srgbClr val="002060"/>
                </a:solidFill>
                <a:latin typeface="Arial Rounded MT Bold" pitchFamily="34" charset="0"/>
              </a:rPr>
              <a:t> stage responsible for </a:t>
            </a:r>
            <a:r>
              <a:rPr lang="en-US" sz="2800" b="1" dirty="0" err="1" smtClean="0">
                <a:solidFill>
                  <a:srgbClr val="002060"/>
                </a:solidFill>
                <a:latin typeface="Arial Rounded MT Bold" pitchFamily="34" charset="0"/>
              </a:rPr>
              <a:t>erythrophagocytosis</a:t>
            </a:r>
            <a:r>
              <a:rPr lang="en-US" sz="2800" b="1" dirty="0" smtClean="0">
                <a:solidFill>
                  <a:srgbClr val="002060"/>
                </a:solidFill>
                <a:latin typeface="Arial Rounded MT Bold" pitchFamily="34" charset="0"/>
              </a:rPr>
              <a:t> by macrophages resulting to  development of </a:t>
            </a:r>
            <a:r>
              <a:rPr lang="en-US" sz="2800" b="1" u="sng" dirty="0" err="1" smtClean="0">
                <a:solidFill>
                  <a:srgbClr val="002060"/>
                </a:solidFill>
                <a:latin typeface="Arial Rounded MT Bold" pitchFamily="34" charset="0"/>
              </a:rPr>
              <a:t>anaemia</a:t>
            </a:r>
            <a:r>
              <a:rPr lang="en-US" sz="2800" b="1" dirty="0" smtClean="0">
                <a:solidFill>
                  <a:srgbClr val="FFC000"/>
                </a:solidFill>
                <a:latin typeface="Arial Rounded MT Bold" pitchFamily="34" charset="0"/>
              </a:rPr>
              <a:t>.</a:t>
            </a:r>
          </a:p>
          <a:p>
            <a:pPr marL="457200" lvl="0" indent="-457200" algn="just">
              <a:buFont typeface="Courier New" panose="02070309020205020404" pitchFamily="49" charset="0"/>
              <a:buChar char="o"/>
            </a:pPr>
            <a:endParaRPr lang="en-US" sz="2400" dirty="0" smtClean="0">
              <a:solidFill>
                <a:srgbClr val="FFC000"/>
              </a:solidFill>
              <a:latin typeface="Arial Black" pitchFamily="34" charset="0"/>
            </a:endParaRPr>
          </a:p>
        </p:txBody>
      </p:sp>
      <p:pic>
        <p:nvPicPr>
          <p:cNvPr id="4" name="Picture 2"/>
          <p:cNvPicPr>
            <a:picLocks noChangeAspect="1" noChangeArrowheads="1"/>
          </p:cNvPicPr>
          <p:nvPr/>
        </p:nvPicPr>
        <p:blipFill>
          <a:blip r:embed="rId2"/>
          <a:srcRect/>
          <a:stretch>
            <a:fillRect/>
          </a:stretch>
        </p:blipFill>
        <p:spPr bwMode="auto">
          <a:xfrm rot="10800000">
            <a:off x="5943600" y="5029200"/>
            <a:ext cx="2590800" cy="1828800"/>
          </a:xfrm>
          <a:prstGeom prst="rect">
            <a:avLst/>
          </a:prstGeom>
          <a:noFill/>
          <a:ln w="9525">
            <a:noFill/>
            <a:miter lim="800000"/>
            <a:headEnd/>
            <a:tailEnd/>
          </a:ln>
          <a:effectLst/>
        </p:spPr>
      </p:pic>
      <p:pic>
        <p:nvPicPr>
          <p:cNvPr id="5" name="Picture 2" descr="G:\schizont.jfif"/>
          <p:cNvPicPr>
            <a:picLocks noChangeAspect="1" noChangeArrowheads="1"/>
          </p:cNvPicPr>
          <p:nvPr/>
        </p:nvPicPr>
        <p:blipFill>
          <a:blip r:embed="rId3"/>
          <a:srcRect/>
          <a:stretch>
            <a:fillRect/>
          </a:stretch>
        </p:blipFill>
        <p:spPr bwMode="auto">
          <a:xfrm rot="5400000">
            <a:off x="6962605" y="1724193"/>
            <a:ext cx="2000587" cy="2362201"/>
          </a:xfrm>
          <a:prstGeom prst="rect">
            <a:avLst/>
          </a:prstGeom>
          <a:noFill/>
        </p:spPr>
      </p:pic>
      <p:sp>
        <p:nvSpPr>
          <p:cNvPr id="6" name="Rectangle 4"/>
          <p:cNvSpPr>
            <a:spLocks noChangeArrowheads="1"/>
          </p:cNvSpPr>
          <p:nvPr/>
        </p:nvSpPr>
        <p:spPr bwMode="auto">
          <a:xfrm>
            <a:off x="7086600" y="65405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 xmlns:p14="http://schemas.microsoft.com/office/powerpoint/2010/main" val="2938061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62000"/>
          </a:xfrm>
        </p:spPr>
        <p:txBody>
          <a:bodyPr>
            <a:noAutofit/>
          </a:bodyPr>
          <a:lstStyle/>
          <a:p>
            <a:pPr algn="ctr"/>
            <a:r>
              <a:rPr lang="en-US" sz="3200" b="1" dirty="0" err="1" smtClean="0">
                <a:solidFill>
                  <a:srgbClr val="7030A0"/>
                </a:solidFill>
                <a:latin typeface="Arial Rounded MT Bold" pitchFamily="34" charset="0"/>
              </a:rPr>
              <a:t>Theleriosis</a:t>
            </a:r>
            <a:endParaRPr lang="en-US" sz="3200" b="1" i="1" dirty="0">
              <a:solidFill>
                <a:srgbClr val="7030A0"/>
              </a:solidFill>
              <a:latin typeface="Arial Rounded MT Bold" pitchFamily="34" charset="0"/>
            </a:endParaRPr>
          </a:p>
        </p:txBody>
      </p:sp>
      <p:sp>
        <p:nvSpPr>
          <p:cNvPr id="3" name="Subtitle 2"/>
          <p:cNvSpPr>
            <a:spLocks noGrp="1"/>
          </p:cNvSpPr>
          <p:nvPr>
            <p:ph type="subTitle" idx="1"/>
          </p:nvPr>
        </p:nvSpPr>
        <p:spPr>
          <a:xfrm>
            <a:off x="0" y="762000"/>
            <a:ext cx="9144000" cy="6096000"/>
          </a:xfrm>
        </p:spPr>
        <p:txBody>
          <a:bodyPr>
            <a:noAutofit/>
          </a:bodyPr>
          <a:lstStyle/>
          <a:p>
            <a:pPr lvl="0" algn="just">
              <a:lnSpc>
                <a:spcPct val="150000"/>
              </a:lnSpc>
            </a:pPr>
            <a:r>
              <a:rPr lang="en-US" sz="3200" b="1" dirty="0" smtClean="0">
                <a:solidFill>
                  <a:srgbClr val="FF0000"/>
                </a:solidFill>
                <a:latin typeface="Arial Rounded MT Bold" pitchFamily="34" charset="0"/>
              </a:rPr>
              <a:t>Symptoms:  </a:t>
            </a:r>
          </a:p>
          <a:p>
            <a:pPr marL="342900" lvl="0" indent="-342900" algn="just">
              <a:buFont typeface="Courier New" panose="02070309020205020404" pitchFamily="49" charset="0"/>
              <a:buChar char="o"/>
            </a:pPr>
            <a:r>
              <a:rPr lang="en-US" sz="2400" dirty="0" smtClean="0">
                <a:solidFill>
                  <a:srgbClr val="FFC000"/>
                </a:solidFill>
                <a:latin typeface="Arial Rounded MT Bold" pitchFamily="34" charset="0"/>
              </a:rPr>
              <a:t>  </a:t>
            </a:r>
            <a:r>
              <a:rPr lang="en-US" sz="2800" b="1" dirty="0" smtClean="0">
                <a:solidFill>
                  <a:srgbClr val="002060"/>
                </a:solidFill>
                <a:latin typeface="Arial Black" pitchFamily="34" charset="0"/>
              </a:rPr>
              <a:t>High fever</a:t>
            </a:r>
          </a:p>
          <a:p>
            <a:pPr marL="457200" indent="-457200" algn="just">
              <a:buFont typeface="Courier New" panose="02070309020205020404" pitchFamily="49" charset="0"/>
              <a:buChar char="o"/>
            </a:pPr>
            <a:r>
              <a:rPr lang="en-US" sz="2800" b="1" dirty="0" smtClean="0">
                <a:solidFill>
                  <a:srgbClr val="002060"/>
                </a:solidFill>
                <a:latin typeface="Arial Black" pitchFamily="34" charset="0"/>
              </a:rPr>
              <a:t>Enlargement of superficial lymph nodes       (</a:t>
            </a:r>
            <a:r>
              <a:rPr lang="en-US" sz="2800" b="1" dirty="0" err="1" smtClean="0">
                <a:solidFill>
                  <a:srgbClr val="002060"/>
                </a:solidFill>
                <a:latin typeface="Arial Black" pitchFamily="34" charset="0"/>
              </a:rPr>
              <a:t>prescapular</a:t>
            </a:r>
            <a:r>
              <a:rPr lang="en-US" sz="2800" b="1" dirty="0" smtClean="0">
                <a:solidFill>
                  <a:srgbClr val="002060"/>
                </a:solidFill>
                <a:latin typeface="Arial Black" pitchFamily="34" charset="0"/>
              </a:rPr>
              <a:t> lymph nodes).</a:t>
            </a:r>
          </a:p>
          <a:p>
            <a:pPr marL="457200" indent="-457200" algn="just">
              <a:buFont typeface="Courier New" panose="02070309020205020404" pitchFamily="49" charset="0"/>
              <a:buChar char="o"/>
            </a:pPr>
            <a:r>
              <a:rPr lang="en-US" sz="2800" b="1" dirty="0" smtClean="0">
                <a:latin typeface="Arial Black" pitchFamily="34" charset="0"/>
              </a:rPr>
              <a:t>Unwillingness to feed and drink</a:t>
            </a:r>
          </a:p>
          <a:p>
            <a:pPr marL="457200" indent="-457200" algn="just">
              <a:buFont typeface="Courier New" panose="02070309020205020404" pitchFamily="49" charset="0"/>
              <a:buChar char="o"/>
            </a:pPr>
            <a:r>
              <a:rPr lang="en-US" sz="2800" b="1" dirty="0" smtClean="0">
                <a:solidFill>
                  <a:srgbClr val="FFC000"/>
                </a:solidFill>
                <a:latin typeface="Arial Black" pitchFamily="34" charset="0"/>
              </a:rPr>
              <a:t> </a:t>
            </a:r>
            <a:r>
              <a:rPr lang="en-US" sz="2800" b="1" dirty="0" smtClean="0">
                <a:solidFill>
                  <a:srgbClr val="0070C0"/>
                </a:solidFill>
                <a:latin typeface="Arial Black" pitchFamily="34" charset="0"/>
              </a:rPr>
              <a:t>Cessation of rumination, drop milk production, lacrimation, nasal discharge, </a:t>
            </a:r>
            <a:r>
              <a:rPr lang="en-US" sz="2800" b="1" dirty="0" err="1" smtClean="0">
                <a:solidFill>
                  <a:srgbClr val="0070C0"/>
                </a:solidFill>
                <a:latin typeface="Arial Black" pitchFamily="34" charset="0"/>
              </a:rPr>
              <a:t>anaemia</a:t>
            </a:r>
            <a:r>
              <a:rPr lang="en-US" sz="2800" b="1" dirty="0" smtClean="0">
                <a:solidFill>
                  <a:srgbClr val="0070C0"/>
                </a:solidFill>
                <a:latin typeface="Arial Black" pitchFamily="34" charset="0"/>
              </a:rPr>
              <a:t>  etc. </a:t>
            </a:r>
          </a:p>
          <a:p>
            <a:pPr marL="457200" indent="-457200" algn="just">
              <a:buFont typeface="Courier New" panose="02070309020205020404" pitchFamily="49" charset="0"/>
              <a:buChar char="o"/>
            </a:pPr>
            <a:r>
              <a:rPr lang="en-US" sz="2800" b="1" dirty="0" err="1" smtClean="0">
                <a:solidFill>
                  <a:srgbClr val="7030A0"/>
                </a:solidFill>
                <a:latin typeface="Arial Black" pitchFamily="34" charset="0"/>
              </a:rPr>
              <a:t>Haemorrhagic</a:t>
            </a:r>
            <a:r>
              <a:rPr lang="en-US" sz="2800" b="1" dirty="0" smtClean="0">
                <a:solidFill>
                  <a:srgbClr val="7030A0"/>
                </a:solidFill>
                <a:latin typeface="Arial Black" pitchFamily="34" charset="0"/>
              </a:rPr>
              <a:t> </a:t>
            </a:r>
            <a:r>
              <a:rPr lang="en-US" sz="2800" b="1" dirty="0" err="1" smtClean="0">
                <a:solidFill>
                  <a:srgbClr val="7030A0"/>
                </a:solidFill>
                <a:latin typeface="Arial Black" pitchFamily="34" charset="0"/>
              </a:rPr>
              <a:t>diarrhoea</a:t>
            </a:r>
            <a:r>
              <a:rPr lang="en-US" sz="2800" b="1" dirty="0" smtClean="0">
                <a:solidFill>
                  <a:srgbClr val="7030A0"/>
                </a:solidFill>
                <a:latin typeface="Arial Black" pitchFamily="34" charset="0"/>
              </a:rPr>
              <a:t> and death due to </a:t>
            </a:r>
            <a:r>
              <a:rPr lang="en-US" sz="2800" b="1" dirty="0" err="1" smtClean="0">
                <a:solidFill>
                  <a:srgbClr val="7030A0"/>
                </a:solidFill>
                <a:latin typeface="Arial Black" pitchFamily="34" charset="0"/>
              </a:rPr>
              <a:t>dysponea</a:t>
            </a:r>
            <a:r>
              <a:rPr lang="en-US" sz="2800" b="1" dirty="0" smtClean="0">
                <a:solidFill>
                  <a:srgbClr val="7030A0"/>
                </a:solidFill>
                <a:latin typeface="Arial Black" pitchFamily="34" charset="0"/>
              </a:rPr>
              <a:t> as a result of </a:t>
            </a:r>
            <a:r>
              <a:rPr lang="en-US" sz="2800" b="1" dirty="0" err="1" smtClean="0">
                <a:solidFill>
                  <a:srgbClr val="7030A0"/>
                </a:solidFill>
                <a:latin typeface="Arial Black" pitchFamily="34" charset="0"/>
              </a:rPr>
              <a:t>oedema</a:t>
            </a:r>
            <a:r>
              <a:rPr lang="en-US" sz="2800" b="1" dirty="0" smtClean="0">
                <a:solidFill>
                  <a:srgbClr val="7030A0"/>
                </a:solidFill>
                <a:latin typeface="Arial Black" pitchFamily="34" charset="0"/>
              </a:rPr>
              <a:t> in the lungs</a:t>
            </a:r>
            <a:r>
              <a:rPr lang="en-US" sz="2800" b="1" dirty="0">
                <a:solidFill>
                  <a:srgbClr val="7030A0"/>
                </a:solidFill>
                <a:latin typeface="Arial Black" pitchFamily="34" charset="0"/>
              </a:rPr>
              <a:t>.</a:t>
            </a:r>
          </a:p>
        </p:txBody>
      </p:sp>
    </p:spTree>
    <p:extLst>
      <p:ext uri="{BB962C8B-B14F-4D97-AF65-F5344CB8AC3E}">
        <p14:creationId xmlns="" xmlns:p14="http://schemas.microsoft.com/office/powerpoint/2010/main" val="4241510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East Coast fever</a:t>
            </a:r>
            <a:endParaRPr lang="en-US" b="1" dirty="0"/>
          </a:p>
        </p:txBody>
      </p:sp>
      <p:sp>
        <p:nvSpPr>
          <p:cNvPr id="3" name="Content Placeholder 2"/>
          <p:cNvSpPr>
            <a:spLocks noGrp="1"/>
          </p:cNvSpPr>
          <p:nvPr>
            <p:ph idx="1"/>
          </p:nvPr>
        </p:nvSpPr>
        <p:spPr/>
        <p:txBody>
          <a:bodyPr/>
          <a:lstStyle/>
          <a:p>
            <a:pPr algn="just"/>
            <a:r>
              <a:rPr lang="en-US" dirty="0" smtClean="0"/>
              <a:t>An acute disease of cattle, is usually characterized by high fever, swelling of the lymph nodes, </a:t>
            </a:r>
            <a:r>
              <a:rPr lang="en-US" dirty="0" err="1" smtClean="0"/>
              <a:t>dyspnea</a:t>
            </a:r>
            <a:r>
              <a:rPr lang="en-US" dirty="0" smtClean="0"/>
              <a:t> and high mortality.</a:t>
            </a:r>
          </a:p>
          <a:p>
            <a:pPr algn="just"/>
            <a:r>
              <a:rPr lang="en-US" dirty="0" smtClean="0"/>
              <a:t>Caused by </a:t>
            </a:r>
            <a:r>
              <a:rPr lang="en-US" i="1" u="sng" dirty="0" err="1" smtClean="0"/>
              <a:t>Theileria</a:t>
            </a:r>
            <a:r>
              <a:rPr lang="en-US" i="1" u="sng" dirty="0" smtClean="0"/>
              <a:t> </a:t>
            </a:r>
            <a:r>
              <a:rPr lang="en-US" i="1" u="sng" dirty="0" err="1" smtClean="0"/>
              <a:t>parva</a:t>
            </a:r>
            <a:r>
              <a:rPr lang="en-US" i="1" dirty="0" smtClean="0"/>
              <a:t>, and transmitted by the tick vector </a:t>
            </a:r>
            <a:r>
              <a:rPr lang="en-US" i="1" u="sng" dirty="0" err="1" smtClean="0"/>
              <a:t>Rhipicephalus</a:t>
            </a:r>
            <a:r>
              <a:rPr lang="en-US" i="1" u="sng" dirty="0" smtClean="0"/>
              <a:t> </a:t>
            </a:r>
            <a:r>
              <a:rPr lang="en-US" i="1" u="sng" dirty="0" err="1" smtClean="0"/>
              <a:t>appendiculatus</a:t>
            </a:r>
            <a:r>
              <a:rPr lang="en-US" i="1" dirty="0" smtClean="0"/>
              <a:t>.</a:t>
            </a:r>
          </a:p>
          <a:p>
            <a:pPr algn="just"/>
            <a:r>
              <a:rPr lang="en-US" i="1" dirty="0" smtClean="0"/>
              <a:t>it is a serious </a:t>
            </a:r>
            <a:r>
              <a:rPr lang="en-US" dirty="0" smtClean="0"/>
              <a:t>problem in east and southern Africa.</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Tropical </a:t>
            </a:r>
            <a:r>
              <a:rPr lang="en-US" b="1" dirty="0" err="1" smtClean="0"/>
              <a:t>Theileriosis</a:t>
            </a:r>
            <a:endParaRPr lang="en-US" b="1" dirty="0"/>
          </a:p>
        </p:txBody>
      </p:sp>
      <p:sp>
        <p:nvSpPr>
          <p:cNvPr id="3" name="Content Placeholder 2"/>
          <p:cNvSpPr>
            <a:spLocks noGrp="1"/>
          </p:cNvSpPr>
          <p:nvPr>
            <p:ph idx="1"/>
          </p:nvPr>
        </p:nvSpPr>
        <p:spPr/>
        <p:txBody>
          <a:bodyPr>
            <a:normAutofit fontScale="92500"/>
          </a:bodyPr>
          <a:lstStyle/>
          <a:p>
            <a:r>
              <a:rPr lang="en-US" dirty="0" smtClean="0"/>
              <a:t>Caused by </a:t>
            </a:r>
            <a:r>
              <a:rPr lang="en-US" i="1" u="sng" dirty="0" err="1" smtClean="0"/>
              <a:t>Theileria</a:t>
            </a:r>
            <a:r>
              <a:rPr lang="en-US" i="1" u="sng" dirty="0" smtClean="0"/>
              <a:t> </a:t>
            </a:r>
            <a:r>
              <a:rPr lang="en-US" i="1" dirty="0" err="1" smtClean="0"/>
              <a:t>annulata</a:t>
            </a:r>
            <a:r>
              <a:rPr lang="en-US" i="1" dirty="0" smtClean="0"/>
              <a:t>, and transmitted by the tick vector </a:t>
            </a:r>
            <a:r>
              <a:rPr lang="en-US" i="1" dirty="0" err="1" smtClean="0">
                <a:solidFill>
                  <a:srgbClr val="7030A0"/>
                </a:solidFill>
                <a:ea typeface="Times New Roman"/>
                <a:cs typeface="Times New Roman"/>
              </a:rPr>
              <a:t>Hyalomma</a:t>
            </a:r>
            <a:r>
              <a:rPr lang="en-US" i="1" dirty="0" smtClean="0">
                <a:solidFill>
                  <a:srgbClr val="7030A0"/>
                </a:solidFill>
                <a:ea typeface="Times New Roman"/>
                <a:cs typeface="Times New Roman"/>
              </a:rPr>
              <a:t> </a:t>
            </a:r>
            <a:r>
              <a:rPr lang="en-US" i="1" dirty="0" err="1" smtClean="0">
                <a:solidFill>
                  <a:srgbClr val="7030A0"/>
                </a:solidFill>
                <a:ea typeface="Times New Roman"/>
                <a:cs typeface="Times New Roman"/>
              </a:rPr>
              <a:t>anatolicum</a:t>
            </a:r>
            <a:r>
              <a:rPr lang="en-US" i="1" dirty="0" smtClean="0">
                <a:solidFill>
                  <a:srgbClr val="7030A0"/>
                </a:solidFill>
                <a:ea typeface="Times New Roman"/>
                <a:cs typeface="Times New Roman"/>
              </a:rPr>
              <a:t> </a:t>
            </a:r>
            <a:r>
              <a:rPr lang="en-US" i="1" dirty="0" err="1" smtClean="0">
                <a:solidFill>
                  <a:srgbClr val="7030A0"/>
                </a:solidFill>
                <a:ea typeface="Times New Roman"/>
                <a:cs typeface="Times New Roman"/>
              </a:rPr>
              <a:t>anatolicum</a:t>
            </a:r>
            <a:endParaRPr lang="en-US" dirty="0" smtClean="0">
              <a:solidFill>
                <a:srgbClr val="7030A0"/>
              </a:solidFill>
              <a:ea typeface="Times New Roman"/>
              <a:cs typeface="Times New Roman"/>
            </a:endParaRPr>
          </a:p>
          <a:p>
            <a:pPr>
              <a:buNone/>
            </a:pPr>
            <a:endParaRPr lang="en-US" dirty="0" smtClean="0"/>
          </a:p>
          <a:p>
            <a:r>
              <a:rPr lang="en-US" dirty="0" smtClean="0"/>
              <a:t>The kinetics of infection and the main clinical findings are similar to those produced by </a:t>
            </a:r>
            <a:r>
              <a:rPr lang="en-US" i="1" dirty="0" smtClean="0"/>
              <a:t>T </a:t>
            </a:r>
            <a:r>
              <a:rPr lang="en-US" i="1" dirty="0" err="1" smtClean="0"/>
              <a:t>parva</a:t>
            </a:r>
            <a:r>
              <a:rPr lang="en-US" i="1" dirty="0" smtClean="0"/>
              <a:t>, but unlike in East Coast fever, anemia is often a feature of the </a:t>
            </a:r>
            <a:r>
              <a:rPr lang="en-US" dirty="0" smtClean="0"/>
              <a:t>disease.</a:t>
            </a:r>
          </a:p>
          <a:p>
            <a:r>
              <a:rPr lang="en-US" dirty="0" smtClean="0"/>
              <a:t>Characteristic signs include fever, swollen superficial lymph nodes &amp;</a:t>
            </a:r>
            <a:r>
              <a:rPr lang="en-US" b="1" dirty="0" smtClean="0">
                <a:solidFill>
                  <a:srgbClr val="0070C0"/>
                </a:solidFill>
                <a:latin typeface="Arial Black" pitchFamily="34" charset="0"/>
              </a:rPr>
              <a:t> Corneal opacity</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685800"/>
          </a:xfrm>
        </p:spPr>
        <p:txBody>
          <a:bodyPr>
            <a:noAutofit/>
          </a:bodyPr>
          <a:lstStyle/>
          <a:p>
            <a:r>
              <a:rPr lang="en-US" sz="3200" b="1" dirty="0" err="1" smtClean="0">
                <a:latin typeface="Times New Roman" pitchFamily="18" charset="0"/>
                <a:cs typeface="Times New Roman" pitchFamily="18" charset="0"/>
              </a:rPr>
              <a:t>Babesiosis</a:t>
            </a:r>
            <a:endParaRPr lang="en-US" sz="3200" i="1" dirty="0">
              <a:solidFill>
                <a:srgbClr val="7030A0"/>
              </a:solidFill>
              <a:latin typeface="Arial Rounded MT Bold" pitchFamily="34" charset="0"/>
            </a:endParaRPr>
          </a:p>
        </p:txBody>
      </p:sp>
      <p:graphicFrame>
        <p:nvGraphicFramePr>
          <p:cNvPr id="8" name="Diagram 7"/>
          <p:cNvGraphicFramePr/>
          <p:nvPr>
            <p:extLst/>
          </p:nvPr>
        </p:nvGraphicFramePr>
        <p:xfrm>
          <a:off x="0" y="533400"/>
          <a:ext cx="9144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439259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62000"/>
          </a:xfrm>
        </p:spPr>
        <p:txBody>
          <a:bodyPr>
            <a:noAutofit/>
          </a:bodyPr>
          <a:lstStyle/>
          <a:p>
            <a:pPr algn="ctr"/>
            <a:r>
              <a:rPr lang="en-US" sz="3200" dirty="0" smtClean="0">
                <a:solidFill>
                  <a:srgbClr val="002060"/>
                </a:solidFill>
                <a:latin typeface="Arial Rounded MT Bold" pitchFamily="34" charset="0"/>
              </a:rPr>
              <a:t> </a:t>
            </a:r>
            <a:r>
              <a:rPr lang="en-US" sz="3200" i="1" dirty="0" err="1" smtClean="0">
                <a:solidFill>
                  <a:srgbClr val="002060"/>
                </a:solidFill>
                <a:latin typeface="Arial Rounded MT Bold" pitchFamily="34" charset="0"/>
              </a:rPr>
              <a:t>Theileriosis</a:t>
            </a:r>
            <a:endParaRPr lang="en-US" sz="3200" i="1" dirty="0">
              <a:solidFill>
                <a:srgbClr val="002060"/>
              </a:solidFill>
              <a:latin typeface="Arial Rounded MT Bold" pitchFamily="34" charset="0"/>
            </a:endParaRPr>
          </a:p>
        </p:txBody>
      </p:sp>
      <p:sp>
        <p:nvSpPr>
          <p:cNvPr id="3" name="Subtitle 2"/>
          <p:cNvSpPr>
            <a:spLocks noGrp="1"/>
          </p:cNvSpPr>
          <p:nvPr>
            <p:ph type="subTitle" idx="1"/>
          </p:nvPr>
        </p:nvSpPr>
        <p:spPr>
          <a:xfrm>
            <a:off x="0" y="762000"/>
            <a:ext cx="9144000" cy="6096000"/>
          </a:xfrm>
        </p:spPr>
        <p:txBody>
          <a:bodyPr>
            <a:noAutofit/>
          </a:bodyPr>
          <a:lstStyle/>
          <a:p>
            <a:pPr lvl="0" algn="just">
              <a:lnSpc>
                <a:spcPct val="150000"/>
              </a:lnSpc>
            </a:pPr>
            <a:r>
              <a:rPr lang="en-US" sz="3200" b="1" dirty="0" smtClean="0">
                <a:solidFill>
                  <a:srgbClr val="FF0000"/>
                </a:solidFill>
                <a:latin typeface="Arial Rounded MT Bold" pitchFamily="34" charset="0"/>
              </a:rPr>
              <a:t>Symptoms:  </a:t>
            </a:r>
            <a:endParaRPr lang="en-US" sz="2800" b="1" dirty="0" smtClean="0">
              <a:solidFill>
                <a:srgbClr val="FF0000"/>
              </a:solidFill>
              <a:latin typeface="Arial Black" pitchFamily="34" charset="0"/>
            </a:endParaRPr>
          </a:p>
          <a:p>
            <a:pPr algn="just"/>
            <a:r>
              <a:rPr lang="en-US" sz="2800" b="1" dirty="0" smtClean="0">
                <a:latin typeface="Arial Black" pitchFamily="34" charset="0"/>
              </a:rPr>
              <a:t>         Corneal opacity in </a:t>
            </a:r>
            <a:r>
              <a:rPr lang="en-US" sz="2800" b="1" i="1" dirty="0" err="1" smtClean="0">
                <a:latin typeface="Arial Black" pitchFamily="34" charset="0"/>
              </a:rPr>
              <a:t>Theileria</a:t>
            </a:r>
            <a:r>
              <a:rPr lang="en-US" sz="2800" b="1" i="1" dirty="0" smtClean="0">
                <a:latin typeface="Arial Black" pitchFamily="34" charset="0"/>
              </a:rPr>
              <a:t> </a:t>
            </a:r>
            <a:r>
              <a:rPr lang="en-US" sz="2800" b="1" i="1" dirty="0" err="1" smtClean="0">
                <a:latin typeface="Arial Black" pitchFamily="34" charset="0"/>
              </a:rPr>
              <a:t>annulata</a:t>
            </a:r>
            <a:r>
              <a:rPr lang="en-US" sz="2800" b="1" i="1" dirty="0" smtClean="0">
                <a:latin typeface="Arial Black" pitchFamily="34" charset="0"/>
              </a:rPr>
              <a:t>      </a:t>
            </a:r>
            <a:r>
              <a:rPr lang="en-US" sz="2800" b="1" dirty="0" smtClean="0">
                <a:latin typeface="Arial Black" pitchFamily="34" charset="0"/>
              </a:rPr>
              <a:t>infected calf.     </a:t>
            </a:r>
          </a:p>
        </p:txBody>
      </p:sp>
      <p:pic>
        <p:nvPicPr>
          <p:cNvPr id="1026" name="Picture 2" descr="G:\images.jfif"/>
          <p:cNvPicPr>
            <a:picLocks noChangeAspect="1" noChangeArrowheads="1"/>
          </p:cNvPicPr>
          <p:nvPr/>
        </p:nvPicPr>
        <p:blipFill>
          <a:blip r:embed="rId2"/>
          <a:srcRect/>
          <a:stretch>
            <a:fillRect/>
          </a:stretch>
        </p:blipFill>
        <p:spPr bwMode="auto">
          <a:xfrm>
            <a:off x="2667000" y="2514600"/>
            <a:ext cx="4038599" cy="3424237"/>
          </a:xfrm>
          <a:prstGeom prst="rect">
            <a:avLst/>
          </a:prstGeom>
          <a:noFill/>
        </p:spPr>
      </p:pic>
      <p:sp>
        <p:nvSpPr>
          <p:cNvPr id="6" name="Right Arrow 5"/>
          <p:cNvSpPr/>
          <p:nvPr/>
        </p:nvSpPr>
        <p:spPr>
          <a:xfrm>
            <a:off x="3276600" y="3810000"/>
            <a:ext cx="1295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p:cNvSpPr>
            <a:spLocks noChangeArrowheads="1"/>
          </p:cNvSpPr>
          <p:nvPr/>
        </p:nvSpPr>
        <p:spPr bwMode="auto">
          <a:xfrm>
            <a:off x="7086600" y="65405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 xmlns:p14="http://schemas.microsoft.com/office/powerpoint/2010/main" val="1368187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Autofit/>
          </a:bodyPr>
          <a:lstStyle/>
          <a:p>
            <a:pPr algn="ctr"/>
            <a:r>
              <a:rPr lang="en-US" sz="3200" i="1" dirty="0" err="1" smtClean="0">
                <a:solidFill>
                  <a:srgbClr val="7030A0"/>
                </a:solidFill>
                <a:latin typeface="Arial Rounded MT Bold" pitchFamily="34" charset="0"/>
              </a:rPr>
              <a:t>Theileriosis</a:t>
            </a:r>
            <a:endParaRPr lang="en-US" sz="3200" i="1" dirty="0">
              <a:solidFill>
                <a:srgbClr val="7030A0"/>
              </a:solidFill>
              <a:latin typeface="Arial Rounded MT Bold" pitchFamily="34" charset="0"/>
            </a:endParaRPr>
          </a:p>
        </p:txBody>
      </p:sp>
      <p:sp>
        <p:nvSpPr>
          <p:cNvPr id="3" name="Subtitle 2"/>
          <p:cNvSpPr>
            <a:spLocks noGrp="1"/>
          </p:cNvSpPr>
          <p:nvPr>
            <p:ph type="subTitle" idx="1"/>
          </p:nvPr>
        </p:nvSpPr>
        <p:spPr>
          <a:xfrm>
            <a:off x="0" y="304800"/>
            <a:ext cx="9144000" cy="6553200"/>
          </a:xfrm>
        </p:spPr>
        <p:txBody>
          <a:bodyPr>
            <a:noAutofit/>
          </a:bodyPr>
          <a:lstStyle/>
          <a:p>
            <a:pPr lvl="0" algn="just">
              <a:lnSpc>
                <a:spcPct val="150000"/>
              </a:lnSpc>
            </a:pPr>
            <a:r>
              <a:rPr lang="en-US" sz="3200" b="1" dirty="0" smtClean="0">
                <a:solidFill>
                  <a:srgbClr val="FF0000"/>
                </a:solidFill>
                <a:latin typeface="Arial Rounded MT Bold" pitchFamily="34" charset="0"/>
              </a:rPr>
              <a:t>   Post-mortem lesions  :-</a:t>
            </a:r>
          </a:p>
          <a:p>
            <a:pPr marL="971550" lvl="1" indent="-514350" algn="just">
              <a:buFont typeface="Courier New" panose="02070309020205020404" pitchFamily="49" charset="0"/>
              <a:buChar char="o"/>
            </a:pPr>
            <a:r>
              <a:rPr lang="en-US" sz="2800" b="1" dirty="0" smtClean="0">
                <a:solidFill>
                  <a:srgbClr val="FFFF00"/>
                </a:solidFill>
                <a:latin typeface="Arial Rounded MT Bold" pitchFamily="34" charset="0"/>
              </a:rPr>
              <a:t>  </a:t>
            </a:r>
            <a:r>
              <a:rPr lang="en-US" sz="2400" b="1" u="sng" dirty="0" smtClean="0">
                <a:solidFill>
                  <a:srgbClr val="0070C0"/>
                </a:solidFill>
                <a:latin typeface="Arial Black" pitchFamily="34" charset="0"/>
              </a:rPr>
              <a:t>Necrotic punched ulcers in the abomasums</a:t>
            </a:r>
            <a:r>
              <a:rPr lang="en-US" sz="2400" b="1" dirty="0" smtClean="0">
                <a:solidFill>
                  <a:srgbClr val="0070C0"/>
                </a:solidFill>
                <a:latin typeface="Arial Black" pitchFamily="34" charset="0"/>
              </a:rPr>
              <a:t> are characteristic post-mortem finding.</a:t>
            </a:r>
          </a:p>
          <a:p>
            <a:pPr marL="342900" indent="-342900" algn="just">
              <a:buFont typeface="Courier New" panose="02070309020205020404" pitchFamily="49" charset="0"/>
              <a:buChar char="o"/>
            </a:pPr>
            <a:r>
              <a:rPr lang="en-US" sz="2400" dirty="0" smtClean="0">
                <a:solidFill>
                  <a:srgbClr val="00B0F0"/>
                </a:solidFill>
                <a:latin typeface="Arial Black" pitchFamily="34" charset="0"/>
              </a:rPr>
              <a:t> </a:t>
            </a:r>
            <a:r>
              <a:rPr lang="en-US" sz="2400" dirty="0">
                <a:latin typeface="Arial Black" pitchFamily="34" charset="0"/>
              </a:rPr>
              <a:t>Generalized enlargement of lymph </a:t>
            </a:r>
            <a:r>
              <a:rPr lang="en-US" sz="2400" dirty="0" smtClean="0">
                <a:latin typeface="Arial Black" pitchFamily="34" charset="0"/>
              </a:rPr>
              <a:t>nodes, </a:t>
            </a:r>
            <a:r>
              <a:rPr lang="en-US" sz="2400" dirty="0">
                <a:solidFill>
                  <a:srgbClr val="00B0F0"/>
                </a:solidFill>
                <a:latin typeface="Arial Black" pitchFamily="34" charset="0"/>
              </a:rPr>
              <a:t>h</a:t>
            </a:r>
            <a:r>
              <a:rPr lang="en-US" sz="2400" dirty="0" smtClean="0">
                <a:solidFill>
                  <a:srgbClr val="00B0F0"/>
                </a:solidFill>
                <a:latin typeface="Arial Black" pitchFamily="34" charset="0"/>
              </a:rPr>
              <a:t>epatomegaly </a:t>
            </a:r>
            <a:r>
              <a:rPr lang="en-US" sz="2400" dirty="0">
                <a:solidFill>
                  <a:srgbClr val="00B0F0"/>
                </a:solidFill>
                <a:latin typeface="Arial Black" pitchFamily="34" charset="0"/>
              </a:rPr>
              <a:t>and </a:t>
            </a:r>
            <a:r>
              <a:rPr lang="en-US" sz="2400" dirty="0" smtClean="0">
                <a:solidFill>
                  <a:srgbClr val="00B0F0"/>
                </a:solidFill>
                <a:latin typeface="Arial Black" pitchFamily="34" charset="0"/>
              </a:rPr>
              <a:t>splenomegaly.</a:t>
            </a:r>
            <a:endParaRPr lang="en-US" sz="2400" dirty="0">
              <a:solidFill>
                <a:srgbClr val="00B0F0"/>
              </a:solidFill>
              <a:latin typeface="Arial Black" pitchFamily="34" charset="0"/>
            </a:endParaRPr>
          </a:p>
          <a:p>
            <a:pPr algn="just"/>
            <a:endParaRPr lang="en-US" sz="2400" dirty="0" smtClean="0">
              <a:latin typeface="Arial Black" pitchFamily="34" charset="0"/>
            </a:endParaRPr>
          </a:p>
        </p:txBody>
      </p:sp>
      <p:pic>
        <p:nvPicPr>
          <p:cNvPr id="9218" name="Picture 2" descr="G:\Ulcers-on-the-mucosa-of-the-abomasum-of-a-Theileria-annulata-infected-calf.png"/>
          <p:cNvPicPr>
            <a:picLocks noChangeAspect="1" noChangeArrowheads="1"/>
          </p:cNvPicPr>
          <p:nvPr/>
        </p:nvPicPr>
        <p:blipFill>
          <a:blip r:embed="rId2"/>
          <a:srcRect/>
          <a:stretch>
            <a:fillRect/>
          </a:stretch>
        </p:blipFill>
        <p:spPr bwMode="auto">
          <a:xfrm>
            <a:off x="4413143" y="2863047"/>
            <a:ext cx="4719638" cy="4032447"/>
          </a:xfrm>
          <a:prstGeom prst="rect">
            <a:avLst/>
          </a:prstGeom>
          <a:noFill/>
        </p:spPr>
      </p:pic>
      <p:sp>
        <p:nvSpPr>
          <p:cNvPr id="5" name="Right Arrow 4"/>
          <p:cNvSpPr/>
          <p:nvPr/>
        </p:nvSpPr>
        <p:spPr>
          <a:xfrm>
            <a:off x="3429000" y="5538014"/>
            <a:ext cx="2286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87624" y="5260271"/>
            <a:ext cx="2550368" cy="707886"/>
          </a:xfrm>
          <a:prstGeom prst="rect">
            <a:avLst/>
          </a:prstGeom>
          <a:noFill/>
        </p:spPr>
        <p:txBody>
          <a:bodyPr wrap="square" rtlCol="0">
            <a:spAutoFit/>
          </a:bodyPr>
          <a:lstStyle/>
          <a:p>
            <a:r>
              <a:rPr lang="en-US" sz="2000" b="1" dirty="0" smtClean="0">
                <a:solidFill>
                  <a:srgbClr val="00B0F0"/>
                </a:solidFill>
                <a:latin typeface="Arial Black" pitchFamily="34" charset="0"/>
              </a:rPr>
              <a:t>        Necrotic punched ulcers </a:t>
            </a:r>
            <a:endParaRPr lang="en-US" sz="2000" dirty="0">
              <a:solidFill>
                <a:srgbClr val="00B0F0"/>
              </a:solidFill>
            </a:endParaRPr>
          </a:p>
        </p:txBody>
      </p:sp>
      <p:sp>
        <p:nvSpPr>
          <p:cNvPr id="7" name="Rectangle 4"/>
          <p:cNvSpPr>
            <a:spLocks noChangeArrowheads="1"/>
          </p:cNvSpPr>
          <p:nvPr/>
        </p:nvSpPr>
        <p:spPr bwMode="auto">
          <a:xfrm>
            <a:off x="2391427" y="65659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 xmlns:p14="http://schemas.microsoft.com/office/powerpoint/2010/main" val="3212766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rmAutofit fontScale="90000"/>
          </a:bodyPr>
          <a:lstStyle/>
          <a:p>
            <a:pPr algn="ctr"/>
            <a:r>
              <a:rPr lang="en-US" sz="3600" dirty="0" smtClean="0">
                <a:solidFill>
                  <a:srgbClr val="7030A0"/>
                </a:solidFill>
                <a:latin typeface="Arial Black" pitchFamily="34" charset="0"/>
              </a:rPr>
              <a:t>Diagnosis of </a:t>
            </a:r>
            <a:r>
              <a:rPr lang="en-US" sz="3600" i="1" dirty="0" err="1" smtClean="0">
                <a:solidFill>
                  <a:srgbClr val="7030A0"/>
                </a:solidFill>
                <a:latin typeface="Arial Black" pitchFamily="34" charset="0"/>
              </a:rPr>
              <a:t>Theileria</a:t>
            </a:r>
            <a:r>
              <a:rPr lang="en-US" sz="3600" i="1" dirty="0" smtClean="0">
                <a:solidFill>
                  <a:srgbClr val="7030A0"/>
                </a:solidFill>
                <a:latin typeface="Arial Black" pitchFamily="34" charset="0"/>
              </a:rPr>
              <a:t> </a:t>
            </a:r>
            <a:r>
              <a:rPr lang="en-US" sz="3600" dirty="0" smtClean="0">
                <a:solidFill>
                  <a:srgbClr val="7030A0"/>
                </a:solidFill>
                <a:latin typeface="Arial Black" pitchFamily="34" charset="0"/>
              </a:rPr>
              <a:t> </a:t>
            </a:r>
            <a:endParaRPr lang="en-US" sz="3600" dirty="0">
              <a:solidFill>
                <a:srgbClr val="7030A0"/>
              </a:solidFill>
              <a:latin typeface="Arial Black" pitchFamily="34" charset="0"/>
            </a:endParaRPr>
          </a:p>
        </p:txBody>
      </p:sp>
      <p:sp>
        <p:nvSpPr>
          <p:cNvPr id="3" name="Subtitle 2"/>
          <p:cNvSpPr>
            <a:spLocks noGrp="1"/>
          </p:cNvSpPr>
          <p:nvPr>
            <p:ph type="subTitle" idx="1"/>
          </p:nvPr>
        </p:nvSpPr>
        <p:spPr>
          <a:xfrm>
            <a:off x="0" y="838200"/>
            <a:ext cx="9144000" cy="6019800"/>
          </a:xfrm>
        </p:spPr>
        <p:txBody>
          <a:bodyPr>
            <a:noAutofit/>
          </a:bodyPr>
          <a:lstStyle/>
          <a:p>
            <a:pPr marL="514350" lvl="0" indent="-514350" algn="just">
              <a:lnSpc>
                <a:spcPct val="150000"/>
              </a:lnSpc>
              <a:buFont typeface="+mj-lt"/>
              <a:buAutoNum type="arabicPeriod"/>
            </a:pPr>
            <a:r>
              <a:rPr lang="en-US" sz="2400" dirty="0" smtClean="0">
                <a:latin typeface="Arial Black" pitchFamily="34" charset="0"/>
              </a:rPr>
              <a:t>On the basis of cardinal clinical sign </a:t>
            </a:r>
            <a:r>
              <a:rPr lang="en-US" sz="2400" dirty="0" smtClean="0">
                <a:solidFill>
                  <a:srgbClr val="00B0F0"/>
                </a:solidFill>
                <a:latin typeface="Arial Black" pitchFamily="34" charset="0"/>
              </a:rPr>
              <a:t>( high fever, </a:t>
            </a:r>
            <a:r>
              <a:rPr lang="en-US" sz="2400" b="1" dirty="0" smtClean="0">
                <a:solidFill>
                  <a:srgbClr val="00B0F0"/>
                </a:solidFill>
                <a:latin typeface="Arial Black" pitchFamily="34" charset="0"/>
              </a:rPr>
              <a:t>Enlargement of superficial lymph nodes </a:t>
            </a:r>
            <a:r>
              <a:rPr lang="en-US" sz="2400" dirty="0" smtClean="0">
                <a:solidFill>
                  <a:srgbClr val="00B0F0"/>
                </a:solidFill>
                <a:latin typeface="Arial Black" pitchFamily="34" charset="0"/>
              </a:rPr>
              <a:t>etc.)</a:t>
            </a:r>
          </a:p>
          <a:p>
            <a:pPr marL="457200" lvl="0" indent="-457200" algn="just">
              <a:lnSpc>
                <a:spcPct val="150000"/>
              </a:lnSpc>
            </a:pPr>
            <a:endParaRPr lang="en-US" sz="2400" dirty="0" smtClean="0">
              <a:latin typeface="Arial Black" pitchFamily="34" charset="0"/>
            </a:endParaRPr>
          </a:p>
          <a:p>
            <a:pPr lvl="0" algn="just"/>
            <a:endParaRPr lang="en-US" sz="2400" dirty="0" smtClean="0">
              <a:latin typeface="Arial Black" pitchFamily="34" charset="0"/>
            </a:endParaRPr>
          </a:p>
          <a:p>
            <a:pPr lvl="0" algn="just"/>
            <a:endParaRPr lang="en-US" sz="2400" dirty="0" smtClean="0">
              <a:latin typeface="Arial Rounded MT Bold" pitchFamily="34" charset="0"/>
            </a:endParaRPr>
          </a:p>
        </p:txBody>
      </p:sp>
      <p:pic>
        <p:nvPicPr>
          <p:cNvPr id="10242" name="Picture 2" descr="G:\220px-Crexhioûles_coxhrece_sins_maladeye.jpg"/>
          <p:cNvPicPr>
            <a:picLocks noChangeAspect="1" noChangeArrowheads="1"/>
          </p:cNvPicPr>
          <p:nvPr/>
        </p:nvPicPr>
        <p:blipFill>
          <a:blip r:embed="rId2"/>
          <a:srcRect/>
          <a:stretch>
            <a:fillRect/>
          </a:stretch>
        </p:blipFill>
        <p:spPr bwMode="auto">
          <a:xfrm>
            <a:off x="1752600" y="2057400"/>
            <a:ext cx="6477000" cy="4800600"/>
          </a:xfrm>
          <a:prstGeom prst="rect">
            <a:avLst/>
          </a:prstGeom>
          <a:noFill/>
        </p:spPr>
      </p:pic>
      <p:sp>
        <p:nvSpPr>
          <p:cNvPr id="6" name="Down Arrow 5"/>
          <p:cNvSpPr/>
          <p:nvPr/>
        </p:nvSpPr>
        <p:spPr>
          <a:xfrm>
            <a:off x="5562600" y="1905000"/>
            <a:ext cx="76200" cy="213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p:cNvSpPr>
            <a:spLocks noChangeArrowheads="1"/>
          </p:cNvSpPr>
          <p:nvPr/>
        </p:nvSpPr>
        <p:spPr bwMode="auto">
          <a:xfrm>
            <a:off x="7086600" y="65405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 xmlns:p14="http://schemas.microsoft.com/office/powerpoint/2010/main" val="716799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rmAutofit fontScale="90000"/>
          </a:bodyPr>
          <a:lstStyle/>
          <a:p>
            <a:pPr algn="ctr"/>
            <a:r>
              <a:rPr lang="en-US" sz="3600" dirty="0" smtClean="0">
                <a:solidFill>
                  <a:srgbClr val="7030A0"/>
                </a:solidFill>
                <a:latin typeface="Arial Black" pitchFamily="34" charset="0"/>
              </a:rPr>
              <a:t>Diagnosis of </a:t>
            </a:r>
            <a:r>
              <a:rPr lang="en-US" sz="3600" i="1" dirty="0" err="1" smtClean="0">
                <a:solidFill>
                  <a:srgbClr val="7030A0"/>
                </a:solidFill>
                <a:latin typeface="Arial Black" pitchFamily="34" charset="0"/>
              </a:rPr>
              <a:t>Theileria</a:t>
            </a:r>
            <a:r>
              <a:rPr lang="en-US" sz="3600" i="1" dirty="0" smtClean="0">
                <a:solidFill>
                  <a:srgbClr val="7030A0"/>
                </a:solidFill>
                <a:latin typeface="Arial Black" pitchFamily="34" charset="0"/>
              </a:rPr>
              <a:t> </a:t>
            </a:r>
            <a:endParaRPr lang="en-US" sz="3600" i="1" dirty="0">
              <a:solidFill>
                <a:srgbClr val="7030A0"/>
              </a:solidFill>
              <a:latin typeface="Arial Black" pitchFamily="34" charset="0"/>
            </a:endParaRPr>
          </a:p>
        </p:txBody>
      </p:sp>
      <p:sp>
        <p:nvSpPr>
          <p:cNvPr id="3" name="Subtitle 2"/>
          <p:cNvSpPr>
            <a:spLocks noGrp="1"/>
          </p:cNvSpPr>
          <p:nvPr>
            <p:ph type="subTitle" idx="1"/>
          </p:nvPr>
        </p:nvSpPr>
        <p:spPr>
          <a:xfrm>
            <a:off x="0" y="533400"/>
            <a:ext cx="9144000" cy="6324600"/>
          </a:xfrm>
        </p:spPr>
        <p:txBody>
          <a:bodyPr>
            <a:noAutofit/>
          </a:bodyPr>
          <a:lstStyle/>
          <a:p>
            <a:pPr marL="514350" lvl="0" indent="-514350" algn="just">
              <a:lnSpc>
                <a:spcPct val="150000"/>
              </a:lnSpc>
              <a:buFont typeface="Courier New" panose="02070309020205020404" pitchFamily="49" charset="0"/>
              <a:buChar char="o"/>
            </a:pPr>
            <a:r>
              <a:rPr lang="en-US" sz="2400" dirty="0" smtClean="0">
                <a:solidFill>
                  <a:srgbClr val="FF0000"/>
                </a:solidFill>
                <a:latin typeface="Arial Black" pitchFamily="34" charset="0"/>
              </a:rPr>
              <a:t>Microscopic examination of blood smear-   </a:t>
            </a:r>
            <a:r>
              <a:rPr lang="en-US" sz="2400" dirty="0" smtClean="0">
                <a:latin typeface="Arial Black" pitchFamily="34" charset="0"/>
              </a:rPr>
              <a:t>Peripheral</a:t>
            </a:r>
            <a:r>
              <a:rPr lang="en-US" sz="2400" dirty="0" smtClean="0">
                <a:solidFill>
                  <a:srgbClr val="FFFF00"/>
                </a:solidFill>
                <a:latin typeface="Arial Black" pitchFamily="34" charset="0"/>
              </a:rPr>
              <a:t> </a:t>
            </a:r>
            <a:r>
              <a:rPr lang="en-US" sz="2400" dirty="0" smtClean="0">
                <a:latin typeface="Arial Black" pitchFamily="34" charset="0"/>
              </a:rPr>
              <a:t>blood sample  should be  collected   from the suspected animals </a:t>
            </a:r>
            <a:r>
              <a:rPr lang="en-US" sz="2400" dirty="0" smtClean="0">
                <a:solidFill>
                  <a:srgbClr val="0070C0"/>
                </a:solidFill>
                <a:latin typeface="Arial Black" pitchFamily="34" charset="0"/>
              </a:rPr>
              <a:t>at the of pyrexia</a:t>
            </a:r>
            <a:r>
              <a:rPr lang="en-US" sz="2400" dirty="0" smtClean="0">
                <a:latin typeface="Arial Black" pitchFamily="34" charset="0"/>
              </a:rPr>
              <a:t>.   </a:t>
            </a:r>
            <a:r>
              <a:rPr lang="en-US" sz="2400" dirty="0" err="1" smtClean="0">
                <a:latin typeface="Arial Black" pitchFamily="34" charset="0"/>
              </a:rPr>
              <a:t>Giemsa</a:t>
            </a:r>
            <a:r>
              <a:rPr lang="en-US" sz="2400" dirty="0" smtClean="0">
                <a:latin typeface="Arial Black" pitchFamily="34" charset="0"/>
              </a:rPr>
              <a:t>/</a:t>
            </a:r>
            <a:r>
              <a:rPr lang="en-US" sz="2400" dirty="0" err="1" smtClean="0">
                <a:latin typeface="Arial Black" pitchFamily="34" charset="0"/>
              </a:rPr>
              <a:t>Leishman</a:t>
            </a:r>
            <a:r>
              <a:rPr lang="en-US" sz="2400" dirty="0" smtClean="0">
                <a:latin typeface="Arial Black" pitchFamily="34" charset="0"/>
              </a:rPr>
              <a:t> stained blood smear will show annular (ring shaped) </a:t>
            </a:r>
            <a:r>
              <a:rPr lang="en-US" sz="2400" dirty="0" err="1" smtClean="0">
                <a:latin typeface="Arial Black" pitchFamily="34" charset="0"/>
              </a:rPr>
              <a:t>piroplasm</a:t>
            </a:r>
            <a:r>
              <a:rPr lang="en-US" sz="2400" dirty="0" smtClean="0">
                <a:latin typeface="Arial Black" pitchFamily="34" charset="0"/>
              </a:rPr>
              <a:t> stage of </a:t>
            </a:r>
            <a:r>
              <a:rPr lang="en-US" sz="2400" i="1" dirty="0" err="1" smtClean="0">
                <a:solidFill>
                  <a:srgbClr val="FF0000"/>
                </a:solidFill>
                <a:latin typeface="Arial Black" pitchFamily="34" charset="0"/>
              </a:rPr>
              <a:t>Theileria</a:t>
            </a:r>
            <a:r>
              <a:rPr lang="en-US" sz="2400" dirty="0" smtClean="0">
                <a:latin typeface="Arial Black" pitchFamily="34" charset="0"/>
              </a:rPr>
              <a:t> organism mostly single inside the RBCs.</a:t>
            </a:r>
          </a:p>
          <a:p>
            <a:pPr marL="457200" lvl="0" indent="-457200" algn="just">
              <a:lnSpc>
                <a:spcPct val="150000"/>
              </a:lnSpc>
            </a:pPr>
            <a:endParaRPr lang="en-US" sz="2400" dirty="0" smtClean="0">
              <a:latin typeface="Arial Black" pitchFamily="34" charset="0"/>
            </a:endParaRPr>
          </a:p>
          <a:p>
            <a:pPr lvl="0" algn="just"/>
            <a:endParaRPr lang="en-US" sz="2400" dirty="0" smtClean="0">
              <a:latin typeface="Arial Black" pitchFamily="34" charset="0"/>
            </a:endParaRPr>
          </a:p>
          <a:p>
            <a:pPr lvl="0" algn="just"/>
            <a:endParaRPr lang="en-US" sz="2400" dirty="0" smtClean="0">
              <a:latin typeface="Arial Rounded MT Bold" pitchFamily="34" charset="0"/>
            </a:endParaRPr>
          </a:p>
        </p:txBody>
      </p:sp>
      <p:pic>
        <p:nvPicPr>
          <p:cNvPr id="5" name="Picture 2" descr="G:\Theileria-annulata-piroplasms-cattle.jpg"/>
          <p:cNvPicPr>
            <a:picLocks noChangeAspect="1" noChangeArrowheads="1"/>
          </p:cNvPicPr>
          <p:nvPr/>
        </p:nvPicPr>
        <p:blipFill>
          <a:blip r:embed="rId3" cstate="print"/>
          <a:srcRect/>
          <a:stretch>
            <a:fillRect/>
          </a:stretch>
        </p:blipFill>
        <p:spPr bwMode="auto">
          <a:xfrm>
            <a:off x="3124200" y="3886200"/>
            <a:ext cx="3733800" cy="2971800"/>
          </a:xfrm>
          <a:prstGeom prst="rect">
            <a:avLst/>
          </a:prstGeom>
          <a:noFill/>
        </p:spPr>
      </p:pic>
      <p:sp>
        <p:nvSpPr>
          <p:cNvPr id="6" name="TextBox 5"/>
          <p:cNvSpPr txBox="1"/>
          <p:nvPr/>
        </p:nvSpPr>
        <p:spPr>
          <a:xfrm>
            <a:off x="251520" y="5181600"/>
            <a:ext cx="2948880" cy="1200329"/>
          </a:xfrm>
          <a:prstGeom prst="rect">
            <a:avLst/>
          </a:prstGeom>
          <a:noFill/>
        </p:spPr>
        <p:txBody>
          <a:bodyPr wrap="square" rtlCol="0">
            <a:spAutoFit/>
          </a:bodyPr>
          <a:lstStyle/>
          <a:p>
            <a:r>
              <a:rPr lang="en-US" sz="2400" dirty="0" err="1" smtClean="0">
                <a:solidFill>
                  <a:srgbClr val="7030A0"/>
                </a:solidFill>
                <a:latin typeface="Arial Black" pitchFamily="34" charset="0"/>
              </a:rPr>
              <a:t>Piroplasm</a:t>
            </a:r>
            <a:r>
              <a:rPr lang="en-US" sz="2400" dirty="0" smtClean="0">
                <a:solidFill>
                  <a:srgbClr val="7030A0"/>
                </a:solidFill>
                <a:latin typeface="Arial Black" pitchFamily="34" charset="0"/>
              </a:rPr>
              <a:t> stage of </a:t>
            </a:r>
            <a:r>
              <a:rPr lang="en-US" sz="2400" i="1" dirty="0" smtClean="0">
                <a:solidFill>
                  <a:srgbClr val="7030A0"/>
                </a:solidFill>
                <a:latin typeface="Arial Black" pitchFamily="34" charset="0"/>
              </a:rPr>
              <a:t>T. </a:t>
            </a:r>
            <a:r>
              <a:rPr lang="en-US" sz="2400" i="1" dirty="0" err="1" smtClean="0">
                <a:solidFill>
                  <a:srgbClr val="7030A0"/>
                </a:solidFill>
                <a:latin typeface="Arial Black" pitchFamily="34" charset="0"/>
              </a:rPr>
              <a:t>annulata</a:t>
            </a:r>
            <a:endParaRPr lang="en-US" sz="2400" i="1" dirty="0" smtClean="0">
              <a:solidFill>
                <a:srgbClr val="7030A0"/>
              </a:solidFill>
              <a:latin typeface="Arial Black" pitchFamily="34" charset="0"/>
            </a:endParaRPr>
          </a:p>
          <a:p>
            <a:r>
              <a:rPr lang="en-US" sz="2400" dirty="0" smtClean="0">
                <a:solidFill>
                  <a:srgbClr val="7030A0"/>
                </a:solidFill>
                <a:latin typeface="Arial Black" pitchFamily="34" charset="0"/>
              </a:rPr>
              <a:t>(Ring shaped)</a:t>
            </a:r>
            <a:endParaRPr lang="en-US" sz="2400" dirty="0">
              <a:solidFill>
                <a:srgbClr val="7030A0"/>
              </a:solidFill>
              <a:latin typeface="Arial Black" pitchFamily="34" charset="0"/>
            </a:endParaRPr>
          </a:p>
        </p:txBody>
      </p:sp>
      <p:sp>
        <p:nvSpPr>
          <p:cNvPr id="7" name="Right Arrow 6"/>
          <p:cNvSpPr/>
          <p:nvPr/>
        </p:nvSpPr>
        <p:spPr>
          <a:xfrm>
            <a:off x="2895600" y="5181600"/>
            <a:ext cx="1752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p:cNvSpPr>
            <a:spLocks noChangeArrowheads="1"/>
          </p:cNvSpPr>
          <p:nvPr/>
        </p:nvSpPr>
        <p:spPr bwMode="auto">
          <a:xfrm>
            <a:off x="7086600" y="65405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 xmlns:p14="http://schemas.microsoft.com/office/powerpoint/2010/main" val="1852228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rmAutofit fontScale="90000"/>
          </a:bodyPr>
          <a:lstStyle/>
          <a:p>
            <a:pPr algn="ctr"/>
            <a:r>
              <a:rPr lang="en-US" sz="3600" dirty="0" smtClean="0">
                <a:solidFill>
                  <a:srgbClr val="7030A0"/>
                </a:solidFill>
                <a:latin typeface="Arial Black" pitchFamily="34" charset="0"/>
              </a:rPr>
              <a:t>Diagnosis of </a:t>
            </a:r>
            <a:r>
              <a:rPr lang="en-US" sz="3600" i="1" dirty="0" err="1" smtClean="0">
                <a:solidFill>
                  <a:srgbClr val="7030A0"/>
                </a:solidFill>
                <a:latin typeface="Arial Black" pitchFamily="34" charset="0"/>
              </a:rPr>
              <a:t>Theileria</a:t>
            </a:r>
            <a:r>
              <a:rPr lang="en-US" sz="3600" i="1" dirty="0" smtClean="0">
                <a:solidFill>
                  <a:srgbClr val="7030A0"/>
                </a:solidFill>
                <a:latin typeface="Arial Black" pitchFamily="34" charset="0"/>
              </a:rPr>
              <a:t> </a:t>
            </a:r>
            <a:endParaRPr lang="en-US" sz="3600" i="1" dirty="0">
              <a:solidFill>
                <a:srgbClr val="7030A0"/>
              </a:solidFill>
              <a:latin typeface="Arial Black" pitchFamily="34" charset="0"/>
            </a:endParaRPr>
          </a:p>
        </p:txBody>
      </p:sp>
      <p:sp>
        <p:nvSpPr>
          <p:cNvPr id="3" name="Subtitle 2"/>
          <p:cNvSpPr>
            <a:spLocks noGrp="1"/>
          </p:cNvSpPr>
          <p:nvPr>
            <p:ph type="subTitle" idx="1"/>
          </p:nvPr>
        </p:nvSpPr>
        <p:spPr>
          <a:xfrm>
            <a:off x="0" y="533400"/>
            <a:ext cx="9144000" cy="6324600"/>
          </a:xfrm>
        </p:spPr>
        <p:txBody>
          <a:bodyPr>
            <a:noAutofit/>
          </a:bodyPr>
          <a:lstStyle/>
          <a:p>
            <a:pPr marL="457200" indent="-457200" algn="just">
              <a:lnSpc>
                <a:spcPct val="150000"/>
              </a:lnSpc>
              <a:buFont typeface="Courier New" panose="02070309020205020404" pitchFamily="49" charset="0"/>
              <a:buChar char="o"/>
            </a:pPr>
            <a:r>
              <a:rPr lang="en-US" sz="2400" dirty="0" smtClean="0">
                <a:latin typeface="Arial Black" pitchFamily="34" charset="0"/>
              </a:rPr>
              <a:t>Lymph gland Biopsy smear – </a:t>
            </a:r>
            <a:r>
              <a:rPr lang="en-US" sz="2000" dirty="0" smtClean="0">
                <a:solidFill>
                  <a:srgbClr val="00B0F0"/>
                </a:solidFill>
                <a:latin typeface="Arial Black" pitchFamily="34" charset="0"/>
              </a:rPr>
              <a:t>Lymph fluid aspirate from the infected lymph glands, then lymph smear prepared  and stained with Giemsa stained revealed </a:t>
            </a:r>
            <a:r>
              <a:rPr lang="en-US" sz="2000" dirty="0" err="1" smtClean="0">
                <a:solidFill>
                  <a:srgbClr val="00B0F0"/>
                </a:solidFill>
                <a:latin typeface="Arial Black" pitchFamily="34" charset="0"/>
              </a:rPr>
              <a:t>macroschizonts</a:t>
            </a:r>
            <a:r>
              <a:rPr lang="en-US" sz="2000" dirty="0" smtClean="0">
                <a:solidFill>
                  <a:srgbClr val="00B0F0"/>
                </a:solidFill>
                <a:latin typeface="Arial Black" pitchFamily="34" charset="0"/>
              </a:rPr>
              <a:t> stage ( Koch’s blue bodies) inside the cytoplasm of Lymphocytes.</a:t>
            </a:r>
          </a:p>
          <a:p>
            <a:pPr marL="457200" indent="-457200" algn="just">
              <a:lnSpc>
                <a:spcPct val="150000"/>
              </a:lnSpc>
              <a:buFont typeface="Courier New" panose="02070309020205020404" pitchFamily="49" charset="0"/>
              <a:buChar char="o"/>
            </a:pPr>
            <a:endParaRPr lang="en-US" sz="2400" dirty="0" smtClean="0">
              <a:latin typeface="Arial Black" pitchFamily="34" charset="0"/>
            </a:endParaRPr>
          </a:p>
          <a:p>
            <a:pPr marL="457200" indent="-457200" algn="just">
              <a:lnSpc>
                <a:spcPct val="150000"/>
              </a:lnSpc>
            </a:pPr>
            <a:endParaRPr lang="en-US" sz="2400" dirty="0" smtClean="0">
              <a:latin typeface="Arial Black" pitchFamily="34" charset="0"/>
            </a:endParaRPr>
          </a:p>
          <a:p>
            <a:pPr algn="just"/>
            <a:endParaRPr lang="en-US" sz="2400" dirty="0" smtClean="0">
              <a:latin typeface="Arial Black" pitchFamily="34" charset="0"/>
            </a:endParaRPr>
          </a:p>
          <a:p>
            <a:pPr algn="just"/>
            <a:endParaRPr lang="en-US" sz="2400" dirty="0">
              <a:latin typeface="Arial Black" pitchFamily="34" charset="0"/>
            </a:endParaRPr>
          </a:p>
          <a:p>
            <a:pPr algn="just"/>
            <a:endParaRPr lang="en-US" sz="2400" dirty="0" smtClean="0">
              <a:latin typeface="Arial Black" pitchFamily="34" charset="0"/>
            </a:endParaRPr>
          </a:p>
          <a:p>
            <a:pPr marL="342900" indent="-342900" algn="just">
              <a:buFont typeface="Courier New" panose="02070309020205020404" pitchFamily="49" charset="0"/>
              <a:buChar char="o"/>
            </a:pPr>
            <a:r>
              <a:rPr lang="en-US" sz="2400" dirty="0">
                <a:latin typeface="Arial Black" pitchFamily="34" charset="0"/>
              </a:rPr>
              <a:t>S</a:t>
            </a:r>
            <a:r>
              <a:rPr lang="en-US" sz="2400" dirty="0" smtClean="0">
                <a:latin typeface="Arial Black" pitchFamily="34" charset="0"/>
              </a:rPr>
              <a:t>erological </a:t>
            </a:r>
            <a:r>
              <a:rPr lang="en-US" sz="2400" dirty="0">
                <a:latin typeface="Arial Black" pitchFamily="34" charset="0"/>
              </a:rPr>
              <a:t>test like CFT, IFA, ELISA etc</a:t>
            </a:r>
            <a:r>
              <a:rPr lang="en-US" sz="2400" dirty="0" smtClean="0">
                <a:latin typeface="Arial Black" pitchFamily="34" charset="0"/>
              </a:rPr>
              <a:t>.</a:t>
            </a:r>
            <a:endParaRPr lang="en-US" sz="2400" dirty="0">
              <a:solidFill>
                <a:srgbClr val="0070C0"/>
              </a:solidFill>
              <a:latin typeface="Arial Black" pitchFamily="34" charset="0"/>
            </a:endParaRPr>
          </a:p>
          <a:p>
            <a:pPr marL="342900" indent="-342900" algn="just">
              <a:buFont typeface="Courier New" panose="02070309020205020404" pitchFamily="49" charset="0"/>
              <a:buChar char="o"/>
            </a:pPr>
            <a:r>
              <a:rPr lang="en-US" sz="2400" dirty="0" smtClean="0">
                <a:solidFill>
                  <a:srgbClr val="0070C0"/>
                </a:solidFill>
                <a:latin typeface="Arial Black" pitchFamily="34" charset="0"/>
              </a:rPr>
              <a:t>Molecular </a:t>
            </a:r>
            <a:r>
              <a:rPr lang="en-US" sz="2400" dirty="0">
                <a:solidFill>
                  <a:srgbClr val="0070C0"/>
                </a:solidFill>
                <a:latin typeface="Arial Black" pitchFamily="34" charset="0"/>
              </a:rPr>
              <a:t>test- Polymerase chain reaction (PCR) etc.</a:t>
            </a:r>
          </a:p>
          <a:p>
            <a:pPr marL="342900" lvl="0" indent="-342900" algn="just">
              <a:buFont typeface="Courier New" panose="02070309020205020404" pitchFamily="49" charset="0"/>
              <a:buChar char="o"/>
            </a:pPr>
            <a:endParaRPr lang="en-US" sz="2400" dirty="0" smtClean="0">
              <a:latin typeface="Arial Rounded MT Bold" pitchFamily="34" charset="0"/>
            </a:endParaRPr>
          </a:p>
        </p:txBody>
      </p:sp>
      <p:pic>
        <p:nvPicPr>
          <p:cNvPr id="11266" name="Picture 2" descr="G:\1-s2.0-S0020751911000312-fx1.jpg"/>
          <p:cNvPicPr>
            <a:picLocks noChangeAspect="1" noChangeArrowheads="1"/>
          </p:cNvPicPr>
          <p:nvPr/>
        </p:nvPicPr>
        <p:blipFill>
          <a:blip r:embed="rId2"/>
          <a:srcRect/>
          <a:stretch>
            <a:fillRect/>
          </a:stretch>
        </p:blipFill>
        <p:spPr bwMode="auto">
          <a:xfrm>
            <a:off x="3923928" y="2546454"/>
            <a:ext cx="3962400" cy="2895600"/>
          </a:xfrm>
          <a:prstGeom prst="rect">
            <a:avLst/>
          </a:prstGeom>
          <a:noFill/>
        </p:spPr>
      </p:pic>
      <p:sp>
        <p:nvSpPr>
          <p:cNvPr id="5" name="TextBox 4"/>
          <p:cNvSpPr txBox="1"/>
          <p:nvPr/>
        </p:nvSpPr>
        <p:spPr>
          <a:xfrm>
            <a:off x="1071596" y="2995323"/>
            <a:ext cx="2436440" cy="954107"/>
          </a:xfrm>
          <a:prstGeom prst="rect">
            <a:avLst/>
          </a:prstGeom>
          <a:noFill/>
        </p:spPr>
        <p:txBody>
          <a:bodyPr wrap="square" rtlCol="0">
            <a:spAutoFit/>
          </a:bodyPr>
          <a:lstStyle/>
          <a:p>
            <a:r>
              <a:rPr lang="en-US" sz="2800" dirty="0" smtClean="0">
                <a:solidFill>
                  <a:srgbClr val="FF0000"/>
                </a:solidFill>
                <a:latin typeface="Arial Black" pitchFamily="34" charset="0"/>
              </a:rPr>
              <a:t>Koch’s blue bodies</a:t>
            </a:r>
            <a:endParaRPr lang="en-US" sz="2800" dirty="0">
              <a:solidFill>
                <a:srgbClr val="FF0000"/>
              </a:solidFill>
            </a:endParaRPr>
          </a:p>
        </p:txBody>
      </p:sp>
      <p:sp>
        <p:nvSpPr>
          <p:cNvPr id="6" name="Right Arrow 5"/>
          <p:cNvSpPr/>
          <p:nvPr/>
        </p:nvSpPr>
        <p:spPr>
          <a:xfrm rot="20831510">
            <a:off x="3266203" y="3316724"/>
            <a:ext cx="2133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p:cNvSpPr>
            <a:spLocks noChangeArrowheads="1"/>
          </p:cNvSpPr>
          <p:nvPr/>
        </p:nvSpPr>
        <p:spPr bwMode="auto">
          <a:xfrm>
            <a:off x="7086600" y="65405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 xmlns:p14="http://schemas.microsoft.com/office/powerpoint/2010/main" val="190980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
          </a:xfrm>
        </p:spPr>
        <p:txBody>
          <a:bodyPr>
            <a:normAutofit/>
          </a:bodyPr>
          <a:lstStyle/>
          <a:p>
            <a:pPr algn="ctr"/>
            <a:r>
              <a:rPr lang="en-US" sz="3600" i="1" dirty="0" err="1" smtClean="0">
                <a:solidFill>
                  <a:srgbClr val="002060"/>
                </a:solidFill>
                <a:latin typeface="Arial Rounded MT Bold" pitchFamily="34" charset="0"/>
              </a:rPr>
              <a:t>Theileria</a:t>
            </a:r>
            <a:r>
              <a:rPr lang="en-US" sz="3600" i="1" dirty="0" smtClean="0">
                <a:solidFill>
                  <a:srgbClr val="002060"/>
                </a:solidFill>
                <a:latin typeface="Arial Rounded MT Bold" pitchFamily="34" charset="0"/>
              </a:rPr>
              <a:t> </a:t>
            </a:r>
            <a:r>
              <a:rPr lang="en-US" sz="3600" i="1" dirty="0" err="1" smtClean="0">
                <a:solidFill>
                  <a:srgbClr val="002060"/>
                </a:solidFill>
                <a:latin typeface="Arial Rounded MT Bold" pitchFamily="34" charset="0"/>
              </a:rPr>
              <a:t>equi</a:t>
            </a:r>
            <a:endParaRPr lang="en-US" sz="3600" i="1" dirty="0">
              <a:solidFill>
                <a:srgbClr val="002060"/>
              </a:solidFill>
              <a:latin typeface="Arial Rounded MT Bold" pitchFamily="34" charset="0"/>
            </a:endParaRPr>
          </a:p>
        </p:txBody>
      </p:sp>
      <p:sp>
        <p:nvSpPr>
          <p:cNvPr id="3" name="Subtitle 2"/>
          <p:cNvSpPr>
            <a:spLocks noGrp="1"/>
          </p:cNvSpPr>
          <p:nvPr>
            <p:ph type="subTitle" idx="1"/>
          </p:nvPr>
        </p:nvSpPr>
        <p:spPr>
          <a:xfrm>
            <a:off x="533400" y="685800"/>
            <a:ext cx="8382000" cy="6172200"/>
          </a:xfrm>
        </p:spPr>
        <p:txBody>
          <a:bodyPr>
            <a:noAutofit/>
          </a:bodyPr>
          <a:lstStyle/>
          <a:p>
            <a:pPr algn="just">
              <a:lnSpc>
                <a:spcPct val="150000"/>
              </a:lnSpc>
            </a:pPr>
            <a:r>
              <a:rPr lang="en-US" sz="2800" dirty="0" smtClean="0">
                <a:latin typeface="Arial Black" pitchFamily="34" charset="0"/>
              </a:rPr>
              <a:t>•	</a:t>
            </a:r>
            <a:r>
              <a:rPr lang="en-US" sz="2400" dirty="0" smtClean="0">
                <a:latin typeface="Times New Roman" pitchFamily="18" charset="0"/>
                <a:cs typeface="Times New Roman" pitchFamily="18" charset="0"/>
              </a:rPr>
              <a:t>In case of </a:t>
            </a:r>
            <a:r>
              <a:rPr lang="en-US" sz="2400" i="1" dirty="0" err="1" smtClean="0">
                <a:solidFill>
                  <a:srgbClr val="FF0000"/>
                </a:solidFill>
                <a:latin typeface="Times New Roman" pitchFamily="18" charset="0"/>
                <a:cs typeface="Times New Roman" pitchFamily="18" charset="0"/>
              </a:rPr>
              <a:t>Theileria</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equi</a:t>
            </a:r>
            <a:r>
              <a:rPr lang="en-US" sz="2400" dirty="0" smtClean="0">
                <a:solidFill>
                  <a:srgbClr val="FF00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sporozoites</a:t>
            </a:r>
            <a:r>
              <a:rPr lang="en-US" sz="2400" dirty="0" smtClean="0">
                <a:latin typeface="Times New Roman" pitchFamily="18" charset="0"/>
                <a:cs typeface="Times New Roman" pitchFamily="18" charset="0"/>
              </a:rPr>
              <a:t> invade the </a:t>
            </a:r>
            <a:r>
              <a:rPr lang="en-US" sz="2400" dirty="0" smtClean="0">
                <a:solidFill>
                  <a:srgbClr val="002060"/>
                </a:solidFill>
                <a:latin typeface="Times New Roman" pitchFamily="18" charset="0"/>
                <a:cs typeface="Times New Roman" pitchFamily="18" charset="0"/>
              </a:rPr>
              <a:t>lymphocytes</a:t>
            </a:r>
            <a:r>
              <a:rPr lang="en-US" sz="2400" dirty="0" smtClean="0">
                <a:latin typeface="Times New Roman" pitchFamily="18" charset="0"/>
                <a:cs typeface="Times New Roman" pitchFamily="18" charset="0"/>
              </a:rPr>
              <a:t> and after development form </a:t>
            </a:r>
            <a:r>
              <a:rPr lang="en-US" sz="2400" dirty="0" err="1" smtClean="0">
                <a:latin typeface="Times New Roman" pitchFamily="18" charset="0"/>
                <a:cs typeface="Times New Roman" pitchFamily="18" charset="0"/>
              </a:rPr>
              <a:t>Theileria</a:t>
            </a:r>
            <a:r>
              <a:rPr lang="en-US" sz="2400" dirty="0" smtClean="0">
                <a:latin typeface="Times New Roman" pitchFamily="18" charset="0"/>
                <a:cs typeface="Times New Roman" pitchFamily="18" charset="0"/>
              </a:rPr>
              <a:t>-like </a:t>
            </a:r>
            <a:r>
              <a:rPr lang="en-US" sz="2400" dirty="0" err="1" smtClean="0">
                <a:latin typeface="Times New Roman" pitchFamily="18" charset="0"/>
                <a:cs typeface="Times New Roman" pitchFamily="18" charset="0"/>
              </a:rPr>
              <a:t>schizonts</a:t>
            </a:r>
            <a:r>
              <a:rPr lang="en-US" sz="2400" dirty="0" smtClean="0">
                <a:latin typeface="Times New Roman" pitchFamily="18" charset="0"/>
                <a:cs typeface="Times New Roman" pitchFamily="18" charset="0"/>
              </a:rPr>
              <a:t> in lymphocytes. The </a:t>
            </a:r>
            <a:r>
              <a:rPr lang="en-US" sz="2400" dirty="0" err="1" smtClean="0">
                <a:latin typeface="Times New Roman" pitchFamily="18" charset="0"/>
                <a:cs typeface="Times New Roman" pitchFamily="18" charset="0"/>
              </a:rPr>
              <a:t>merozoites</a:t>
            </a:r>
            <a:r>
              <a:rPr lang="en-US" sz="2400" dirty="0" smtClean="0">
                <a:latin typeface="Times New Roman" pitchFamily="18" charset="0"/>
                <a:cs typeface="Times New Roman" pitchFamily="18" charset="0"/>
              </a:rPr>
              <a:t> released from these </a:t>
            </a:r>
            <a:r>
              <a:rPr lang="en-US" sz="2400" dirty="0" err="1" smtClean="0">
                <a:latin typeface="Times New Roman" pitchFamily="18" charset="0"/>
                <a:cs typeface="Times New Roman" pitchFamily="18" charset="0"/>
              </a:rPr>
              <a:t>schizonts</a:t>
            </a:r>
            <a:r>
              <a:rPr lang="en-US" sz="2400" dirty="0" smtClean="0">
                <a:latin typeface="Times New Roman" pitchFamily="18" charset="0"/>
                <a:cs typeface="Times New Roman" pitchFamily="18" charset="0"/>
              </a:rPr>
              <a:t> invade red blood cells (RBCs) and transform into </a:t>
            </a:r>
            <a:r>
              <a:rPr lang="en-US" sz="2400" dirty="0" err="1" smtClean="0">
                <a:latin typeface="Times New Roman" pitchFamily="18" charset="0"/>
                <a:cs typeface="Times New Roman" pitchFamily="18" charset="0"/>
              </a:rPr>
              <a:t>trophozoites</a:t>
            </a:r>
            <a:r>
              <a:rPr lang="en-US" sz="2400" dirty="0" smtClean="0">
                <a:latin typeface="Times New Roman" pitchFamily="18" charset="0"/>
                <a:cs typeface="Times New Roman" pitchFamily="18" charset="0"/>
              </a:rPr>
              <a:t> which grow and divide into </a:t>
            </a:r>
            <a:r>
              <a:rPr lang="en-US" sz="2400" dirty="0" smtClean="0">
                <a:solidFill>
                  <a:srgbClr val="002060"/>
                </a:solidFill>
                <a:latin typeface="Times New Roman" pitchFamily="18" charset="0"/>
                <a:cs typeface="Times New Roman" pitchFamily="18" charset="0"/>
              </a:rPr>
              <a:t>pear-shaped tetrad (‘</a:t>
            </a:r>
            <a:r>
              <a:rPr lang="en-US" sz="2400" i="1" dirty="0" smtClean="0">
                <a:solidFill>
                  <a:srgbClr val="002060"/>
                </a:solidFill>
                <a:latin typeface="Times New Roman" pitchFamily="18" charset="0"/>
                <a:cs typeface="Times New Roman" pitchFamily="18" charset="0"/>
              </a:rPr>
              <a:t>Maltese cross</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merozoites</a:t>
            </a:r>
            <a:r>
              <a:rPr lang="en-US" sz="2400" dirty="0" smtClean="0">
                <a:solidFill>
                  <a:srgbClr val="002060"/>
                </a:solidFill>
                <a:latin typeface="Times New Roman" pitchFamily="18" charset="0"/>
                <a:cs typeface="Times New Roman" pitchFamily="18" charset="0"/>
              </a:rPr>
              <a:t>.</a:t>
            </a:r>
            <a:endParaRPr lang="en-US" sz="2400" dirty="0">
              <a:solidFill>
                <a:srgbClr val="002060"/>
              </a:solidFill>
              <a:latin typeface="Times New Roman" pitchFamily="18" charset="0"/>
              <a:cs typeface="Times New Roman" pitchFamily="18" charset="0"/>
            </a:endParaRPr>
          </a:p>
        </p:txBody>
      </p:sp>
      <p:pic>
        <p:nvPicPr>
          <p:cNvPr id="4" name="Picture 2" descr="Babesia microti in a thin blood sme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5077" y="4038600"/>
            <a:ext cx="3660723" cy="2793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ight Arrow 4"/>
          <p:cNvSpPr/>
          <p:nvPr/>
        </p:nvSpPr>
        <p:spPr>
          <a:xfrm>
            <a:off x="4038600" y="6324600"/>
            <a:ext cx="2209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71600" y="6096000"/>
            <a:ext cx="2590800" cy="461665"/>
          </a:xfrm>
          <a:prstGeom prst="rect">
            <a:avLst/>
          </a:prstGeom>
          <a:noFill/>
        </p:spPr>
        <p:txBody>
          <a:bodyPr wrap="square" rtlCol="0">
            <a:spAutoFit/>
          </a:bodyPr>
          <a:lstStyle/>
          <a:p>
            <a:r>
              <a:rPr lang="en-US" sz="2400" i="1" dirty="0" smtClean="0">
                <a:solidFill>
                  <a:srgbClr val="002060"/>
                </a:solidFill>
                <a:latin typeface="Arial Black" pitchFamily="34" charset="0"/>
              </a:rPr>
              <a:t>Maltese cross</a:t>
            </a:r>
            <a:endParaRPr lang="en-US" sz="2400" dirty="0">
              <a:solidFill>
                <a:srgbClr val="002060"/>
              </a:solidFill>
            </a:endParaRPr>
          </a:p>
        </p:txBody>
      </p:sp>
      <p:sp>
        <p:nvSpPr>
          <p:cNvPr id="7" name="Rectangle 4"/>
          <p:cNvSpPr>
            <a:spLocks noChangeArrowheads="1"/>
          </p:cNvSpPr>
          <p:nvPr/>
        </p:nvSpPr>
        <p:spPr bwMode="auto">
          <a:xfrm rot="16200000">
            <a:off x="7906376" y="5677835"/>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 xmlns:p14="http://schemas.microsoft.com/office/powerpoint/2010/main" val="959677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download (1).jpg"/>
          <p:cNvPicPr>
            <a:picLocks noChangeAspect="1" noChangeArrowheads="1"/>
          </p:cNvPicPr>
          <p:nvPr/>
        </p:nvPicPr>
        <p:blipFill>
          <a:blip r:embed="rId3"/>
          <a:srcRect/>
          <a:stretch>
            <a:fillRect/>
          </a:stretch>
        </p:blipFill>
        <p:spPr bwMode="auto">
          <a:xfrm>
            <a:off x="76200" y="990600"/>
            <a:ext cx="8991600" cy="5867400"/>
          </a:xfrm>
          <a:prstGeom prst="rect">
            <a:avLst/>
          </a:prstGeom>
          <a:ln>
            <a:noFill/>
          </a:ln>
          <a:effectLst>
            <a:softEdge rad="112500"/>
          </a:effectLst>
        </p:spPr>
      </p:pic>
      <p:sp>
        <p:nvSpPr>
          <p:cNvPr id="2" name="Title 1"/>
          <p:cNvSpPr>
            <a:spLocks noGrp="1"/>
          </p:cNvSpPr>
          <p:nvPr>
            <p:ph type="title"/>
          </p:nvPr>
        </p:nvSpPr>
        <p:spPr>
          <a:xfrm>
            <a:off x="2590800" y="1734312"/>
            <a:ext cx="4419600" cy="932688"/>
          </a:xfrm>
        </p:spPr>
        <p:txBody>
          <a:bodyPr>
            <a:noAutofit/>
          </a:bodyPr>
          <a:lstStyle/>
          <a:p>
            <a:pPr algn="ctr"/>
            <a:r>
              <a:rPr lang="en-US" sz="6600" b="1" dirty="0" smtClean="0">
                <a:solidFill>
                  <a:schemeClr val="bg1"/>
                </a:solidFill>
              </a:rPr>
              <a:t>Thanks</a:t>
            </a:r>
            <a:endParaRPr lang="en-US" sz="5400" b="1" dirty="0">
              <a:solidFill>
                <a:schemeClr val="bg1"/>
              </a:solidFill>
            </a:endParaRPr>
          </a:p>
        </p:txBody>
      </p:sp>
      <p:pic>
        <p:nvPicPr>
          <p:cNvPr id="4" name="Picture 5" descr="C:\Users\Dell\Desktop\Bihar_Veterinary_College_logo.png"/>
          <p:cNvPicPr>
            <a:picLocks noChangeAspect="1" noChangeArrowheads="1"/>
          </p:cNvPicPr>
          <p:nvPr/>
        </p:nvPicPr>
        <p:blipFill>
          <a:blip r:embed="rId4" cstate="print"/>
          <a:srcRect/>
          <a:stretch>
            <a:fillRect/>
          </a:stretch>
        </p:blipFill>
        <p:spPr bwMode="auto">
          <a:xfrm>
            <a:off x="64685" y="76200"/>
            <a:ext cx="1154515" cy="1219200"/>
          </a:xfrm>
          <a:prstGeom prst="rect">
            <a:avLst/>
          </a:prstGeom>
          <a:noFill/>
        </p:spPr>
      </p:pic>
      <p:pic>
        <p:nvPicPr>
          <p:cNvPr id="5" name="Picture 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815864" y="25807"/>
            <a:ext cx="1251936" cy="119339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457200"/>
          </a:xfrm>
        </p:spPr>
        <p:txBody>
          <a:bodyPr>
            <a:noAutofit/>
          </a:bodyPr>
          <a:lstStyle/>
          <a:p>
            <a:r>
              <a:rPr lang="en-US" sz="3200" b="1" dirty="0" err="1" smtClean="0">
                <a:latin typeface="Times New Roman" pitchFamily="18" charset="0"/>
                <a:cs typeface="Times New Roman" pitchFamily="18" charset="0"/>
              </a:rPr>
              <a:t>Babesiosis</a:t>
            </a:r>
            <a:r>
              <a:rPr lang="en-US" sz="3200" b="1" dirty="0" smtClean="0">
                <a:latin typeface="Times New Roman" pitchFamily="18" charset="0"/>
                <a:cs typeface="Times New Roman" pitchFamily="18" charset="0"/>
              </a:rPr>
              <a:t>-</a:t>
            </a:r>
            <a:r>
              <a:rPr lang="en-US" sz="3200" dirty="0" smtClean="0">
                <a:solidFill>
                  <a:srgbClr val="7030A0"/>
                </a:solidFill>
                <a:latin typeface="Arial Rounded MT Bold" pitchFamily="34" charset="0"/>
              </a:rPr>
              <a:t>Etiology</a:t>
            </a:r>
            <a:endParaRPr lang="en-US" sz="3200" i="1" dirty="0">
              <a:solidFill>
                <a:srgbClr val="7030A0"/>
              </a:solidFill>
              <a:latin typeface="Arial Rounded MT Bold" pitchFamily="34" charset="0"/>
            </a:endParaRPr>
          </a:p>
        </p:txBody>
      </p:sp>
      <p:sp>
        <p:nvSpPr>
          <p:cNvPr id="3" name="Subtitle 2"/>
          <p:cNvSpPr>
            <a:spLocks noGrp="1"/>
          </p:cNvSpPr>
          <p:nvPr>
            <p:ph type="subTitle" idx="1"/>
          </p:nvPr>
        </p:nvSpPr>
        <p:spPr>
          <a:xfrm>
            <a:off x="228600" y="1219200"/>
            <a:ext cx="8458200" cy="3048000"/>
          </a:xfrm>
        </p:spPr>
        <p:txBody>
          <a:bodyPr>
            <a:normAutofit fontScale="62500" lnSpcReduction="20000"/>
          </a:bodyPr>
          <a:lstStyle/>
          <a:p>
            <a:pPr marL="342900" lvl="0" indent="-342900" algn="just">
              <a:lnSpc>
                <a:spcPct val="200000"/>
              </a:lnSpc>
            </a:pPr>
            <a:r>
              <a:rPr lang="en-US" sz="2400" b="1" dirty="0" smtClean="0">
                <a:latin typeface="Arial Rounded MT Bold" pitchFamily="34" charset="0"/>
              </a:rPr>
              <a:t>            </a:t>
            </a:r>
            <a:endParaRPr lang="en-US" sz="3000" b="1" dirty="0" smtClean="0">
              <a:latin typeface="Arial Rounded MT Bold" pitchFamily="34" charset="0"/>
            </a:endParaRPr>
          </a:p>
          <a:p>
            <a:pPr marL="342900" lvl="0" indent="-342900" algn="just">
              <a:lnSpc>
                <a:spcPct val="200000"/>
              </a:lnSpc>
              <a:buFont typeface="Wingdings" pitchFamily="2" charset="2"/>
              <a:buChar char="v"/>
            </a:pPr>
            <a:r>
              <a:rPr lang="en-US" b="1" i="1" dirty="0" err="1" smtClean="0">
                <a:latin typeface="Times New Roman" pitchFamily="18" charset="0"/>
                <a:cs typeface="Times New Roman" pitchFamily="18" charset="0"/>
              </a:rPr>
              <a:t>Babesia</a:t>
            </a:r>
            <a:r>
              <a:rPr lang="en-US" b="1" i="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spp. are found single as round, oval or amoeboid </a:t>
            </a:r>
            <a:r>
              <a:rPr lang="en-US" b="1" dirty="0" err="1" smtClean="0">
                <a:solidFill>
                  <a:srgbClr val="0070C0"/>
                </a:solidFill>
                <a:latin typeface="Times New Roman" pitchFamily="18" charset="0"/>
                <a:cs typeface="Times New Roman" pitchFamily="18" charset="0"/>
              </a:rPr>
              <a:t>trophozoite</a:t>
            </a:r>
            <a:r>
              <a:rPr lang="en-US" b="1" dirty="0" smtClean="0">
                <a:solidFill>
                  <a:srgbClr val="0070C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or in pairs as </a:t>
            </a:r>
            <a:r>
              <a:rPr lang="en-US" b="1" dirty="0" err="1" smtClean="0">
                <a:solidFill>
                  <a:srgbClr val="0070C0"/>
                </a:solidFill>
                <a:latin typeface="Times New Roman" pitchFamily="18" charset="0"/>
                <a:cs typeface="Times New Roman" pitchFamily="18" charset="0"/>
              </a:rPr>
              <a:t>pyriform</a:t>
            </a:r>
            <a:r>
              <a:rPr lang="en-US" b="1" dirty="0" smtClean="0">
                <a:solidFill>
                  <a:srgbClr val="0070C0"/>
                </a:solidFill>
                <a:latin typeface="Times New Roman" pitchFamily="18" charset="0"/>
                <a:cs typeface="Times New Roman" pitchFamily="18" charset="0"/>
              </a:rPr>
              <a:t>   (Pear shaped) </a:t>
            </a:r>
            <a:r>
              <a:rPr lang="en-US" b="1" dirty="0" err="1" smtClean="0">
                <a:solidFill>
                  <a:srgbClr val="0070C0"/>
                </a:solidFill>
                <a:latin typeface="Times New Roman" pitchFamily="18" charset="0"/>
                <a:cs typeface="Times New Roman" pitchFamily="18" charset="0"/>
              </a:rPr>
              <a:t>merozoites</a:t>
            </a:r>
            <a:r>
              <a:rPr lang="en-US" b="1" dirty="0" smtClean="0">
                <a:solidFill>
                  <a:srgbClr val="FFC00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inside the R.B.C.  </a:t>
            </a:r>
          </a:p>
          <a:p>
            <a:pPr marL="342900" indent="-342900" algn="just">
              <a:lnSpc>
                <a:spcPct val="200000"/>
              </a:lnSpc>
              <a:buFont typeface="Wingdings" pitchFamily="2" charset="2"/>
              <a:buChar char="v"/>
            </a:pPr>
            <a:r>
              <a:rPr lang="en-US" b="1" dirty="0" smtClean="0">
                <a:solidFill>
                  <a:srgbClr val="0070C0"/>
                </a:solidFill>
                <a:latin typeface="Times New Roman" pitchFamily="18" charset="0"/>
                <a:cs typeface="Times New Roman" pitchFamily="18" charset="0"/>
              </a:rPr>
              <a:t>Infective stage is </a:t>
            </a:r>
            <a:r>
              <a:rPr lang="en-US" b="1" dirty="0" err="1" smtClean="0">
                <a:solidFill>
                  <a:srgbClr val="0070C0"/>
                </a:solidFill>
                <a:latin typeface="Times New Roman" pitchFamily="18" charset="0"/>
                <a:cs typeface="Times New Roman" pitchFamily="18" charset="0"/>
              </a:rPr>
              <a:t>sporozoites</a:t>
            </a:r>
            <a:r>
              <a:rPr lang="en-US" b="1" dirty="0" smtClean="0">
                <a:solidFill>
                  <a:srgbClr val="0070C0"/>
                </a:solidFill>
                <a:latin typeface="Times New Roman" pitchFamily="18" charset="0"/>
                <a:cs typeface="Times New Roman" pitchFamily="18" charset="0"/>
              </a:rPr>
              <a:t> which inoculated into host during blood sucking of tick.</a:t>
            </a:r>
          </a:p>
          <a:p>
            <a:pPr marL="342900" lvl="0" indent="-342900" algn="just">
              <a:lnSpc>
                <a:spcPct val="200000"/>
              </a:lnSpc>
              <a:buFont typeface="Wingdings" pitchFamily="2" charset="2"/>
              <a:buChar char="v"/>
            </a:pPr>
            <a:endParaRPr lang="en-US" sz="2400" b="1" dirty="0" smtClean="0">
              <a:latin typeface="Arial Rounded MT Bold" pitchFamily="34" charset="0"/>
            </a:endParaRPr>
          </a:p>
        </p:txBody>
      </p:sp>
      <p:pic>
        <p:nvPicPr>
          <p:cNvPr id="4" name="Picture 2" descr="Babesia microti in a thin blood sme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3600" y="4343400"/>
            <a:ext cx="320040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bigeminablsmea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a:xfrm>
            <a:off x="3200400" y="4495800"/>
            <a:ext cx="2438400" cy="2362200"/>
          </a:xfrm>
          <a:prstGeom prst="rect">
            <a:avLst/>
          </a:prstGeom>
          <a:noFill/>
        </p:spPr>
      </p:pic>
      <p:pic>
        <p:nvPicPr>
          <p:cNvPr id="16385" name="Picture 1" descr="C:\Users\Dr.Ajit\Desktop\b. gibsoni.jpg"/>
          <p:cNvPicPr>
            <a:picLocks noChangeAspect="1" noChangeArrowheads="1"/>
          </p:cNvPicPr>
          <p:nvPr/>
        </p:nvPicPr>
        <p:blipFill>
          <a:blip r:embed="rId5"/>
          <a:srcRect/>
          <a:stretch>
            <a:fillRect/>
          </a:stretch>
        </p:blipFill>
        <p:spPr bwMode="auto">
          <a:xfrm>
            <a:off x="0" y="4495800"/>
            <a:ext cx="2857500" cy="2362200"/>
          </a:xfrm>
          <a:prstGeom prst="rect">
            <a:avLst/>
          </a:prstGeom>
          <a:noFill/>
        </p:spPr>
      </p:pic>
      <p:sp>
        <p:nvSpPr>
          <p:cNvPr id="7" name="Right Arrow 6"/>
          <p:cNvSpPr/>
          <p:nvPr/>
        </p:nvSpPr>
        <p:spPr>
          <a:xfrm>
            <a:off x="990600" y="5791200"/>
            <a:ext cx="9144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7772400" y="5257800"/>
            <a:ext cx="76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rot="16200000">
            <a:off x="7975053" y="5441035"/>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 xmlns:p14="http://schemas.microsoft.com/office/powerpoint/2010/main" val="3088540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Autofit/>
          </a:bodyPr>
          <a:lstStyle/>
          <a:p>
            <a:pPr algn="ctr"/>
            <a:r>
              <a:rPr lang="en-US" sz="3200" dirty="0" smtClean="0">
                <a:solidFill>
                  <a:srgbClr val="7030A0"/>
                </a:solidFill>
                <a:latin typeface="Arial Rounded MT Bold" pitchFamily="34" charset="0"/>
              </a:rPr>
              <a:t>Genus: </a:t>
            </a:r>
            <a:r>
              <a:rPr lang="en-US" sz="3200" i="1" dirty="0" err="1" smtClean="0">
                <a:solidFill>
                  <a:srgbClr val="7030A0"/>
                </a:solidFill>
                <a:latin typeface="Arial Rounded MT Bold" pitchFamily="34" charset="0"/>
              </a:rPr>
              <a:t>Babesia</a:t>
            </a:r>
            <a:endParaRPr lang="en-US" sz="3200" i="1" dirty="0">
              <a:solidFill>
                <a:srgbClr val="7030A0"/>
              </a:solidFill>
              <a:latin typeface="Arial Rounded MT Bold" pitchFamily="34" charset="0"/>
            </a:endParaRPr>
          </a:p>
        </p:txBody>
      </p:sp>
      <p:sp>
        <p:nvSpPr>
          <p:cNvPr id="3" name="Subtitle 2"/>
          <p:cNvSpPr>
            <a:spLocks noGrp="1"/>
          </p:cNvSpPr>
          <p:nvPr>
            <p:ph type="subTitle" idx="1"/>
          </p:nvPr>
        </p:nvSpPr>
        <p:spPr>
          <a:xfrm>
            <a:off x="0" y="457200"/>
            <a:ext cx="9144000" cy="6400800"/>
          </a:xfrm>
        </p:spPr>
        <p:txBody>
          <a:bodyPr>
            <a:normAutofit/>
          </a:bodyPr>
          <a:lstStyle/>
          <a:p>
            <a:pPr marL="342900" lvl="0" indent="-342900" algn="just">
              <a:buFont typeface="Wingdings" pitchFamily="2" charset="2"/>
              <a:buChar char="v"/>
            </a:pPr>
            <a:r>
              <a:rPr lang="en-US" sz="2400" b="1" dirty="0" smtClean="0">
                <a:latin typeface="Arial Rounded MT Bold" pitchFamily="34" charset="0"/>
              </a:rPr>
              <a:t>Different species of</a:t>
            </a:r>
            <a:r>
              <a:rPr lang="en-US" sz="2400" b="1" i="1" dirty="0" smtClean="0">
                <a:latin typeface="Arial Rounded MT Bold" pitchFamily="34" charset="0"/>
              </a:rPr>
              <a:t> </a:t>
            </a:r>
            <a:r>
              <a:rPr lang="en-US" sz="2400" b="1" i="1" dirty="0" err="1" smtClean="0">
                <a:latin typeface="Arial Rounded MT Bold" pitchFamily="34" charset="0"/>
              </a:rPr>
              <a:t>Babesia</a:t>
            </a:r>
            <a:r>
              <a:rPr lang="en-US" sz="2400" b="1" i="1" dirty="0" smtClean="0">
                <a:latin typeface="Arial Rounded MT Bold" pitchFamily="34" charset="0"/>
              </a:rPr>
              <a:t> </a:t>
            </a:r>
            <a:r>
              <a:rPr lang="en-US" sz="2400" b="1" dirty="0" smtClean="0">
                <a:latin typeface="Arial Rounded MT Bold" pitchFamily="34" charset="0"/>
              </a:rPr>
              <a:t>found in </a:t>
            </a:r>
            <a:r>
              <a:rPr lang="en-US" sz="2400" b="1" dirty="0" smtClean="0">
                <a:solidFill>
                  <a:srgbClr val="7030A0"/>
                </a:solidFill>
                <a:latin typeface="Arial Rounded MT Bold" pitchFamily="34" charset="0"/>
              </a:rPr>
              <a:t>Cattle &amp; Buffalo  :-</a:t>
            </a:r>
          </a:p>
          <a:p>
            <a:pPr lvl="0" algn="just">
              <a:lnSpc>
                <a:spcPct val="200000"/>
              </a:lnSpc>
            </a:pPr>
            <a:endParaRPr lang="en-US" sz="2400" b="1" dirty="0" smtClean="0">
              <a:latin typeface="Arial Rounded MT Bold" pitchFamily="34" charset="0"/>
            </a:endParaRPr>
          </a:p>
        </p:txBody>
      </p:sp>
      <p:graphicFrame>
        <p:nvGraphicFramePr>
          <p:cNvPr id="4" name="Table 3"/>
          <p:cNvGraphicFramePr>
            <a:graphicFrameLocks noGrp="1"/>
          </p:cNvGraphicFramePr>
          <p:nvPr/>
        </p:nvGraphicFramePr>
        <p:xfrm>
          <a:off x="457200" y="1523999"/>
          <a:ext cx="7924800" cy="4006044"/>
        </p:xfrm>
        <a:graphic>
          <a:graphicData uri="http://schemas.openxmlformats.org/drawingml/2006/table">
            <a:tbl>
              <a:tblPr firstRow="1" bandRow="1">
                <a:tableStyleId>{5C22544A-7EE6-4342-B048-85BDC9FD1C3A}</a:tableStyleId>
              </a:tblPr>
              <a:tblGrid>
                <a:gridCol w="2286000"/>
                <a:gridCol w="2590800"/>
                <a:gridCol w="3048000"/>
              </a:tblGrid>
              <a:tr h="866555">
                <a:tc>
                  <a:txBody>
                    <a:bodyPr/>
                    <a:lstStyle/>
                    <a:p>
                      <a:r>
                        <a:rPr lang="en-US" sz="2000" dirty="0" smtClean="0">
                          <a:latin typeface="Arial Black" pitchFamily="34" charset="0"/>
                        </a:rPr>
                        <a:t>Species</a:t>
                      </a:r>
                      <a:endParaRPr lang="en-US" sz="2000" dirty="0">
                        <a:latin typeface="Arial Black" pitchFamily="34" charset="0"/>
                      </a:endParaRPr>
                    </a:p>
                  </a:txBody>
                  <a:tcPr/>
                </a:tc>
                <a:tc>
                  <a:txBody>
                    <a:bodyPr/>
                    <a:lstStyle/>
                    <a:p>
                      <a:pPr algn="ctr"/>
                      <a:r>
                        <a:rPr lang="en-US" sz="2000" b="1" dirty="0" smtClean="0">
                          <a:solidFill>
                            <a:srgbClr val="FFFF00"/>
                          </a:solidFill>
                          <a:latin typeface="Arial Black" pitchFamily="34" charset="0"/>
                        </a:rPr>
                        <a:t>Definitive</a:t>
                      </a:r>
                      <a:r>
                        <a:rPr lang="en-US" sz="2000" b="1" baseline="0" dirty="0" smtClean="0">
                          <a:solidFill>
                            <a:srgbClr val="FFFF00"/>
                          </a:solidFill>
                          <a:latin typeface="Arial Black" pitchFamily="34" charset="0"/>
                        </a:rPr>
                        <a:t> host</a:t>
                      </a:r>
                      <a:endParaRPr lang="en-US" sz="2000" b="1" dirty="0">
                        <a:solidFill>
                          <a:srgbClr val="FFFF00"/>
                        </a:solidFill>
                        <a:latin typeface="Arial Black" pitchFamily="34" charset="0"/>
                      </a:endParaRPr>
                    </a:p>
                  </a:txBody>
                  <a:tcPr/>
                </a:tc>
                <a:tc>
                  <a:txBody>
                    <a:bodyPr/>
                    <a:lstStyle/>
                    <a:p>
                      <a:pPr algn="ctr"/>
                      <a:r>
                        <a:rPr lang="en-US" sz="2000" dirty="0" smtClean="0">
                          <a:latin typeface="Arial Black" pitchFamily="34" charset="0"/>
                        </a:rPr>
                        <a:t>Vector</a:t>
                      </a:r>
                      <a:endParaRPr lang="en-US" sz="2000" dirty="0">
                        <a:latin typeface="Arial Black" pitchFamily="34" charset="0"/>
                      </a:endParaRPr>
                    </a:p>
                  </a:txBody>
                  <a:tcPr/>
                </a:tc>
              </a:tr>
              <a:tr h="964521">
                <a:tc>
                  <a:txBody>
                    <a:bodyPr/>
                    <a:lstStyle/>
                    <a:p>
                      <a:pPr marL="60325" marR="0">
                        <a:lnSpc>
                          <a:spcPct val="115000"/>
                        </a:lnSpc>
                        <a:spcBef>
                          <a:spcPts val="135"/>
                        </a:spcBef>
                        <a:spcAft>
                          <a:spcPts val="0"/>
                        </a:spcAft>
                      </a:pPr>
                      <a:r>
                        <a:rPr lang="en-US" sz="1600" i="1" dirty="0" err="1">
                          <a:latin typeface="Arial Black" pitchFamily="34" charset="0"/>
                          <a:ea typeface="Times New Roman"/>
                          <a:cs typeface="Times New Roman"/>
                        </a:rPr>
                        <a:t>Babesia</a:t>
                      </a:r>
                      <a:r>
                        <a:rPr lang="en-US" sz="1600" i="1" dirty="0">
                          <a:latin typeface="Arial Black" pitchFamily="34" charset="0"/>
                          <a:ea typeface="Times New Roman"/>
                          <a:cs typeface="Times New Roman"/>
                        </a:rPr>
                        <a:t> </a:t>
                      </a:r>
                      <a:r>
                        <a:rPr lang="en-US" sz="1600" i="1" dirty="0" err="1">
                          <a:latin typeface="Arial Black" pitchFamily="34" charset="0"/>
                          <a:ea typeface="Times New Roman"/>
                          <a:cs typeface="Times New Roman"/>
                        </a:rPr>
                        <a:t>bigemina</a:t>
                      </a:r>
                      <a:endParaRPr lang="en-US" sz="1600" dirty="0">
                        <a:latin typeface="Arial Black" pitchFamily="34" charset="0"/>
                        <a:ea typeface="Times New Roman"/>
                        <a:cs typeface="Times New Roman"/>
                      </a:endParaRPr>
                    </a:p>
                  </a:txBody>
                  <a:tcPr marL="0" marR="0" marT="0" marB="0"/>
                </a:tc>
                <a:tc>
                  <a:txBody>
                    <a:bodyPr/>
                    <a:lstStyle/>
                    <a:p>
                      <a:pPr marL="60325" marR="161290" algn="ctr">
                        <a:lnSpc>
                          <a:spcPct val="104000"/>
                        </a:lnSpc>
                        <a:spcBef>
                          <a:spcPts val="135"/>
                        </a:spcBef>
                        <a:spcAft>
                          <a:spcPts val="0"/>
                        </a:spcAft>
                      </a:pPr>
                      <a:r>
                        <a:rPr lang="en-US" sz="1600" b="1" dirty="0">
                          <a:solidFill>
                            <a:srgbClr val="7030A0"/>
                          </a:solidFill>
                          <a:latin typeface="Arial Black" pitchFamily="34" charset="0"/>
                          <a:ea typeface="Times New Roman"/>
                          <a:cs typeface="Times New Roman"/>
                        </a:rPr>
                        <a:t>Cattle and bu</a:t>
                      </a:r>
                      <a:r>
                        <a:rPr lang="en-US" sz="1600" b="1" spc="-20" dirty="0">
                          <a:solidFill>
                            <a:srgbClr val="7030A0"/>
                          </a:solidFill>
                          <a:latin typeface="Arial Black" pitchFamily="34" charset="0"/>
                          <a:ea typeface="Times New Roman"/>
                          <a:cs typeface="Times New Roman"/>
                        </a:rPr>
                        <a:t>f</a:t>
                      </a:r>
                      <a:r>
                        <a:rPr lang="en-US" sz="1600" b="1" dirty="0">
                          <a:solidFill>
                            <a:srgbClr val="7030A0"/>
                          </a:solidFill>
                          <a:latin typeface="Arial Black" pitchFamily="34" charset="0"/>
                          <a:ea typeface="Times New Roman"/>
                          <a:cs typeface="Times New Roman"/>
                        </a:rPr>
                        <a:t>falo</a:t>
                      </a:r>
                    </a:p>
                  </a:txBody>
                  <a:tcPr marL="0" marR="0" marT="0" marB="0"/>
                </a:tc>
                <a:tc>
                  <a:txBody>
                    <a:bodyPr/>
                    <a:lstStyle/>
                    <a:p>
                      <a:pPr algn="ctr"/>
                      <a:r>
                        <a:rPr lang="en-US" sz="1600" i="1" dirty="0" err="1" smtClean="0">
                          <a:latin typeface="Arial Black" pitchFamily="34" charset="0"/>
                        </a:rPr>
                        <a:t>Boophilus</a:t>
                      </a:r>
                      <a:r>
                        <a:rPr lang="en-US" sz="1600" i="1" baseline="0" dirty="0" smtClean="0">
                          <a:latin typeface="Arial Black" pitchFamily="34" charset="0"/>
                        </a:rPr>
                        <a:t> </a:t>
                      </a:r>
                      <a:r>
                        <a:rPr lang="en-US" sz="1600" i="1" baseline="0" dirty="0" err="1" smtClean="0">
                          <a:latin typeface="Arial Black" pitchFamily="34" charset="0"/>
                        </a:rPr>
                        <a:t>microplus</a:t>
                      </a:r>
                      <a:r>
                        <a:rPr lang="en-US" sz="1600" i="1" baseline="0" dirty="0" smtClean="0">
                          <a:latin typeface="Arial Black" pitchFamily="34" charset="0"/>
                        </a:rPr>
                        <a:t> </a:t>
                      </a:r>
                    </a:p>
                    <a:p>
                      <a:pPr algn="ctr"/>
                      <a:r>
                        <a:rPr lang="en-US" sz="1600" i="1" baseline="0" dirty="0" smtClean="0">
                          <a:latin typeface="Arial Black" pitchFamily="34" charset="0"/>
                        </a:rPr>
                        <a:t>         </a:t>
                      </a:r>
                      <a:r>
                        <a:rPr lang="en-US" sz="1600" baseline="0" dirty="0" smtClean="0">
                          <a:latin typeface="Arial Black" pitchFamily="34" charset="0"/>
                        </a:rPr>
                        <a:t>( India),</a:t>
                      </a:r>
                    </a:p>
                    <a:p>
                      <a:pPr algn="ctr"/>
                      <a:r>
                        <a:rPr lang="en-US" sz="1600" baseline="0" dirty="0" smtClean="0">
                          <a:latin typeface="Arial Black" pitchFamily="34" charset="0"/>
                        </a:rPr>
                        <a:t>   </a:t>
                      </a:r>
                      <a:r>
                        <a:rPr lang="en-US" sz="1600" i="1" baseline="0" dirty="0" smtClean="0">
                          <a:latin typeface="Arial Black" pitchFamily="34" charset="0"/>
                        </a:rPr>
                        <a:t>B. </a:t>
                      </a:r>
                      <a:r>
                        <a:rPr lang="en-US" sz="1600" i="1" baseline="0" dirty="0" err="1" smtClean="0">
                          <a:latin typeface="Arial Black" pitchFamily="34" charset="0"/>
                        </a:rPr>
                        <a:t>annulatus</a:t>
                      </a:r>
                      <a:endParaRPr lang="en-US" sz="1600" i="1" dirty="0">
                        <a:latin typeface="Arial Black" pitchFamily="34" charset="0"/>
                      </a:endParaRPr>
                    </a:p>
                  </a:txBody>
                  <a:tcPr marL="0" marR="0" marT="0" marB="0"/>
                </a:tc>
              </a:tr>
              <a:tr h="531125">
                <a:tc>
                  <a:txBody>
                    <a:bodyPr/>
                    <a:lstStyle/>
                    <a:p>
                      <a:pPr marL="60325" marR="26035">
                        <a:lnSpc>
                          <a:spcPct val="104000"/>
                        </a:lnSpc>
                        <a:spcBef>
                          <a:spcPts val="135"/>
                        </a:spcBef>
                        <a:spcAft>
                          <a:spcPts val="0"/>
                        </a:spcAft>
                      </a:pPr>
                      <a:r>
                        <a:rPr lang="en-US" sz="1600" i="1" dirty="0" err="1">
                          <a:latin typeface="Arial Black" pitchFamily="34" charset="0"/>
                          <a:ea typeface="Times New Roman"/>
                          <a:cs typeface="Times New Roman"/>
                        </a:rPr>
                        <a:t>Babesia</a:t>
                      </a:r>
                      <a:r>
                        <a:rPr lang="en-US" sz="1600" i="1" dirty="0">
                          <a:latin typeface="Arial Black" pitchFamily="34" charset="0"/>
                          <a:ea typeface="Times New Roman"/>
                          <a:cs typeface="Times New Roman"/>
                        </a:rPr>
                        <a:t> </a:t>
                      </a:r>
                      <a:r>
                        <a:rPr lang="en-US" sz="1600" i="1" dirty="0" err="1">
                          <a:latin typeface="Arial Black" pitchFamily="34" charset="0"/>
                          <a:ea typeface="Times New Roman"/>
                          <a:cs typeface="Times New Roman"/>
                        </a:rPr>
                        <a:t>bovis</a:t>
                      </a:r>
                      <a:r>
                        <a:rPr lang="en-US" sz="1600" i="1" dirty="0">
                          <a:latin typeface="Arial Black" pitchFamily="34" charset="0"/>
                          <a:ea typeface="Times New Roman"/>
                          <a:cs typeface="Times New Roman"/>
                        </a:rPr>
                        <a:t> </a:t>
                      </a:r>
                      <a:endParaRPr lang="en-US" sz="1600" i="1" dirty="0" smtClean="0">
                        <a:latin typeface="Arial Black" pitchFamily="34" charset="0"/>
                        <a:ea typeface="Times New Roman"/>
                        <a:cs typeface="Times New Roman"/>
                      </a:endParaRPr>
                    </a:p>
                  </a:txBody>
                  <a:tcPr marL="0" marR="0" marT="0" marB="0"/>
                </a:tc>
                <a:tc>
                  <a:txBody>
                    <a:bodyPr/>
                    <a:lstStyle/>
                    <a:p>
                      <a:pPr marL="60325" marR="100330" algn="ctr">
                        <a:lnSpc>
                          <a:spcPct val="104000"/>
                        </a:lnSpc>
                        <a:spcBef>
                          <a:spcPts val="135"/>
                        </a:spcBef>
                        <a:spcAft>
                          <a:spcPts val="0"/>
                        </a:spcAft>
                      </a:pPr>
                      <a:r>
                        <a:rPr lang="en-US" sz="1600" b="1" dirty="0">
                          <a:solidFill>
                            <a:srgbClr val="7030A0"/>
                          </a:solidFill>
                          <a:latin typeface="Arial Black" pitchFamily="34" charset="0"/>
                          <a:ea typeface="Times New Roman"/>
                          <a:cs typeface="Times New Roman"/>
                        </a:rPr>
                        <a:t>Cattle</a:t>
                      </a:r>
                      <a:r>
                        <a:rPr lang="en-US" sz="1600" b="1" dirty="0" smtClean="0">
                          <a:solidFill>
                            <a:srgbClr val="7030A0"/>
                          </a:solidFill>
                          <a:latin typeface="Arial Black" pitchFamily="34" charset="0"/>
                          <a:ea typeface="Times New Roman"/>
                          <a:cs typeface="Times New Roman"/>
                        </a:rPr>
                        <a:t>, </a:t>
                      </a:r>
                      <a:r>
                        <a:rPr lang="en-US" sz="1600" b="1" dirty="0">
                          <a:solidFill>
                            <a:srgbClr val="7030A0"/>
                          </a:solidFill>
                          <a:latin typeface="Arial Black" pitchFamily="34" charset="0"/>
                          <a:ea typeface="Times New Roman"/>
                          <a:cs typeface="Times New Roman"/>
                        </a:rPr>
                        <a:t>and bu</a:t>
                      </a:r>
                      <a:r>
                        <a:rPr lang="en-US" sz="1600" b="1" spc="-20" dirty="0">
                          <a:solidFill>
                            <a:srgbClr val="7030A0"/>
                          </a:solidFill>
                          <a:latin typeface="Arial Black" pitchFamily="34" charset="0"/>
                          <a:ea typeface="Times New Roman"/>
                          <a:cs typeface="Times New Roman"/>
                        </a:rPr>
                        <a:t>f</a:t>
                      </a:r>
                      <a:r>
                        <a:rPr lang="en-US" sz="1600" b="1" dirty="0">
                          <a:solidFill>
                            <a:srgbClr val="7030A0"/>
                          </a:solidFill>
                          <a:latin typeface="Arial Black" pitchFamily="34" charset="0"/>
                          <a:ea typeface="Times New Roman"/>
                          <a:cs typeface="Times New Roman"/>
                        </a:rPr>
                        <a:t>falo</a:t>
                      </a:r>
                    </a:p>
                  </a:txBody>
                  <a:tcPr marL="0" marR="0" marT="0" marB="0"/>
                </a:tc>
                <a:tc>
                  <a:txBody>
                    <a:bodyPr/>
                    <a:lstStyle/>
                    <a:p>
                      <a:pPr algn="ctr"/>
                      <a:r>
                        <a:rPr lang="en-US" sz="1600" dirty="0" smtClean="0">
                          <a:latin typeface="Arial Black" pitchFamily="34" charset="0"/>
                        </a:rPr>
                        <a:t>-do-</a:t>
                      </a:r>
                      <a:endParaRPr lang="en-US" sz="1600" dirty="0">
                        <a:latin typeface="Arial Black" pitchFamily="34" charset="0"/>
                      </a:endParaRPr>
                    </a:p>
                  </a:txBody>
                  <a:tcPr marL="0" marR="0" marT="0" marB="0"/>
                </a:tc>
              </a:tr>
              <a:tr h="760862">
                <a:tc>
                  <a:txBody>
                    <a:bodyPr/>
                    <a:lstStyle/>
                    <a:p>
                      <a:pPr marL="60325" marR="0">
                        <a:lnSpc>
                          <a:spcPct val="115000"/>
                        </a:lnSpc>
                        <a:spcBef>
                          <a:spcPts val="135"/>
                        </a:spcBef>
                        <a:spcAft>
                          <a:spcPts val="0"/>
                        </a:spcAft>
                      </a:pPr>
                      <a:r>
                        <a:rPr lang="en-US" sz="1600" i="1" dirty="0" err="1">
                          <a:latin typeface="Arial Black" pitchFamily="34" charset="0"/>
                          <a:ea typeface="Times New Roman"/>
                          <a:cs typeface="Times New Roman"/>
                        </a:rPr>
                        <a:t>Babesia</a:t>
                      </a:r>
                      <a:r>
                        <a:rPr lang="en-US" sz="1600" i="1" dirty="0">
                          <a:latin typeface="Arial Black" pitchFamily="34" charset="0"/>
                          <a:ea typeface="Times New Roman"/>
                          <a:cs typeface="Times New Roman"/>
                        </a:rPr>
                        <a:t> </a:t>
                      </a:r>
                      <a:r>
                        <a:rPr lang="en-US" sz="1600" i="1" dirty="0" err="1">
                          <a:latin typeface="Arial Black" pitchFamily="34" charset="0"/>
                          <a:ea typeface="Times New Roman"/>
                          <a:cs typeface="Times New Roman"/>
                        </a:rPr>
                        <a:t>dive</a:t>
                      </a:r>
                      <a:r>
                        <a:rPr lang="en-US" sz="1600" i="1" spc="-35" dirty="0" err="1">
                          <a:latin typeface="Arial Black" pitchFamily="34" charset="0"/>
                          <a:ea typeface="Times New Roman"/>
                          <a:cs typeface="Times New Roman"/>
                        </a:rPr>
                        <a:t>r</a:t>
                      </a:r>
                      <a:r>
                        <a:rPr lang="en-US" sz="1600" i="1" dirty="0" err="1">
                          <a:latin typeface="Arial Black" pitchFamily="34" charset="0"/>
                          <a:ea typeface="Times New Roman"/>
                          <a:cs typeface="Times New Roman"/>
                        </a:rPr>
                        <a:t>gens</a:t>
                      </a:r>
                      <a:endParaRPr lang="en-US" sz="1600" dirty="0">
                        <a:latin typeface="Arial Black" pitchFamily="34" charset="0"/>
                        <a:ea typeface="Times New Roman"/>
                        <a:cs typeface="Times New Roman"/>
                      </a:endParaRPr>
                    </a:p>
                  </a:txBody>
                  <a:tcPr marL="0" marR="0" marT="0" marB="0"/>
                </a:tc>
                <a:tc>
                  <a:txBody>
                    <a:bodyPr/>
                    <a:lstStyle/>
                    <a:p>
                      <a:pPr marL="60325" marR="0" algn="ctr">
                        <a:lnSpc>
                          <a:spcPct val="115000"/>
                        </a:lnSpc>
                        <a:spcBef>
                          <a:spcPts val="135"/>
                        </a:spcBef>
                        <a:spcAft>
                          <a:spcPts val="0"/>
                        </a:spcAft>
                      </a:pPr>
                      <a:r>
                        <a:rPr lang="en-US" sz="1600" b="1" dirty="0">
                          <a:solidFill>
                            <a:srgbClr val="7030A0"/>
                          </a:solidFill>
                          <a:latin typeface="Arial Black" pitchFamily="34" charset="0"/>
                          <a:ea typeface="Times New Roman"/>
                          <a:cs typeface="Times New Roman"/>
                        </a:rPr>
                        <a:t>Cattle</a:t>
                      </a:r>
                    </a:p>
                  </a:txBody>
                  <a:tcPr marL="0" marR="0" marT="0" marB="0"/>
                </a:tc>
                <a:tc>
                  <a:txBody>
                    <a:bodyPr/>
                    <a:lstStyle/>
                    <a:p>
                      <a:pPr algn="ctr"/>
                      <a:r>
                        <a:rPr lang="en-US" sz="1600" dirty="0" smtClean="0">
                          <a:latin typeface="Arial Black" pitchFamily="34" charset="0"/>
                        </a:rPr>
                        <a:t>- do-</a:t>
                      </a:r>
                      <a:endParaRPr lang="en-US" sz="1600" dirty="0">
                        <a:latin typeface="Arial Black" pitchFamily="34" charset="0"/>
                      </a:endParaRPr>
                    </a:p>
                  </a:txBody>
                  <a:tcPr marL="0" marR="0" marT="0" marB="0"/>
                </a:tc>
              </a:tr>
              <a:tr h="882981">
                <a:tc>
                  <a:txBody>
                    <a:bodyPr/>
                    <a:lstStyle/>
                    <a:p>
                      <a:pPr marL="60325" marR="0">
                        <a:lnSpc>
                          <a:spcPct val="115000"/>
                        </a:lnSpc>
                        <a:spcBef>
                          <a:spcPts val="135"/>
                        </a:spcBef>
                        <a:spcAft>
                          <a:spcPts val="0"/>
                        </a:spcAft>
                      </a:pPr>
                      <a:r>
                        <a:rPr lang="en-US" sz="1600" i="1" dirty="0" err="1">
                          <a:latin typeface="Arial Black" pitchFamily="34" charset="0"/>
                          <a:ea typeface="Times New Roman"/>
                          <a:cs typeface="Times New Roman"/>
                        </a:rPr>
                        <a:t>Babesia</a:t>
                      </a:r>
                      <a:r>
                        <a:rPr lang="en-US" sz="1600" i="1" dirty="0">
                          <a:latin typeface="Arial Black" pitchFamily="34" charset="0"/>
                          <a:ea typeface="Times New Roman"/>
                          <a:cs typeface="Times New Roman"/>
                        </a:rPr>
                        <a:t> major</a:t>
                      </a:r>
                    </a:p>
                  </a:txBody>
                  <a:tcPr marL="0" marR="0" marT="0" marB="0"/>
                </a:tc>
                <a:tc>
                  <a:txBody>
                    <a:bodyPr/>
                    <a:lstStyle/>
                    <a:p>
                      <a:pPr marL="60325" marR="0" algn="ctr">
                        <a:lnSpc>
                          <a:spcPct val="115000"/>
                        </a:lnSpc>
                        <a:spcBef>
                          <a:spcPts val="135"/>
                        </a:spcBef>
                        <a:spcAft>
                          <a:spcPts val="0"/>
                        </a:spcAft>
                      </a:pPr>
                      <a:r>
                        <a:rPr lang="en-US" sz="1600" b="1" dirty="0">
                          <a:solidFill>
                            <a:srgbClr val="7030A0"/>
                          </a:solidFill>
                          <a:latin typeface="Arial Black" pitchFamily="34" charset="0"/>
                          <a:ea typeface="Times New Roman"/>
                          <a:cs typeface="Times New Roman"/>
                        </a:rPr>
                        <a:t>Cattle</a:t>
                      </a:r>
                    </a:p>
                  </a:txBody>
                  <a:tcPr marL="0" marR="0" marT="0" marB="0"/>
                </a:tc>
                <a:tc>
                  <a:txBody>
                    <a:bodyPr/>
                    <a:lstStyle/>
                    <a:p>
                      <a:pPr algn="ctr"/>
                      <a:r>
                        <a:rPr lang="en-US" sz="1600" i="1" dirty="0" err="1" smtClean="0">
                          <a:latin typeface="Arial Black" pitchFamily="34" charset="0"/>
                        </a:rPr>
                        <a:t>Haemaphysalis</a:t>
                      </a:r>
                      <a:r>
                        <a:rPr lang="en-US" sz="1600" i="1" dirty="0" smtClean="0">
                          <a:latin typeface="Arial Black" pitchFamily="34" charset="0"/>
                        </a:rPr>
                        <a:t> </a:t>
                      </a:r>
                      <a:r>
                        <a:rPr lang="en-US" sz="1600" i="1" dirty="0" err="1" smtClean="0">
                          <a:latin typeface="Arial Black" pitchFamily="34" charset="0"/>
                        </a:rPr>
                        <a:t>punctata</a:t>
                      </a:r>
                      <a:endParaRPr lang="en-US" sz="1600" i="1" dirty="0">
                        <a:latin typeface="Arial Black" pitchFamily="34" charset="0"/>
                      </a:endParaRPr>
                    </a:p>
                  </a:txBody>
                  <a:tcPr marL="0" marR="0" marT="0" marB="0"/>
                </a:tc>
              </a:tr>
            </a:tbl>
          </a:graphicData>
        </a:graphic>
      </p:graphicFrame>
    </p:spTree>
    <p:extLst>
      <p:ext uri="{BB962C8B-B14F-4D97-AF65-F5344CB8AC3E}">
        <p14:creationId xmlns="" xmlns:p14="http://schemas.microsoft.com/office/powerpoint/2010/main" val="2362987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Autofit/>
          </a:bodyPr>
          <a:lstStyle/>
          <a:p>
            <a:r>
              <a:rPr lang="en-US" sz="3200" b="1" dirty="0" err="1" smtClean="0">
                <a:latin typeface="Times New Roman" pitchFamily="18" charset="0"/>
                <a:cs typeface="Times New Roman" pitchFamily="18" charset="0"/>
              </a:rPr>
              <a:t>Babesiosis</a:t>
            </a:r>
            <a:endParaRPr lang="en-US" sz="3200" i="1" dirty="0">
              <a:solidFill>
                <a:srgbClr val="7030A0"/>
              </a:solidFill>
              <a:latin typeface="Arial Rounded MT Bold" pitchFamily="34" charset="0"/>
            </a:endParaRPr>
          </a:p>
        </p:txBody>
      </p:sp>
      <p:sp>
        <p:nvSpPr>
          <p:cNvPr id="3" name="Subtitle 2"/>
          <p:cNvSpPr>
            <a:spLocks noGrp="1"/>
          </p:cNvSpPr>
          <p:nvPr>
            <p:ph type="subTitle" idx="1"/>
          </p:nvPr>
        </p:nvSpPr>
        <p:spPr>
          <a:xfrm>
            <a:off x="0" y="457200"/>
            <a:ext cx="9144000" cy="6400800"/>
          </a:xfrm>
        </p:spPr>
        <p:txBody>
          <a:bodyPr>
            <a:normAutofit/>
          </a:bodyPr>
          <a:lstStyle/>
          <a:p>
            <a:pPr marL="342900" lvl="0" indent="-342900" algn="just">
              <a:lnSpc>
                <a:spcPct val="200000"/>
              </a:lnSpc>
              <a:buFont typeface="Wingdings" pitchFamily="2" charset="2"/>
              <a:buChar char="v"/>
            </a:pPr>
            <a:r>
              <a:rPr lang="en-US" sz="2800" b="1" dirty="0" smtClean="0">
                <a:latin typeface="Arial Rounded MT Bold" pitchFamily="34" charset="0"/>
              </a:rPr>
              <a:t>Different species of </a:t>
            </a:r>
            <a:r>
              <a:rPr lang="en-US" sz="2800" b="1" i="1" dirty="0" err="1" smtClean="0">
                <a:latin typeface="Arial Rounded MT Bold" pitchFamily="34" charset="0"/>
              </a:rPr>
              <a:t>Babesia</a:t>
            </a:r>
            <a:r>
              <a:rPr lang="en-US" sz="2800" b="1" i="1" dirty="0" smtClean="0">
                <a:latin typeface="Arial Rounded MT Bold" pitchFamily="34" charset="0"/>
              </a:rPr>
              <a:t>  </a:t>
            </a:r>
            <a:r>
              <a:rPr lang="en-US" sz="2800" b="1" dirty="0" smtClean="0">
                <a:latin typeface="Arial Rounded MT Bold" pitchFamily="34" charset="0"/>
              </a:rPr>
              <a:t>found in </a:t>
            </a:r>
            <a:r>
              <a:rPr lang="en-US" sz="2800" b="1" dirty="0">
                <a:solidFill>
                  <a:srgbClr val="FF0000"/>
                </a:solidFill>
                <a:latin typeface="Arial Rounded MT Bold" pitchFamily="34" charset="0"/>
              </a:rPr>
              <a:t>d</a:t>
            </a:r>
            <a:r>
              <a:rPr lang="en-US" sz="2800" b="1" dirty="0" smtClean="0">
                <a:solidFill>
                  <a:srgbClr val="FF0000"/>
                </a:solidFill>
                <a:latin typeface="Arial Rounded MT Bold" pitchFamily="34" charset="0"/>
              </a:rPr>
              <a:t>og &amp; cat  </a:t>
            </a:r>
            <a:r>
              <a:rPr lang="en-US" sz="2800" b="1" dirty="0" smtClean="0">
                <a:latin typeface="Arial Rounded MT Bold" pitchFamily="34" charset="0"/>
              </a:rPr>
              <a:t>:-</a:t>
            </a:r>
          </a:p>
          <a:p>
            <a:pPr lvl="0" algn="just">
              <a:lnSpc>
                <a:spcPct val="200000"/>
              </a:lnSpc>
            </a:pPr>
            <a:endParaRPr lang="en-US" sz="2400" b="1" dirty="0" smtClean="0">
              <a:latin typeface="Arial Rounded MT Bold" pitchFamily="34" charset="0"/>
            </a:endParaRPr>
          </a:p>
        </p:txBody>
      </p:sp>
      <p:graphicFrame>
        <p:nvGraphicFramePr>
          <p:cNvPr id="4" name="Table 3"/>
          <p:cNvGraphicFramePr>
            <a:graphicFrameLocks noGrp="1"/>
          </p:cNvGraphicFramePr>
          <p:nvPr>
            <p:extLst/>
          </p:nvPr>
        </p:nvGraphicFramePr>
        <p:xfrm>
          <a:off x="685800" y="2133600"/>
          <a:ext cx="7924800" cy="2998756"/>
        </p:xfrm>
        <a:graphic>
          <a:graphicData uri="http://schemas.openxmlformats.org/drawingml/2006/table">
            <a:tbl>
              <a:tblPr firstRow="1" bandRow="1">
                <a:tableStyleId>{5C22544A-7EE6-4342-B048-85BDC9FD1C3A}</a:tableStyleId>
              </a:tblPr>
              <a:tblGrid>
                <a:gridCol w="2438400"/>
                <a:gridCol w="2438400"/>
                <a:gridCol w="3048000"/>
              </a:tblGrid>
              <a:tr h="658333">
                <a:tc>
                  <a:txBody>
                    <a:bodyPr/>
                    <a:lstStyle/>
                    <a:p>
                      <a:r>
                        <a:rPr lang="en-US" sz="2000" dirty="0" smtClean="0">
                          <a:latin typeface="Arial Black" pitchFamily="34" charset="0"/>
                        </a:rPr>
                        <a:t>Species</a:t>
                      </a:r>
                      <a:endParaRPr lang="en-US" sz="2000" dirty="0">
                        <a:latin typeface="Arial Black" pitchFamily="34" charset="0"/>
                      </a:endParaRPr>
                    </a:p>
                  </a:txBody>
                  <a:tcPr/>
                </a:tc>
                <a:tc>
                  <a:txBody>
                    <a:bodyPr/>
                    <a:lstStyle/>
                    <a:p>
                      <a:r>
                        <a:rPr lang="en-US" sz="2000" dirty="0" smtClean="0">
                          <a:latin typeface="Arial Black" pitchFamily="34" charset="0"/>
                        </a:rPr>
                        <a:t>Definitive</a:t>
                      </a:r>
                      <a:r>
                        <a:rPr lang="en-US" sz="2000" baseline="0" dirty="0" smtClean="0">
                          <a:latin typeface="Arial Black" pitchFamily="34" charset="0"/>
                        </a:rPr>
                        <a:t> host</a:t>
                      </a:r>
                      <a:endParaRPr lang="en-US" sz="2000" dirty="0">
                        <a:latin typeface="Arial Black" pitchFamily="34" charset="0"/>
                      </a:endParaRPr>
                    </a:p>
                  </a:txBody>
                  <a:tcPr/>
                </a:tc>
                <a:tc>
                  <a:txBody>
                    <a:bodyPr/>
                    <a:lstStyle/>
                    <a:p>
                      <a:r>
                        <a:rPr lang="en-US" sz="2000" dirty="0" smtClean="0">
                          <a:latin typeface="Arial Black" pitchFamily="34" charset="0"/>
                        </a:rPr>
                        <a:t>Vector</a:t>
                      </a:r>
                      <a:endParaRPr lang="en-US" sz="2000" dirty="0">
                        <a:latin typeface="Arial Black" pitchFamily="34" charset="0"/>
                      </a:endParaRPr>
                    </a:p>
                  </a:txBody>
                  <a:tcPr/>
                </a:tc>
              </a:tr>
              <a:tr h="518161">
                <a:tc>
                  <a:txBody>
                    <a:bodyPr/>
                    <a:lstStyle/>
                    <a:p>
                      <a:pPr marL="63500" marR="77470">
                        <a:lnSpc>
                          <a:spcPct val="150000"/>
                        </a:lnSpc>
                        <a:spcBef>
                          <a:spcPts val="135"/>
                        </a:spcBef>
                        <a:spcAft>
                          <a:spcPts val="0"/>
                        </a:spcAft>
                      </a:pPr>
                      <a:r>
                        <a:rPr lang="en-US" sz="1600" i="1" dirty="0" err="1" smtClean="0">
                          <a:solidFill>
                            <a:srgbClr val="7030A0"/>
                          </a:solidFill>
                          <a:latin typeface="Arial Black" pitchFamily="34" charset="0"/>
                          <a:ea typeface="Times New Roman"/>
                          <a:cs typeface="Times New Roman"/>
                        </a:rPr>
                        <a:t>Babesia</a:t>
                      </a:r>
                      <a:r>
                        <a:rPr lang="en-US" sz="1600" i="1" dirty="0" smtClean="0">
                          <a:solidFill>
                            <a:srgbClr val="7030A0"/>
                          </a:solidFill>
                          <a:latin typeface="Arial Black" pitchFamily="34" charset="0"/>
                          <a:ea typeface="Times New Roman"/>
                          <a:cs typeface="Times New Roman"/>
                        </a:rPr>
                        <a:t> </a:t>
                      </a:r>
                      <a:r>
                        <a:rPr lang="en-US" sz="1600" i="1" dirty="0" err="1" smtClean="0">
                          <a:solidFill>
                            <a:srgbClr val="7030A0"/>
                          </a:solidFill>
                          <a:latin typeface="Arial Black" pitchFamily="34" charset="0"/>
                          <a:ea typeface="Times New Roman"/>
                          <a:cs typeface="Times New Roman"/>
                        </a:rPr>
                        <a:t>canis</a:t>
                      </a:r>
                      <a:r>
                        <a:rPr lang="en-US" sz="1600" i="1" dirty="0" smtClean="0">
                          <a:solidFill>
                            <a:srgbClr val="7030A0"/>
                          </a:solidFill>
                          <a:latin typeface="Arial Black" pitchFamily="34" charset="0"/>
                          <a:ea typeface="Times New Roman"/>
                          <a:cs typeface="Times New Roman"/>
                        </a:rPr>
                        <a:t>, </a:t>
                      </a:r>
                      <a:endParaRPr lang="en-US" sz="1600" dirty="0">
                        <a:solidFill>
                          <a:srgbClr val="7030A0"/>
                        </a:solidFill>
                        <a:latin typeface="Arial Black" pitchFamily="34" charset="0"/>
                        <a:ea typeface="Times New Roman"/>
                        <a:cs typeface="Times New Roman"/>
                      </a:endParaRPr>
                    </a:p>
                  </a:txBody>
                  <a:tcPr marL="0" marR="0" marT="0" marB="0"/>
                </a:tc>
                <a:tc>
                  <a:txBody>
                    <a:bodyPr/>
                    <a:lstStyle/>
                    <a:p>
                      <a:pPr marL="60325" marR="0" algn="ctr">
                        <a:lnSpc>
                          <a:spcPct val="115000"/>
                        </a:lnSpc>
                        <a:spcBef>
                          <a:spcPts val="135"/>
                        </a:spcBef>
                        <a:spcAft>
                          <a:spcPts val="0"/>
                        </a:spcAft>
                      </a:pPr>
                      <a:r>
                        <a:rPr lang="en-US" sz="1600" dirty="0" smtClean="0">
                          <a:solidFill>
                            <a:srgbClr val="7030A0"/>
                          </a:solidFill>
                          <a:latin typeface="Arial Black" pitchFamily="34" charset="0"/>
                          <a:ea typeface="Times New Roman"/>
                          <a:cs typeface="Times New Roman"/>
                        </a:rPr>
                        <a:t>Dog</a:t>
                      </a:r>
                      <a:endParaRPr lang="en-US" sz="1600" dirty="0">
                        <a:solidFill>
                          <a:srgbClr val="7030A0"/>
                        </a:solidFill>
                        <a:latin typeface="Arial Black" pitchFamily="34" charset="0"/>
                        <a:ea typeface="Times New Roman"/>
                        <a:cs typeface="Times New Roman"/>
                      </a:endParaRPr>
                    </a:p>
                  </a:txBody>
                  <a:tcPr marL="0" marR="0" marT="0" marB="0"/>
                </a:tc>
                <a:tc>
                  <a:txBody>
                    <a:bodyPr/>
                    <a:lstStyle/>
                    <a:p>
                      <a:r>
                        <a:rPr lang="en-US" sz="1600" i="1" dirty="0" err="1" smtClean="0">
                          <a:solidFill>
                            <a:srgbClr val="7030A0"/>
                          </a:solidFill>
                          <a:latin typeface="Arial Black" pitchFamily="34" charset="0"/>
                        </a:rPr>
                        <a:t>Rhipicephalus</a:t>
                      </a:r>
                      <a:r>
                        <a:rPr lang="en-US" sz="1600" i="1" baseline="0" dirty="0" smtClean="0">
                          <a:solidFill>
                            <a:srgbClr val="7030A0"/>
                          </a:solidFill>
                          <a:latin typeface="Arial Black" pitchFamily="34" charset="0"/>
                        </a:rPr>
                        <a:t> </a:t>
                      </a:r>
                      <a:r>
                        <a:rPr lang="en-US" sz="1600" i="1" baseline="0" dirty="0" err="1" smtClean="0">
                          <a:solidFill>
                            <a:srgbClr val="7030A0"/>
                          </a:solidFill>
                          <a:latin typeface="Arial Black" pitchFamily="34" charset="0"/>
                        </a:rPr>
                        <a:t>sanguineus</a:t>
                      </a:r>
                      <a:endParaRPr lang="en-US" sz="1600" i="1" dirty="0">
                        <a:solidFill>
                          <a:srgbClr val="7030A0"/>
                        </a:solidFill>
                        <a:latin typeface="Arial Black" pitchFamily="34" charset="0"/>
                      </a:endParaRPr>
                    </a:p>
                  </a:txBody>
                  <a:tcPr marL="0" marR="0" marT="0" marB="0"/>
                </a:tc>
              </a:tr>
              <a:tr h="305315">
                <a:tc>
                  <a:txBody>
                    <a:bodyPr/>
                    <a:lstStyle/>
                    <a:p>
                      <a:pPr marL="60325" marR="0">
                        <a:lnSpc>
                          <a:spcPct val="115000"/>
                        </a:lnSpc>
                        <a:spcBef>
                          <a:spcPts val="135"/>
                        </a:spcBef>
                        <a:spcAft>
                          <a:spcPts val="0"/>
                        </a:spcAft>
                      </a:pPr>
                      <a:r>
                        <a:rPr lang="en-US" sz="1600" i="1" dirty="0" err="1" smtClean="0">
                          <a:solidFill>
                            <a:srgbClr val="7030A0"/>
                          </a:solidFill>
                          <a:latin typeface="Arial Black" pitchFamily="34" charset="0"/>
                          <a:ea typeface="Times New Roman"/>
                          <a:cs typeface="Times New Roman"/>
                        </a:rPr>
                        <a:t>Babesia</a:t>
                      </a:r>
                      <a:r>
                        <a:rPr lang="en-US" sz="1600" i="1" dirty="0" smtClean="0">
                          <a:solidFill>
                            <a:srgbClr val="7030A0"/>
                          </a:solidFill>
                          <a:latin typeface="Arial Black" pitchFamily="34" charset="0"/>
                          <a:ea typeface="Times New Roman"/>
                          <a:cs typeface="Times New Roman"/>
                        </a:rPr>
                        <a:t> </a:t>
                      </a:r>
                      <a:r>
                        <a:rPr lang="en-US" sz="1600" i="1" dirty="0" err="1" smtClean="0">
                          <a:solidFill>
                            <a:srgbClr val="7030A0"/>
                          </a:solidFill>
                          <a:latin typeface="Arial Black" pitchFamily="34" charset="0"/>
                          <a:ea typeface="Times New Roman"/>
                          <a:cs typeface="Times New Roman"/>
                        </a:rPr>
                        <a:t>gibsoni</a:t>
                      </a:r>
                      <a:endParaRPr lang="en-US" sz="1600" dirty="0">
                        <a:solidFill>
                          <a:srgbClr val="7030A0"/>
                        </a:solidFill>
                        <a:latin typeface="Arial Black" pitchFamily="34" charset="0"/>
                        <a:ea typeface="Times New Roman"/>
                        <a:cs typeface="Times New Roman"/>
                      </a:endParaRPr>
                    </a:p>
                  </a:txBody>
                  <a:tcPr marL="0" marR="0" marT="0" marB="0"/>
                </a:tc>
                <a:tc>
                  <a:txBody>
                    <a:bodyPr/>
                    <a:lstStyle/>
                    <a:p>
                      <a:pPr marL="60325" marR="0" algn="ctr">
                        <a:lnSpc>
                          <a:spcPct val="115000"/>
                        </a:lnSpc>
                        <a:spcBef>
                          <a:spcPts val="135"/>
                        </a:spcBef>
                        <a:spcAft>
                          <a:spcPts val="0"/>
                        </a:spcAft>
                      </a:pPr>
                      <a:r>
                        <a:rPr lang="en-US" sz="1600" dirty="0" smtClean="0">
                          <a:solidFill>
                            <a:srgbClr val="7030A0"/>
                          </a:solidFill>
                          <a:latin typeface="Arial Black" pitchFamily="34" charset="0"/>
                          <a:ea typeface="Times New Roman"/>
                          <a:cs typeface="Times New Roman"/>
                        </a:rPr>
                        <a:t>Dog</a:t>
                      </a:r>
                    </a:p>
                  </a:txBody>
                  <a:tcPr marL="0" marR="0" marT="0" marB="0"/>
                </a:tc>
                <a:tc>
                  <a:txBody>
                    <a:bodyPr/>
                    <a:lstStyle/>
                    <a:p>
                      <a:r>
                        <a:rPr lang="en-US" sz="1600" i="1" dirty="0" err="1" smtClean="0">
                          <a:solidFill>
                            <a:srgbClr val="7030A0"/>
                          </a:solidFill>
                          <a:latin typeface="Arial Black" pitchFamily="34" charset="0"/>
                        </a:rPr>
                        <a:t>Rhipicephalus</a:t>
                      </a:r>
                      <a:r>
                        <a:rPr lang="en-US" sz="1600" i="1" baseline="0" dirty="0" smtClean="0">
                          <a:solidFill>
                            <a:srgbClr val="7030A0"/>
                          </a:solidFill>
                          <a:latin typeface="Arial Black" pitchFamily="34" charset="0"/>
                        </a:rPr>
                        <a:t> </a:t>
                      </a:r>
                      <a:r>
                        <a:rPr lang="en-US" sz="1600" i="1" baseline="0" dirty="0" err="1" smtClean="0">
                          <a:solidFill>
                            <a:srgbClr val="7030A0"/>
                          </a:solidFill>
                          <a:latin typeface="Arial Black" pitchFamily="34" charset="0"/>
                        </a:rPr>
                        <a:t>sanguineus</a:t>
                      </a:r>
                      <a:endParaRPr lang="en-US" sz="1600" i="1" dirty="0">
                        <a:solidFill>
                          <a:srgbClr val="7030A0"/>
                        </a:solidFill>
                        <a:latin typeface="Arial Black" pitchFamily="34" charset="0"/>
                      </a:endParaRPr>
                    </a:p>
                  </a:txBody>
                  <a:tcPr marL="0" marR="0" marT="0" marB="0"/>
                </a:tc>
              </a:tr>
              <a:tr h="798289">
                <a:tc>
                  <a:txBody>
                    <a:bodyPr/>
                    <a:lstStyle/>
                    <a:p>
                      <a:pPr marL="60325" marR="0">
                        <a:lnSpc>
                          <a:spcPct val="115000"/>
                        </a:lnSpc>
                        <a:spcBef>
                          <a:spcPts val="135"/>
                        </a:spcBef>
                        <a:spcAft>
                          <a:spcPts val="0"/>
                        </a:spcAft>
                      </a:pPr>
                      <a:r>
                        <a:rPr lang="en-US" sz="1600" i="1" dirty="0" err="1">
                          <a:solidFill>
                            <a:srgbClr val="002060"/>
                          </a:solidFill>
                          <a:latin typeface="Arial Black" pitchFamily="34" charset="0"/>
                          <a:ea typeface="Times New Roman"/>
                          <a:cs typeface="Times New Roman"/>
                        </a:rPr>
                        <a:t>Babesia</a:t>
                      </a:r>
                      <a:r>
                        <a:rPr lang="en-US" sz="1600" i="1" dirty="0">
                          <a:solidFill>
                            <a:srgbClr val="002060"/>
                          </a:solidFill>
                          <a:latin typeface="Arial Black" pitchFamily="34" charset="0"/>
                          <a:ea typeface="Times New Roman"/>
                          <a:cs typeface="Times New Roman"/>
                        </a:rPr>
                        <a:t> </a:t>
                      </a:r>
                      <a:r>
                        <a:rPr lang="en-US" sz="1600" i="1" dirty="0" err="1">
                          <a:solidFill>
                            <a:srgbClr val="002060"/>
                          </a:solidFill>
                          <a:latin typeface="Arial Black" pitchFamily="34" charset="0"/>
                          <a:ea typeface="Times New Roman"/>
                          <a:cs typeface="Times New Roman"/>
                        </a:rPr>
                        <a:t>cati</a:t>
                      </a:r>
                      <a:endParaRPr lang="en-US" sz="1600" dirty="0">
                        <a:solidFill>
                          <a:srgbClr val="002060"/>
                        </a:solidFill>
                        <a:latin typeface="Arial Black" pitchFamily="34" charset="0"/>
                        <a:ea typeface="Times New Roman"/>
                        <a:cs typeface="Times New Roman"/>
                      </a:endParaRPr>
                    </a:p>
                  </a:txBody>
                  <a:tcPr marL="0" marR="0" marT="0" marB="0"/>
                </a:tc>
                <a:tc>
                  <a:txBody>
                    <a:bodyPr/>
                    <a:lstStyle/>
                    <a:p>
                      <a:pPr marL="144780" marR="101600" algn="ctr">
                        <a:lnSpc>
                          <a:spcPct val="115000"/>
                        </a:lnSpc>
                        <a:spcBef>
                          <a:spcPts val="135"/>
                        </a:spcBef>
                        <a:spcAft>
                          <a:spcPts val="0"/>
                        </a:spcAft>
                      </a:pPr>
                      <a:r>
                        <a:rPr lang="en-US" sz="1600" dirty="0" smtClean="0">
                          <a:solidFill>
                            <a:srgbClr val="002060"/>
                          </a:solidFill>
                          <a:latin typeface="Arial Black" pitchFamily="34" charset="0"/>
                          <a:ea typeface="Times New Roman"/>
                          <a:cs typeface="Times New Roman"/>
                        </a:rPr>
                        <a:t>Cat</a:t>
                      </a:r>
                    </a:p>
                    <a:p>
                      <a:pPr marL="144780" marR="101600" algn="ctr">
                        <a:lnSpc>
                          <a:spcPct val="115000"/>
                        </a:lnSpc>
                        <a:spcBef>
                          <a:spcPts val="135"/>
                        </a:spcBef>
                        <a:spcAft>
                          <a:spcPts val="0"/>
                        </a:spcAft>
                      </a:pPr>
                      <a:endParaRPr lang="en-US" sz="1600" dirty="0" smtClean="0">
                        <a:solidFill>
                          <a:srgbClr val="002060"/>
                        </a:solidFill>
                        <a:latin typeface="Arial Black" pitchFamily="34" charset="0"/>
                        <a:ea typeface="Times New Roman"/>
                        <a:cs typeface="Times New Roman"/>
                      </a:endParaRPr>
                    </a:p>
                    <a:p>
                      <a:pPr marL="144780" marR="101600" algn="ctr">
                        <a:lnSpc>
                          <a:spcPct val="115000"/>
                        </a:lnSpc>
                        <a:spcBef>
                          <a:spcPts val="135"/>
                        </a:spcBef>
                        <a:spcAft>
                          <a:spcPts val="0"/>
                        </a:spcAft>
                      </a:pPr>
                      <a:endParaRPr lang="en-US" sz="1600" dirty="0">
                        <a:solidFill>
                          <a:srgbClr val="002060"/>
                        </a:solidFill>
                        <a:latin typeface="Arial Black" pitchFamily="34" charset="0"/>
                        <a:ea typeface="Times New Roman"/>
                        <a:cs typeface="Times New Roman"/>
                      </a:endParaRPr>
                    </a:p>
                  </a:txBody>
                  <a:tcPr marL="0" marR="0" marT="0" marB="0"/>
                </a:tc>
                <a:tc>
                  <a:txBody>
                    <a:bodyPr/>
                    <a:lstStyle/>
                    <a:p>
                      <a:pPr marL="329565" marR="291465" algn="ctr">
                        <a:lnSpc>
                          <a:spcPct val="115000"/>
                        </a:lnSpc>
                        <a:spcBef>
                          <a:spcPts val="135"/>
                        </a:spcBef>
                        <a:spcAft>
                          <a:spcPts val="0"/>
                        </a:spcAft>
                      </a:pPr>
                      <a:r>
                        <a:rPr lang="en-US" sz="1600" i="1" dirty="0" err="1" smtClean="0">
                          <a:solidFill>
                            <a:srgbClr val="002060"/>
                          </a:solidFill>
                          <a:latin typeface="Arial Black" pitchFamily="34" charset="0"/>
                          <a:ea typeface="Times New Roman"/>
                          <a:cs typeface="Times New Roman"/>
                        </a:rPr>
                        <a:t>Rhipicephalus</a:t>
                      </a:r>
                      <a:r>
                        <a:rPr lang="en-US" sz="1600" i="1" dirty="0" smtClean="0">
                          <a:solidFill>
                            <a:srgbClr val="002060"/>
                          </a:solidFill>
                          <a:latin typeface="Arial Black" pitchFamily="34" charset="0"/>
                          <a:ea typeface="Times New Roman"/>
                          <a:cs typeface="Times New Roman"/>
                        </a:rPr>
                        <a:t> </a:t>
                      </a:r>
                      <a:r>
                        <a:rPr lang="en-US" sz="1600" dirty="0" smtClean="0">
                          <a:solidFill>
                            <a:srgbClr val="002060"/>
                          </a:solidFill>
                          <a:latin typeface="Arial Black" pitchFamily="34" charset="0"/>
                          <a:ea typeface="Times New Roman"/>
                          <a:cs typeface="Times New Roman"/>
                        </a:rPr>
                        <a:t>, </a:t>
                      </a:r>
                      <a:r>
                        <a:rPr lang="en-US" sz="1600" i="1" dirty="0" err="1" smtClean="0">
                          <a:solidFill>
                            <a:srgbClr val="002060"/>
                          </a:solidFill>
                          <a:latin typeface="Arial Black" pitchFamily="34" charset="0"/>
                          <a:ea typeface="Times New Roman"/>
                          <a:cs typeface="Times New Roman"/>
                        </a:rPr>
                        <a:t>Dermacentor</a:t>
                      </a:r>
                      <a:r>
                        <a:rPr lang="en-US" sz="1600" i="1" dirty="0" smtClean="0">
                          <a:solidFill>
                            <a:srgbClr val="002060"/>
                          </a:solidFill>
                          <a:latin typeface="Arial Black" pitchFamily="34" charset="0"/>
                          <a:ea typeface="Times New Roman"/>
                          <a:cs typeface="Times New Roman"/>
                        </a:rPr>
                        <a:t> </a:t>
                      </a:r>
                      <a:r>
                        <a:rPr lang="en-US" sz="1600" dirty="0" smtClean="0">
                          <a:solidFill>
                            <a:srgbClr val="002060"/>
                          </a:solidFill>
                          <a:latin typeface="Arial Black" pitchFamily="34" charset="0"/>
                          <a:ea typeface="Times New Roman"/>
                          <a:cs typeface="Times New Roman"/>
                        </a:rPr>
                        <a:t>etc.</a:t>
                      </a:r>
                    </a:p>
                  </a:txBody>
                  <a:tcPr marL="0" marR="0" marT="0" marB="0">
                    <a:lnB w="12700" cap="flat" cmpd="sng" algn="ctr">
                      <a:solidFill>
                        <a:schemeClr val="tx1"/>
                      </a:solidFill>
                      <a:prstDash val="solid"/>
                      <a:round/>
                      <a:headEnd type="none" w="med" len="med"/>
                      <a:tailEnd type="none" w="med" len="med"/>
                    </a:lnB>
                  </a:tcPr>
                </a:tc>
              </a:tr>
              <a:tr h="650299">
                <a:tc>
                  <a:txBody>
                    <a:bodyPr/>
                    <a:lstStyle/>
                    <a:p>
                      <a:pPr marL="60325" marR="0">
                        <a:lnSpc>
                          <a:spcPct val="115000"/>
                        </a:lnSpc>
                        <a:spcBef>
                          <a:spcPts val="135"/>
                        </a:spcBef>
                        <a:spcAft>
                          <a:spcPts val="0"/>
                        </a:spcAft>
                      </a:pPr>
                      <a:r>
                        <a:rPr lang="en-US" sz="1600" i="1" dirty="0" err="1">
                          <a:solidFill>
                            <a:srgbClr val="002060"/>
                          </a:solidFill>
                          <a:latin typeface="Arial Black" pitchFamily="34" charset="0"/>
                          <a:ea typeface="Times New Roman"/>
                          <a:cs typeface="Times New Roman"/>
                        </a:rPr>
                        <a:t>Babesia</a:t>
                      </a:r>
                      <a:r>
                        <a:rPr lang="en-US" sz="1600" i="1" dirty="0">
                          <a:solidFill>
                            <a:srgbClr val="002060"/>
                          </a:solidFill>
                          <a:latin typeface="Arial Black" pitchFamily="34" charset="0"/>
                          <a:ea typeface="Times New Roman"/>
                          <a:cs typeface="Times New Roman"/>
                        </a:rPr>
                        <a:t> </a:t>
                      </a:r>
                      <a:r>
                        <a:rPr lang="en-US" sz="1600" i="1" dirty="0" err="1">
                          <a:solidFill>
                            <a:srgbClr val="002060"/>
                          </a:solidFill>
                          <a:latin typeface="Arial Black" pitchFamily="34" charset="0"/>
                          <a:ea typeface="Times New Roman"/>
                          <a:cs typeface="Times New Roman"/>
                        </a:rPr>
                        <a:t>felis</a:t>
                      </a:r>
                      <a:endParaRPr lang="en-US" sz="1600" dirty="0">
                        <a:solidFill>
                          <a:srgbClr val="002060"/>
                        </a:solidFill>
                        <a:latin typeface="Arial Black" pitchFamily="34" charset="0"/>
                        <a:ea typeface="Times New Roman"/>
                        <a:cs typeface="Times New Roman"/>
                      </a:endParaRPr>
                    </a:p>
                  </a:txBody>
                  <a:tcPr marL="0" marR="0" marT="0" marB="0"/>
                </a:tc>
                <a:tc>
                  <a:txBody>
                    <a:bodyPr/>
                    <a:lstStyle/>
                    <a:p>
                      <a:pPr marL="142875" marR="104775" algn="ctr">
                        <a:lnSpc>
                          <a:spcPct val="115000"/>
                        </a:lnSpc>
                        <a:spcBef>
                          <a:spcPts val="135"/>
                        </a:spcBef>
                        <a:spcAft>
                          <a:spcPts val="0"/>
                        </a:spcAft>
                      </a:pPr>
                      <a:r>
                        <a:rPr lang="en-US" sz="1600" dirty="0" smtClean="0">
                          <a:solidFill>
                            <a:srgbClr val="002060"/>
                          </a:solidFill>
                          <a:latin typeface="Arial Black" pitchFamily="34" charset="0"/>
                          <a:ea typeface="Times New Roman"/>
                          <a:cs typeface="Times New Roman"/>
                        </a:rPr>
                        <a:t>Cat</a:t>
                      </a:r>
                      <a:endParaRPr lang="en-US" sz="1600" dirty="0">
                        <a:solidFill>
                          <a:srgbClr val="002060"/>
                        </a:solidFill>
                        <a:latin typeface="Arial Black" pitchFamily="34" charset="0"/>
                        <a:ea typeface="Times New Roman"/>
                        <a:cs typeface="Times New Roman"/>
                      </a:endParaRPr>
                    </a:p>
                  </a:txBody>
                  <a:tcPr marL="0" marR="0" marT="0" marB="0"/>
                </a:tc>
                <a:tc>
                  <a:txBody>
                    <a:bodyPr/>
                    <a:lstStyle/>
                    <a:p>
                      <a:pPr marL="329565" marR="291465" algn="ctr">
                        <a:lnSpc>
                          <a:spcPct val="115000"/>
                        </a:lnSpc>
                        <a:spcBef>
                          <a:spcPts val="135"/>
                        </a:spcBef>
                        <a:spcAft>
                          <a:spcPts val="0"/>
                        </a:spcAft>
                      </a:pPr>
                      <a:endParaRPr lang="en-US" sz="1600" dirty="0" smtClean="0">
                        <a:solidFill>
                          <a:srgbClr val="002060"/>
                        </a:solidFill>
                        <a:latin typeface="Arial Black" pitchFamily="34" charset="0"/>
                        <a:ea typeface="Times New Roman"/>
                        <a:cs typeface="Times New Roman"/>
                      </a:endParaRPr>
                    </a:p>
                  </a:txBody>
                  <a:tcPr marL="0" marR="0" marT="0" marB="0">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 xmlns:p14="http://schemas.microsoft.com/office/powerpoint/2010/main" val="3331136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457200"/>
          </a:xfrm>
        </p:spPr>
        <p:txBody>
          <a:bodyPr>
            <a:noAutofit/>
          </a:bodyPr>
          <a:lstStyle/>
          <a:p>
            <a:r>
              <a:rPr lang="en-US" sz="3200" b="1" dirty="0" err="1" smtClean="0">
                <a:latin typeface="Times New Roman" pitchFamily="18" charset="0"/>
                <a:cs typeface="Times New Roman" pitchFamily="18" charset="0"/>
              </a:rPr>
              <a:t>Babesiosis</a:t>
            </a:r>
            <a:r>
              <a:rPr lang="en-US" sz="3200" b="1" dirty="0" smtClean="0">
                <a:latin typeface="Times New Roman" pitchFamily="18" charset="0"/>
                <a:cs typeface="Times New Roman" pitchFamily="18" charset="0"/>
              </a:rPr>
              <a:t>-</a:t>
            </a:r>
            <a:r>
              <a:rPr lang="en-US" sz="3200" dirty="0" smtClean="0">
                <a:solidFill>
                  <a:srgbClr val="7030A0"/>
                </a:solidFill>
                <a:latin typeface="Arial Rounded MT Bold" pitchFamily="34" charset="0"/>
              </a:rPr>
              <a:t>Transmission</a:t>
            </a:r>
            <a:endParaRPr lang="en-US" sz="3200" i="1" dirty="0">
              <a:solidFill>
                <a:srgbClr val="7030A0"/>
              </a:solidFill>
              <a:latin typeface="Arial Rounded MT Bold" pitchFamily="34" charset="0"/>
            </a:endParaRPr>
          </a:p>
        </p:txBody>
      </p:sp>
      <p:sp>
        <p:nvSpPr>
          <p:cNvPr id="3" name="Subtitle 2"/>
          <p:cNvSpPr>
            <a:spLocks noGrp="1"/>
          </p:cNvSpPr>
          <p:nvPr>
            <p:ph type="subTitle" idx="1"/>
          </p:nvPr>
        </p:nvSpPr>
        <p:spPr>
          <a:xfrm>
            <a:off x="0" y="1066800"/>
            <a:ext cx="9144000" cy="5791200"/>
          </a:xfrm>
        </p:spPr>
        <p:txBody>
          <a:bodyPr>
            <a:normAutofit/>
          </a:bodyPr>
          <a:lstStyle/>
          <a:p>
            <a:pPr marL="342900" lvl="0" indent="-342900" algn="just">
              <a:lnSpc>
                <a:spcPct val="200000"/>
              </a:lnSpc>
            </a:pPr>
            <a:endParaRPr lang="en-US" sz="2800" b="1" dirty="0" smtClean="0">
              <a:latin typeface="Arial Rounded MT Bold" pitchFamily="34" charset="0"/>
            </a:endParaRPr>
          </a:p>
          <a:p>
            <a:pPr marL="342900" lvl="0" indent="-342900" algn="just">
              <a:buFont typeface="Wingdings" pitchFamily="2" charset="2"/>
              <a:buChar char="v"/>
            </a:pPr>
            <a:r>
              <a:rPr lang="en-US" sz="2800" b="1" dirty="0" smtClean="0">
                <a:latin typeface="Arial Rounded MT Bold" pitchFamily="34" charset="0"/>
              </a:rPr>
              <a:t>It is tick  (hard tick) transmitted  parasites.</a:t>
            </a:r>
          </a:p>
          <a:p>
            <a:pPr marL="342900" lvl="0" indent="-342900" algn="just">
              <a:buFont typeface="Wingdings" pitchFamily="2" charset="2"/>
              <a:buChar char="v"/>
            </a:pPr>
            <a:endParaRPr lang="en-US" sz="2800" b="1" dirty="0" smtClean="0">
              <a:latin typeface="Arial Rounded MT Bold" pitchFamily="34" charset="0"/>
            </a:endParaRPr>
          </a:p>
          <a:p>
            <a:pPr marL="342900" lvl="0" indent="-342900" algn="just">
              <a:buFont typeface="Wingdings" pitchFamily="2" charset="2"/>
              <a:buChar char="v"/>
            </a:pPr>
            <a:r>
              <a:rPr lang="en-US" sz="2800" b="1" dirty="0" smtClean="0">
                <a:latin typeface="Arial Rounded MT Bold" pitchFamily="34" charset="0"/>
              </a:rPr>
              <a:t>In 1893, </a:t>
            </a:r>
            <a:r>
              <a:rPr lang="en-US" sz="2800" b="1" dirty="0" smtClean="0">
                <a:solidFill>
                  <a:srgbClr val="FF0000"/>
                </a:solidFill>
                <a:latin typeface="Arial Rounded MT Bold" pitchFamily="34" charset="0"/>
              </a:rPr>
              <a:t>Smith and </a:t>
            </a:r>
            <a:r>
              <a:rPr lang="en-US" sz="2800" b="1" dirty="0" err="1" smtClean="0">
                <a:solidFill>
                  <a:srgbClr val="FF0000"/>
                </a:solidFill>
                <a:latin typeface="Arial Rounded MT Bold" pitchFamily="34" charset="0"/>
              </a:rPr>
              <a:t>Kilborne</a:t>
            </a:r>
            <a:r>
              <a:rPr lang="en-US" sz="2800" b="1" dirty="0" smtClean="0">
                <a:solidFill>
                  <a:srgbClr val="FF0000"/>
                </a:solidFill>
                <a:latin typeface="Arial Rounded MT Bold" pitchFamily="34" charset="0"/>
              </a:rPr>
              <a:t> </a:t>
            </a:r>
            <a:r>
              <a:rPr lang="en-US" sz="2800" b="1" dirty="0" smtClean="0">
                <a:latin typeface="Arial Rounded MT Bold" pitchFamily="34" charset="0"/>
              </a:rPr>
              <a:t>first discovered that transmission of </a:t>
            </a:r>
            <a:r>
              <a:rPr lang="en-US" sz="2800" b="1" i="1" dirty="0" err="1" smtClean="0">
                <a:latin typeface="Arial Rounded MT Bold" pitchFamily="34" charset="0"/>
              </a:rPr>
              <a:t>Babesia</a:t>
            </a:r>
            <a:r>
              <a:rPr lang="en-US" sz="2800" b="1" i="1" dirty="0" smtClean="0">
                <a:latin typeface="Arial Rounded MT Bold" pitchFamily="34" charset="0"/>
              </a:rPr>
              <a:t> </a:t>
            </a:r>
            <a:r>
              <a:rPr lang="en-US" sz="2800" b="1" i="1" dirty="0" err="1" smtClean="0">
                <a:latin typeface="Arial Rounded MT Bold" pitchFamily="34" charset="0"/>
              </a:rPr>
              <a:t>bigemina</a:t>
            </a:r>
            <a:r>
              <a:rPr lang="en-US" sz="2800" b="1" i="1" dirty="0" smtClean="0">
                <a:latin typeface="Arial Rounded MT Bold" pitchFamily="34" charset="0"/>
              </a:rPr>
              <a:t> </a:t>
            </a:r>
            <a:r>
              <a:rPr lang="en-US" sz="2800" b="1" dirty="0" smtClean="0">
                <a:latin typeface="Arial Rounded MT Bold" pitchFamily="34" charset="0"/>
              </a:rPr>
              <a:t>by the </a:t>
            </a:r>
            <a:r>
              <a:rPr lang="en-US" sz="2800" b="1" i="1" dirty="0" err="1" smtClean="0">
                <a:latin typeface="Arial Rounded MT Bold" pitchFamily="34" charset="0"/>
              </a:rPr>
              <a:t>Boophilus</a:t>
            </a:r>
            <a:r>
              <a:rPr lang="en-US" sz="2800" b="1" i="1" dirty="0" smtClean="0">
                <a:latin typeface="Arial Rounded MT Bold" pitchFamily="34" charset="0"/>
              </a:rPr>
              <a:t> </a:t>
            </a:r>
            <a:r>
              <a:rPr lang="en-US" sz="2800" b="1" i="1" dirty="0" err="1" smtClean="0">
                <a:latin typeface="Arial Rounded MT Bold" pitchFamily="34" charset="0"/>
              </a:rPr>
              <a:t>annulatus</a:t>
            </a:r>
            <a:r>
              <a:rPr lang="en-US" sz="2800" b="1" i="1" dirty="0" smtClean="0">
                <a:latin typeface="Arial Rounded MT Bold" pitchFamily="34" charset="0"/>
              </a:rPr>
              <a:t> </a:t>
            </a:r>
            <a:r>
              <a:rPr lang="en-US" sz="2800" b="1" dirty="0" smtClean="0">
                <a:latin typeface="Arial Rounded MT Bold" pitchFamily="34" charset="0"/>
              </a:rPr>
              <a:t>tick.</a:t>
            </a:r>
          </a:p>
          <a:p>
            <a:pPr marL="342900" lvl="0" indent="-342900" algn="just"/>
            <a:endParaRPr lang="en-US" sz="2800" b="1" dirty="0" smtClean="0">
              <a:latin typeface="Arial Rounded MT Bold" pitchFamily="34" charset="0"/>
            </a:endParaRPr>
          </a:p>
          <a:p>
            <a:pPr lvl="0" algn="just">
              <a:lnSpc>
                <a:spcPct val="200000"/>
              </a:lnSpc>
              <a:buFont typeface="Wingdings" pitchFamily="2" charset="2"/>
              <a:buChar char="v"/>
            </a:pPr>
            <a:endParaRPr lang="en-US" sz="2400" b="1" dirty="0" smtClean="0">
              <a:latin typeface="Arial Rounded MT Bold" pitchFamily="34" charset="0"/>
            </a:endParaRPr>
          </a:p>
        </p:txBody>
      </p:sp>
      <p:pic>
        <p:nvPicPr>
          <p:cNvPr id="6" name="Picture 2" descr="C:\Users\Bala\Pictures\pic\dog-ticks  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a:xfrm rot="10800000">
            <a:off x="6019800" y="3637721"/>
            <a:ext cx="2743200" cy="3220278"/>
          </a:xfrm>
          <a:prstGeom prst="rect">
            <a:avLst/>
          </a:prstGeom>
          <a:noFill/>
        </p:spPr>
      </p:pic>
    </p:spTree>
    <p:extLst>
      <p:ext uri="{BB962C8B-B14F-4D97-AF65-F5344CB8AC3E}">
        <p14:creationId xmlns="" xmlns:p14="http://schemas.microsoft.com/office/powerpoint/2010/main" val="2351404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Autofit/>
          </a:bodyPr>
          <a:lstStyle/>
          <a:p>
            <a:pPr algn="ctr"/>
            <a:r>
              <a:rPr lang="en-US" sz="3200" dirty="0" smtClean="0">
                <a:solidFill>
                  <a:srgbClr val="7030A0"/>
                </a:solidFill>
                <a:latin typeface="Arial Rounded MT Bold" pitchFamily="34" charset="0"/>
              </a:rPr>
              <a:t>Genus: </a:t>
            </a:r>
            <a:r>
              <a:rPr lang="en-US" sz="3200" i="1" dirty="0" err="1" smtClean="0">
                <a:solidFill>
                  <a:srgbClr val="7030A0"/>
                </a:solidFill>
                <a:latin typeface="Arial Rounded MT Bold" pitchFamily="34" charset="0"/>
              </a:rPr>
              <a:t>Babesia</a:t>
            </a:r>
            <a:endParaRPr lang="en-US" sz="3200" i="1" dirty="0">
              <a:solidFill>
                <a:srgbClr val="7030A0"/>
              </a:solidFill>
              <a:latin typeface="Arial Rounded MT Bold" pitchFamily="34" charset="0"/>
            </a:endParaRPr>
          </a:p>
        </p:txBody>
      </p:sp>
      <p:sp>
        <p:nvSpPr>
          <p:cNvPr id="3" name="Subtitle 2"/>
          <p:cNvSpPr>
            <a:spLocks noGrp="1"/>
          </p:cNvSpPr>
          <p:nvPr>
            <p:ph type="subTitle" idx="1"/>
          </p:nvPr>
        </p:nvSpPr>
        <p:spPr>
          <a:xfrm>
            <a:off x="0" y="457200"/>
            <a:ext cx="9144000" cy="6400800"/>
          </a:xfrm>
        </p:spPr>
        <p:txBody>
          <a:bodyPr>
            <a:normAutofit/>
          </a:bodyPr>
          <a:lstStyle/>
          <a:p>
            <a:pPr lvl="0" algn="just">
              <a:lnSpc>
                <a:spcPct val="150000"/>
              </a:lnSpc>
            </a:pPr>
            <a:r>
              <a:rPr lang="en-US" sz="2400" dirty="0" smtClean="0">
                <a:solidFill>
                  <a:srgbClr val="FF0000"/>
                </a:solidFill>
                <a:latin typeface="Arial Rounded MT Bold" pitchFamily="34" charset="0"/>
              </a:rPr>
              <a:t>                    </a:t>
            </a:r>
            <a:r>
              <a:rPr lang="en-US" sz="3000" dirty="0" smtClean="0">
                <a:solidFill>
                  <a:srgbClr val="FF0000"/>
                </a:solidFill>
                <a:latin typeface="Arial Rounded MT Bold" pitchFamily="34" charset="0"/>
              </a:rPr>
              <a:t>Transmission :</a:t>
            </a:r>
          </a:p>
          <a:p>
            <a:pPr algn="just"/>
            <a:r>
              <a:rPr lang="en-US" sz="2400" b="1" dirty="0" smtClean="0">
                <a:solidFill>
                  <a:srgbClr val="0070C0"/>
                </a:solidFill>
                <a:latin typeface="Arial Black" pitchFamily="34" charset="0"/>
              </a:rPr>
              <a:t> </a:t>
            </a:r>
          </a:p>
          <a:p>
            <a:pPr marL="571500" indent="-571500" algn="just">
              <a:buFont typeface="Wingdings" panose="05000000000000000000" pitchFamily="2" charset="2"/>
              <a:buChar char="ü"/>
            </a:pPr>
            <a:r>
              <a:rPr lang="en-US" sz="2400" b="1" dirty="0" smtClean="0">
                <a:solidFill>
                  <a:srgbClr val="002060"/>
                </a:solidFill>
                <a:latin typeface="Arial Black" pitchFamily="34" charset="0"/>
              </a:rPr>
              <a:t>When </a:t>
            </a:r>
            <a:r>
              <a:rPr lang="en-US" sz="2400" b="1" i="1" dirty="0" err="1" smtClean="0">
                <a:solidFill>
                  <a:srgbClr val="002060"/>
                </a:solidFill>
                <a:latin typeface="Arial Black" pitchFamily="34" charset="0"/>
              </a:rPr>
              <a:t>Babesia</a:t>
            </a:r>
            <a:r>
              <a:rPr lang="en-US" sz="2400" b="1" i="1" dirty="0" smtClean="0">
                <a:solidFill>
                  <a:srgbClr val="002060"/>
                </a:solidFill>
                <a:latin typeface="Arial Black" pitchFamily="34" charset="0"/>
              </a:rPr>
              <a:t> </a:t>
            </a:r>
            <a:r>
              <a:rPr lang="en-US" sz="2400" b="1" dirty="0" smtClean="0">
                <a:solidFill>
                  <a:srgbClr val="002060"/>
                </a:solidFill>
                <a:latin typeface="Arial Black" pitchFamily="34" charset="0"/>
              </a:rPr>
              <a:t>spp. are transmitted through the ovary (egg) for two or more generation of one host female ticks called </a:t>
            </a:r>
            <a:r>
              <a:rPr lang="en-US" sz="2400" b="1" dirty="0" err="1" smtClean="0">
                <a:solidFill>
                  <a:srgbClr val="002060"/>
                </a:solidFill>
                <a:latin typeface="Arial Black" pitchFamily="34" charset="0"/>
              </a:rPr>
              <a:t>transovarian</a:t>
            </a:r>
            <a:r>
              <a:rPr lang="en-US" sz="2400" b="1" dirty="0" smtClean="0">
                <a:solidFill>
                  <a:srgbClr val="002060"/>
                </a:solidFill>
                <a:latin typeface="Arial Black" pitchFamily="34" charset="0"/>
              </a:rPr>
              <a:t> transmission. e.g. </a:t>
            </a:r>
            <a:r>
              <a:rPr lang="en-US" sz="2400" b="1" i="1" dirty="0" err="1" smtClean="0">
                <a:solidFill>
                  <a:srgbClr val="002060"/>
                </a:solidFill>
                <a:latin typeface="Arial Black" pitchFamily="34" charset="0"/>
              </a:rPr>
              <a:t>Babesia</a:t>
            </a:r>
            <a:r>
              <a:rPr lang="en-US" sz="2400" b="1" i="1" dirty="0" smtClean="0">
                <a:solidFill>
                  <a:srgbClr val="002060"/>
                </a:solidFill>
                <a:latin typeface="Arial Black" pitchFamily="34" charset="0"/>
              </a:rPr>
              <a:t> </a:t>
            </a:r>
            <a:r>
              <a:rPr lang="en-US" sz="2400" b="1" i="1" dirty="0" err="1" smtClean="0">
                <a:solidFill>
                  <a:srgbClr val="002060"/>
                </a:solidFill>
                <a:latin typeface="Arial Black" pitchFamily="34" charset="0"/>
              </a:rPr>
              <a:t>bigemina</a:t>
            </a:r>
            <a:r>
              <a:rPr lang="en-US" sz="2400" b="1" dirty="0" smtClean="0">
                <a:solidFill>
                  <a:srgbClr val="002060"/>
                </a:solidFill>
                <a:latin typeface="Arial Black" pitchFamily="34" charset="0"/>
              </a:rPr>
              <a:t>.</a:t>
            </a:r>
          </a:p>
          <a:p>
            <a:pPr marL="571500" indent="-571500" algn="just">
              <a:buFont typeface="Wingdings" panose="05000000000000000000" pitchFamily="2" charset="2"/>
              <a:buChar char="ü"/>
            </a:pPr>
            <a:endParaRPr lang="en-US" sz="2400" b="1" dirty="0" smtClean="0">
              <a:solidFill>
                <a:srgbClr val="002060"/>
              </a:solidFill>
              <a:latin typeface="Arial Black" pitchFamily="34" charset="0"/>
            </a:endParaRPr>
          </a:p>
          <a:p>
            <a:pPr marL="571500" indent="-571500" algn="just">
              <a:buFont typeface="Wingdings" panose="05000000000000000000" pitchFamily="2" charset="2"/>
              <a:buChar char="ü"/>
            </a:pPr>
            <a:r>
              <a:rPr lang="en-US" sz="2400" b="1" dirty="0" smtClean="0">
                <a:solidFill>
                  <a:srgbClr val="00B0F0"/>
                </a:solidFill>
                <a:latin typeface="Arial Black" pitchFamily="34" charset="0"/>
              </a:rPr>
              <a:t>When infection persists from one stage to the next stage in 2 or 3 host ticks feeding on different hosts, transmission is said to be </a:t>
            </a:r>
            <a:r>
              <a:rPr lang="en-US" sz="2400" b="1" dirty="0" err="1" smtClean="0">
                <a:solidFill>
                  <a:srgbClr val="00B0F0"/>
                </a:solidFill>
                <a:latin typeface="Arial Black" pitchFamily="34" charset="0"/>
              </a:rPr>
              <a:t>transtadial</a:t>
            </a:r>
            <a:r>
              <a:rPr lang="en-US" sz="2400" b="1" dirty="0" smtClean="0">
                <a:solidFill>
                  <a:srgbClr val="00B0F0"/>
                </a:solidFill>
                <a:latin typeface="Arial Black" pitchFamily="34" charset="0"/>
              </a:rPr>
              <a:t>.      </a:t>
            </a:r>
          </a:p>
          <a:p>
            <a:pPr algn="just"/>
            <a:r>
              <a:rPr lang="en-US" sz="2400" b="1" dirty="0" smtClean="0">
                <a:solidFill>
                  <a:srgbClr val="00B0F0"/>
                </a:solidFill>
                <a:latin typeface="Arial Black" pitchFamily="34" charset="0"/>
              </a:rPr>
              <a:t>                     </a:t>
            </a:r>
            <a:r>
              <a:rPr lang="en-US" sz="2400" b="1" dirty="0" smtClean="0">
                <a:solidFill>
                  <a:srgbClr val="FF0000"/>
                </a:solidFill>
                <a:latin typeface="Arial Black" pitchFamily="34" charset="0"/>
              </a:rPr>
              <a:t>Larva       Nymph      Adult</a:t>
            </a:r>
          </a:p>
        </p:txBody>
      </p:sp>
      <p:sp>
        <p:nvSpPr>
          <p:cNvPr id="4" name="Right Arrow 3"/>
          <p:cNvSpPr/>
          <p:nvPr/>
        </p:nvSpPr>
        <p:spPr>
          <a:xfrm>
            <a:off x="3276600" y="5029200"/>
            <a:ext cx="457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5" name="Right Arrow 4"/>
          <p:cNvSpPr/>
          <p:nvPr/>
        </p:nvSpPr>
        <p:spPr>
          <a:xfrm>
            <a:off x="5181600" y="5029200"/>
            <a:ext cx="457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 xmlns:p14="http://schemas.microsoft.com/office/powerpoint/2010/main" val="794080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57200"/>
          </a:xfrm>
        </p:spPr>
        <p:txBody>
          <a:bodyPr>
            <a:noAutofit/>
          </a:bodyPr>
          <a:lstStyle/>
          <a:p>
            <a:r>
              <a:rPr lang="en-US" sz="3200" b="1" dirty="0" err="1" smtClean="0">
                <a:latin typeface="Times New Roman" pitchFamily="18" charset="0"/>
                <a:cs typeface="Times New Roman" pitchFamily="18" charset="0"/>
              </a:rPr>
              <a:t>Babesiosis</a:t>
            </a:r>
            <a:endParaRPr lang="en-US" sz="3200" i="1" dirty="0">
              <a:solidFill>
                <a:srgbClr val="7030A0"/>
              </a:solidFill>
              <a:latin typeface="Arial Rounded MT Bold" pitchFamily="34" charset="0"/>
            </a:endParaRPr>
          </a:p>
        </p:txBody>
      </p:sp>
      <p:sp>
        <p:nvSpPr>
          <p:cNvPr id="3" name="Subtitle 2"/>
          <p:cNvSpPr>
            <a:spLocks noGrp="1"/>
          </p:cNvSpPr>
          <p:nvPr>
            <p:ph type="subTitle" idx="1"/>
          </p:nvPr>
        </p:nvSpPr>
        <p:spPr>
          <a:xfrm>
            <a:off x="0" y="457200"/>
            <a:ext cx="9144000" cy="6400800"/>
          </a:xfrm>
        </p:spPr>
        <p:txBody>
          <a:bodyPr>
            <a:normAutofit/>
          </a:bodyPr>
          <a:lstStyle/>
          <a:p>
            <a:pPr lvl="0" algn="just">
              <a:lnSpc>
                <a:spcPct val="150000"/>
              </a:lnSpc>
            </a:pPr>
            <a:r>
              <a:rPr lang="en-US" sz="2400" dirty="0" smtClean="0">
                <a:latin typeface="Arial Rounded MT Bold" pitchFamily="34" charset="0"/>
              </a:rPr>
              <a:t>                    </a:t>
            </a:r>
            <a:r>
              <a:rPr lang="en-US" sz="3000" b="1" dirty="0" smtClean="0">
                <a:solidFill>
                  <a:srgbClr val="FF0000"/>
                </a:solidFill>
                <a:latin typeface="Arial Rounded MT Bold" pitchFamily="34" charset="0"/>
              </a:rPr>
              <a:t>Transmission :</a:t>
            </a:r>
          </a:p>
          <a:p>
            <a:pPr marL="571500" indent="-571500" algn="just"/>
            <a:endParaRPr lang="en-US" b="1" dirty="0">
              <a:solidFill>
                <a:srgbClr val="FF0000"/>
              </a:solidFill>
              <a:latin typeface="Arial Black" pitchFamily="34" charset="0"/>
            </a:endParaRPr>
          </a:p>
        </p:txBody>
      </p:sp>
      <p:pic>
        <p:nvPicPr>
          <p:cNvPr id="4" name="Picture 2" descr="C:\Users\ACER\Desktop\babesiA LIFE-CYCL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219200"/>
            <a:ext cx="8915400" cy="56388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a:spLocks noChangeArrowheads="1"/>
          </p:cNvSpPr>
          <p:nvPr/>
        </p:nvSpPr>
        <p:spPr bwMode="auto">
          <a:xfrm>
            <a:off x="7086600" y="6540500"/>
            <a:ext cx="2057400" cy="29210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 xmlns:p14="http://schemas.microsoft.com/office/powerpoint/2010/main" val="111991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1488</Words>
  <Application>Microsoft Office PowerPoint</Application>
  <PresentationFormat>On-screen Show (4:3)</PresentationFormat>
  <Paragraphs>251</Paragraphs>
  <Slides>36</Slides>
  <Notes>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Babesiosis</vt:lpstr>
      <vt:lpstr>Babesiosis</vt:lpstr>
      <vt:lpstr>Babesiosis-Etiology</vt:lpstr>
      <vt:lpstr>Genus: Babesia</vt:lpstr>
      <vt:lpstr>Babesiosis</vt:lpstr>
      <vt:lpstr>Babesiosis-Transmission</vt:lpstr>
      <vt:lpstr>Genus: Babesia</vt:lpstr>
      <vt:lpstr>Babesiosis</vt:lpstr>
      <vt:lpstr>Babesiosis-Transmission</vt:lpstr>
      <vt:lpstr>Life-cycle of  Babesia spp.</vt:lpstr>
      <vt:lpstr>Babesiosis</vt:lpstr>
      <vt:lpstr>Babesiosis</vt:lpstr>
      <vt:lpstr>Babesiosis</vt:lpstr>
      <vt:lpstr>Babesiosis</vt:lpstr>
      <vt:lpstr>Babesosis</vt:lpstr>
      <vt:lpstr>Diagnosis of Babesiosis</vt:lpstr>
      <vt:lpstr>Theilerosis</vt:lpstr>
      <vt:lpstr>ETIOLOGY: Genus: Theileria</vt:lpstr>
      <vt:lpstr>Genus: Theileria</vt:lpstr>
      <vt:lpstr>Transmission</vt:lpstr>
      <vt:lpstr>Theileriosis</vt:lpstr>
      <vt:lpstr>Theileriosis</vt:lpstr>
      <vt:lpstr>Life-cycle of Theileria </vt:lpstr>
      <vt:lpstr>Theileriosis</vt:lpstr>
      <vt:lpstr>Theileriosis</vt:lpstr>
      <vt:lpstr>Theleriosis</vt:lpstr>
      <vt:lpstr>East Coast fever</vt:lpstr>
      <vt:lpstr>Tropical Theileriosis</vt:lpstr>
      <vt:lpstr> Theileriosis</vt:lpstr>
      <vt:lpstr>Theileriosis</vt:lpstr>
      <vt:lpstr>Diagnosis of Theileria  </vt:lpstr>
      <vt:lpstr>Diagnosis of Theileria </vt:lpstr>
      <vt:lpstr>Diagnosis of Theileria </vt:lpstr>
      <vt:lpstr>Theileria equi</vt:lpstr>
      <vt:lpstr>Thanks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elc</dc:creator>
  <cp:lastModifiedBy>Dell</cp:lastModifiedBy>
  <cp:revision>19</cp:revision>
  <dcterms:created xsi:type="dcterms:W3CDTF">2006-08-16T00:00:00Z</dcterms:created>
  <dcterms:modified xsi:type="dcterms:W3CDTF">2009-08-19T19:37:14Z</dcterms:modified>
</cp:coreProperties>
</file>