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3" r:id="rId15"/>
    <p:sldId id="274" r:id="rId16"/>
    <p:sldId id="276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691D-CB88-477F-A445-5422169CB57B}" type="datetimeFigureOut">
              <a:rPr lang="en-IN" smtClean="0"/>
              <a:pPr/>
              <a:t>01-04-2018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DA19-CE84-4526-97C7-5156A7A9AB9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691D-CB88-477F-A445-5422169CB57B}" type="datetimeFigureOut">
              <a:rPr lang="en-IN" smtClean="0"/>
              <a:pPr/>
              <a:t>01-04-2018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DA19-CE84-4526-97C7-5156A7A9AB9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691D-CB88-477F-A445-5422169CB57B}" type="datetimeFigureOut">
              <a:rPr lang="en-IN" smtClean="0"/>
              <a:pPr/>
              <a:t>01-04-2018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DA19-CE84-4526-97C7-5156A7A9AB9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691D-CB88-477F-A445-5422169CB57B}" type="datetimeFigureOut">
              <a:rPr lang="en-IN" smtClean="0"/>
              <a:pPr/>
              <a:t>01-04-2018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DA19-CE84-4526-97C7-5156A7A9AB9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691D-CB88-477F-A445-5422169CB57B}" type="datetimeFigureOut">
              <a:rPr lang="en-IN" smtClean="0"/>
              <a:pPr/>
              <a:t>01-04-2018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DA19-CE84-4526-97C7-5156A7A9AB9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691D-CB88-477F-A445-5422169CB57B}" type="datetimeFigureOut">
              <a:rPr lang="en-IN" smtClean="0"/>
              <a:pPr/>
              <a:t>01-04-2018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DA19-CE84-4526-97C7-5156A7A9AB9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691D-CB88-477F-A445-5422169CB57B}" type="datetimeFigureOut">
              <a:rPr lang="en-IN" smtClean="0"/>
              <a:pPr/>
              <a:t>01-04-2018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DA19-CE84-4526-97C7-5156A7A9AB9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691D-CB88-477F-A445-5422169CB57B}" type="datetimeFigureOut">
              <a:rPr lang="en-IN" smtClean="0"/>
              <a:pPr/>
              <a:t>01-04-2018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DA19-CE84-4526-97C7-5156A7A9AB9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691D-CB88-477F-A445-5422169CB57B}" type="datetimeFigureOut">
              <a:rPr lang="en-IN" smtClean="0"/>
              <a:pPr/>
              <a:t>01-04-2018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DA19-CE84-4526-97C7-5156A7A9AB9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691D-CB88-477F-A445-5422169CB57B}" type="datetimeFigureOut">
              <a:rPr lang="en-IN" smtClean="0"/>
              <a:pPr/>
              <a:t>01-04-2018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DA19-CE84-4526-97C7-5156A7A9AB9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691D-CB88-477F-A445-5422169CB57B}" type="datetimeFigureOut">
              <a:rPr lang="en-IN" smtClean="0"/>
              <a:pPr/>
              <a:t>01-04-2018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DA19-CE84-4526-97C7-5156A7A9AB9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5691D-CB88-477F-A445-5422169CB57B}" type="datetimeFigureOut">
              <a:rPr lang="en-IN" smtClean="0"/>
              <a:pPr/>
              <a:t>01-04-2018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DDA19-CE84-4526-97C7-5156A7A9AB9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" y="5589240"/>
            <a:ext cx="8686800" cy="1080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Department of Veterinary  Medicine 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Bihar Veterinary College, Patna – 800 014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(BASU, Patna)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685800" y="4365104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Ranveer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Kumar Sinha</a:t>
            </a:r>
            <a:b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Assistant Professor cum Junior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Scientist</a:t>
            </a:r>
          </a:p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E-mail: ranveervet@rediffmail.com</a:t>
            </a:r>
            <a:endParaRPr lang="en-US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9" y="260648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4000" dirty="0" smtClean="0">
                <a:solidFill>
                  <a:srgbClr val="FF0000"/>
                </a:solidFill>
              </a:rPr>
              <a:t>Post Parturient Haemoglobinuria (PPH)</a:t>
            </a:r>
            <a:r>
              <a:rPr lang="en-IN" dirty="0"/>
              <a:t> </a:t>
            </a:r>
          </a:p>
        </p:txBody>
      </p:sp>
      <p:pic>
        <p:nvPicPr>
          <p:cNvPr id="2" name="Picture 2" descr="Image result for Photograph of cattle/animal suffering from post parturient haemoglobinuria in cat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836712"/>
            <a:ext cx="6076950" cy="3672408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Diagnosis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sz="3600" dirty="0" smtClean="0"/>
              <a:t>(I) History (II) Clinical signs(III) Laboratory diagnosis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600" dirty="0" smtClean="0"/>
              <a:t>Quick response to replacement therapy of P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600" dirty="0" smtClean="0"/>
              <a:t>Enlargement of liver &amp; spleen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600" dirty="0" smtClean="0"/>
              <a:t>Differential diagnosis:-</a:t>
            </a:r>
          </a:p>
          <a:p>
            <a:pPr algn="just"/>
            <a:r>
              <a:rPr lang="en-IN" sz="3600" dirty="0" smtClean="0"/>
              <a:t>Babesiosis </a:t>
            </a:r>
            <a:endParaRPr lang="en-IN" sz="3600" dirty="0" smtClean="0"/>
          </a:p>
          <a:p>
            <a:pPr algn="just"/>
            <a:r>
              <a:rPr lang="en-IN" sz="3600" dirty="0" smtClean="0"/>
              <a:t>L</a:t>
            </a:r>
            <a:r>
              <a:rPr lang="en-IN" sz="3600" dirty="0" smtClean="0"/>
              <a:t>eptospirosis </a:t>
            </a:r>
            <a:endParaRPr lang="en-IN" sz="3600" dirty="0" smtClean="0"/>
          </a:p>
          <a:p>
            <a:pPr algn="just"/>
            <a:r>
              <a:rPr lang="en-IN" sz="3600" dirty="0" smtClean="0"/>
              <a:t>Bacillary</a:t>
            </a:r>
            <a:r>
              <a:rPr lang="en-IN" sz="3600" dirty="0" smtClean="0"/>
              <a:t> </a:t>
            </a:r>
            <a:r>
              <a:rPr lang="en-IN" sz="3600" dirty="0" smtClean="0"/>
              <a:t>haemoglobinuria</a:t>
            </a:r>
            <a:r>
              <a:rPr lang="en-IN" sz="3600" dirty="0" smtClean="0"/>
              <a:t>(</a:t>
            </a:r>
            <a:r>
              <a:rPr lang="en-IN" sz="3600" dirty="0" smtClean="0"/>
              <a:t>C</a:t>
            </a:r>
            <a:r>
              <a:rPr lang="en-IN" sz="3600" dirty="0" smtClean="0"/>
              <a:t>lostridium haemolyticum)  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image2.slideserve.com/4833142/slide6-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s://image2.slideserve.com/4833142/slide7-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s://image2.slideserve.com/4833142/slide8-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Treatment&#10;• I.V. injection of Na hypophosphatein&#10;• Tonophosphan 50 ml&#10;• Bone meal should be added to the ration&#10;of cows.&#10;•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78497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9&#10;Yellow staining of the conjunctiva and valva MM in&#10;severe cases of hypophosphatemia.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ontrol&#10;• Control:&#10;• 1. Pay attention to phosphorus content of&#10;the ration at beginning of lactation.&#10;• 2. Phosphorus suppl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Treatment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597666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IN" dirty="0" smtClean="0"/>
              <a:t>IV administration of </a:t>
            </a:r>
            <a:r>
              <a:rPr lang="en-IN" dirty="0" smtClean="0"/>
              <a:t>60 g of sodium acid </a:t>
            </a:r>
            <a:r>
              <a:rPr lang="en-IN" dirty="0" smtClean="0"/>
              <a:t>phosphate in </a:t>
            </a:r>
            <a:r>
              <a:rPr lang="en-IN" dirty="0" smtClean="0"/>
              <a:t>300 </a:t>
            </a:r>
            <a:r>
              <a:rPr lang="en-IN" dirty="0" smtClean="0"/>
              <a:t>ml </a:t>
            </a:r>
            <a:r>
              <a:rPr lang="en-IN" dirty="0" smtClean="0"/>
              <a:t>of distilled water and a </a:t>
            </a:r>
            <a:r>
              <a:rPr lang="en-IN" dirty="0" smtClean="0"/>
              <a:t>similar dose </a:t>
            </a:r>
            <a:r>
              <a:rPr lang="en-IN" dirty="0" smtClean="0"/>
              <a:t>Sc, followed </a:t>
            </a:r>
            <a:r>
              <a:rPr lang="en-IN" dirty="0" smtClean="0"/>
              <a:t>by further Sc injections at </a:t>
            </a:r>
            <a:r>
              <a:rPr lang="en-IN" dirty="0" smtClean="0"/>
              <a:t>12-hourly intervals on </a:t>
            </a:r>
            <a:r>
              <a:rPr lang="en-IN" dirty="0" smtClean="0"/>
              <a:t>three occasions and </a:t>
            </a:r>
            <a:r>
              <a:rPr lang="en-IN" dirty="0" smtClean="0"/>
              <a:t>similar daily doses by </a:t>
            </a:r>
            <a:r>
              <a:rPr lang="en-IN" dirty="0" smtClean="0"/>
              <a:t>mouth for another 2 to 3 days.</a:t>
            </a:r>
          </a:p>
          <a:p>
            <a:pPr algn="just"/>
            <a:r>
              <a:rPr lang="en-IN" dirty="0" smtClean="0"/>
              <a:t>Blood </a:t>
            </a:r>
            <a:r>
              <a:rPr lang="en-IN" dirty="0" smtClean="0"/>
              <a:t>transfusion in </a:t>
            </a:r>
            <a:r>
              <a:rPr lang="en-IN" dirty="0" smtClean="0"/>
              <a:t>severe </a:t>
            </a:r>
            <a:r>
              <a:rPr lang="en-IN" dirty="0" smtClean="0"/>
              <a:t>cases. A minimum </a:t>
            </a:r>
            <a:r>
              <a:rPr lang="en-IN" dirty="0" smtClean="0"/>
              <a:t>of 5 L of blood to a 450 kg </a:t>
            </a:r>
            <a:r>
              <a:rPr lang="en-IN" dirty="0" smtClean="0"/>
              <a:t>cow is </a:t>
            </a:r>
            <a:r>
              <a:rPr lang="en-IN" dirty="0" smtClean="0"/>
              <a:t>recommended. This will usually </a:t>
            </a:r>
            <a:r>
              <a:rPr lang="en-IN" dirty="0" smtClean="0"/>
              <a:t>suffice for </a:t>
            </a:r>
            <a:r>
              <a:rPr lang="en-IN" dirty="0" smtClean="0"/>
              <a:t>up to 48 h by which time an </a:t>
            </a:r>
            <a:r>
              <a:rPr lang="en-IN" dirty="0" smtClean="0"/>
              <a:t>additional transfusion </a:t>
            </a:r>
            <a:r>
              <a:rPr lang="en-IN" dirty="0" smtClean="0"/>
              <a:t>may be necessary if the cow </a:t>
            </a:r>
            <a:r>
              <a:rPr lang="en-IN" dirty="0" smtClean="0"/>
              <a:t>is weak </a:t>
            </a:r>
            <a:r>
              <a:rPr lang="en-IN" dirty="0" smtClean="0"/>
              <a:t>and the mucous membranes pale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Fluid </a:t>
            </a:r>
            <a:r>
              <a:rPr lang="en-IN" dirty="0" smtClean="0"/>
              <a:t>therapy </a:t>
            </a:r>
            <a:r>
              <a:rPr lang="en-IN" dirty="0" smtClean="0"/>
              <a:t>for both supportive </a:t>
            </a:r>
            <a:r>
              <a:rPr lang="en-IN" dirty="0" smtClean="0"/>
              <a:t>therapy and to minimize </a:t>
            </a:r>
            <a:r>
              <a:rPr lang="en-IN" dirty="0" smtClean="0"/>
              <a:t>the danger </a:t>
            </a:r>
            <a:r>
              <a:rPr lang="en-IN" dirty="0" smtClean="0"/>
              <a:t>of </a:t>
            </a:r>
            <a:r>
              <a:rPr lang="en-IN" dirty="0" smtClean="0"/>
              <a:t>haemoglobinuric nephrosis</a:t>
            </a:r>
          </a:p>
          <a:p>
            <a:pPr algn="just"/>
            <a:r>
              <a:rPr lang="en-IN" dirty="0" smtClean="0"/>
              <a:t>Oral dosing </a:t>
            </a:r>
            <a:r>
              <a:rPr lang="en-IN" dirty="0" smtClean="0"/>
              <a:t>with bone meal (120 g twice </a:t>
            </a:r>
            <a:r>
              <a:rPr lang="en-IN" dirty="0" smtClean="0"/>
              <a:t>daily) or </a:t>
            </a:r>
            <a:r>
              <a:rPr lang="en-IN" dirty="0" smtClean="0"/>
              <a:t>dicalcium phosphate or a </a:t>
            </a:r>
            <a:r>
              <a:rPr lang="en-IN" dirty="0" smtClean="0"/>
              <a:t>suitable source </a:t>
            </a:r>
            <a:r>
              <a:rPr lang="en-IN" dirty="0" smtClean="0"/>
              <a:t>of </a:t>
            </a:r>
            <a:r>
              <a:rPr lang="en-IN" dirty="0" smtClean="0"/>
              <a:t>Ca &amp; P daily for </a:t>
            </a:r>
            <a:r>
              <a:rPr lang="en-IN" dirty="0" smtClean="0"/>
              <a:t>5 days is </a:t>
            </a:r>
            <a:r>
              <a:rPr lang="en-IN" dirty="0" smtClean="0"/>
              <a:t>recommended</a:t>
            </a:r>
          </a:p>
          <a:p>
            <a:pPr algn="just"/>
            <a:r>
              <a:rPr lang="en-IN" dirty="0" smtClean="0"/>
              <a:t>Haematinic like Feritas inj.</a:t>
            </a:r>
          </a:p>
          <a:p>
            <a:pPr algn="just"/>
            <a:r>
              <a:rPr lang="en-IN" dirty="0" smtClean="0"/>
              <a:t>Tonophosphan 10-15 ml </a:t>
            </a:r>
            <a:r>
              <a:rPr lang="en-IN" dirty="0" smtClean="0"/>
              <a:t>I/V or </a:t>
            </a:r>
            <a:r>
              <a:rPr lang="en-IN" dirty="0" smtClean="0"/>
              <a:t>I/M for 4-5 days</a:t>
            </a:r>
          </a:p>
          <a:p>
            <a:pPr algn="just"/>
            <a:r>
              <a:rPr lang="en-IN" dirty="0" smtClean="0"/>
              <a:t>Ascorbic acid(Vit. C) @15-20 mg/kg I/V daily for 3-4 days</a:t>
            </a:r>
          </a:p>
          <a:p>
            <a:pPr algn="just"/>
            <a:r>
              <a:rPr lang="en-IN" dirty="0" smtClean="0"/>
              <a:t>Liver extract with B complex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Prevention &amp; Control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832648"/>
          </a:xfrm>
        </p:spPr>
        <p:txBody>
          <a:bodyPr/>
          <a:lstStyle/>
          <a:p>
            <a:r>
              <a:rPr lang="en-IN" dirty="0" smtClean="0"/>
              <a:t>Mineral mixture @30-40gm/animal/day</a:t>
            </a:r>
          </a:p>
          <a:p>
            <a:endParaRPr lang="en-IN" dirty="0" smtClean="0"/>
          </a:p>
          <a:p>
            <a:r>
              <a:rPr lang="en-IN" dirty="0" smtClean="0"/>
              <a:t>Preparation containing Ca, P &amp; Vit. D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Protect recently calved &amp; advance pregnant animals from cold stress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Post parturient-hemoglobinur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12968" cy="648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Introduction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>
                <a:solidFill>
                  <a:srgbClr val="00B050"/>
                </a:solidFill>
              </a:rPr>
              <a:t>Synonym:- </a:t>
            </a:r>
          </a:p>
          <a:p>
            <a:pPr algn="just">
              <a:buNone/>
            </a:pPr>
            <a:r>
              <a:rPr lang="en-IN" dirty="0" smtClean="0"/>
              <a:t>   </a:t>
            </a:r>
            <a:r>
              <a:rPr lang="en-IN" dirty="0" smtClean="0"/>
              <a:t> Hypophosphataemia</a:t>
            </a:r>
            <a:r>
              <a:rPr lang="en-IN" dirty="0" smtClean="0"/>
              <a:t>, Metabolic or Nutritional </a:t>
            </a:r>
            <a:r>
              <a:rPr lang="en-IN" dirty="0" smtClean="0"/>
              <a:t>   Haemoglobinuria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>
                <a:solidFill>
                  <a:srgbClr val="00B050"/>
                </a:solidFill>
              </a:rPr>
              <a:t>Definition:-</a:t>
            </a:r>
          </a:p>
          <a:p>
            <a:pPr algn="just">
              <a:buNone/>
            </a:pPr>
            <a:r>
              <a:rPr lang="en-IN" dirty="0" smtClean="0"/>
              <a:t>    It is a metabolic  disease of high producing dairy cows and  buffaloes, characterized  by  intravascular haemolysis, haemoglobinuria and anaemia.</a:t>
            </a:r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Etiology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97666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IN" dirty="0" smtClean="0"/>
              <a:t>Def. of P in diet:-</a:t>
            </a:r>
          </a:p>
          <a:p>
            <a:pPr algn="just">
              <a:buFont typeface="Wingdings" pitchFamily="2" charset="2"/>
              <a:buChar char="ü"/>
            </a:pPr>
            <a:r>
              <a:rPr lang="en-IN" dirty="0" smtClean="0"/>
              <a:t>Soil def. </a:t>
            </a:r>
            <a:r>
              <a:rPr lang="en-IN" dirty="0" smtClean="0"/>
              <a:t>in </a:t>
            </a:r>
            <a:r>
              <a:rPr lang="en-IN" dirty="0" smtClean="0"/>
              <a:t>P</a:t>
            </a:r>
          </a:p>
          <a:p>
            <a:pPr algn="just">
              <a:buFont typeface="Wingdings" pitchFamily="2" charset="2"/>
              <a:buChar char="ü"/>
            </a:pPr>
            <a:r>
              <a:rPr lang="en-IN" dirty="0" smtClean="0"/>
              <a:t>Hay, </a:t>
            </a:r>
            <a:r>
              <a:rPr lang="en-IN" dirty="0" smtClean="0"/>
              <a:t>straws </a:t>
            </a:r>
            <a:r>
              <a:rPr lang="en-IN" dirty="0" smtClean="0"/>
              <a:t>&amp; plant rich in oxalate are naturally </a:t>
            </a:r>
            <a:r>
              <a:rPr lang="en-IN" dirty="0" smtClean="0"/>
              <a:t>deficient </a:t>
            </a:r>
            <a:r>
              <a:rPr lang="en-IN" dirty="0"/>
              <a:t>i</a:t>
            </a:r>
            <a:r>
              <a:rPr lang="en-IN" dirty="0" smtClean="0"/>
              <a:t>n P</a:t>
            </a:r>
          </a:p>
          <a:p>
            <a:pPr algn="just">
              <a:buFont typeface="Wingdings" pitchFamily="2" charset="2"/>
              <a:buChar char="ü"/>
            </a:pPr>
            <a:r>
              <a:rPr lang="en-IN" dirty="0" smtClean="0"/>
              <a:t>Drought, reduces P content in forage</a:t>
            </a:r>
          </a:p>
          <a:p>
            <a:pPr algn="just">
              <a:buNone/>
            </a:pPr>
            <a:r>
              <a:rPr lang="en-IN" dirty="0" smtClean="0"/>
              <a:t>Impaired absorption of P:-</a:t>
            </a:r>
          </a:p>
          <a:p>
            <a:pPr algn="just">
              <a:buFont typeface="Wingdings" pitchFamily="2" charset="2"/>
              <a:buChar char="ü"/>
            </a:pPr>
            <a:r>
              <a:rPr lang="en-IN" dirty="0" smtClean="0"/>
              <a:t>Excess Ca, Al &amp; Fe in diet</a:t>
            </a:r>
          </a:p>
          <a:p>
            <a:pPr algn="just">
              <a:buFont typeface="Wingdings" pitchFamily="2" charset="2"/>
              <a:buChar char="ü"/>
            </a:pPr>
            <a:r>
              <a:rPr lang="en-IN" dirty="0" smtClean="0"/>
              <a:t>Vit. D def.</a:t>
            </a:r>
          </a:p>
          <a:p>
            <a:pPr algn="just">
              <a:buFont typeface="Wingdings" pitchFamily="2" charset="2"/>
              <a:buChar char="ü"/>
            </a:pPr>
            <a:r>
              <a:rPr lang="en-IN" dirty="0" smtClean="0"/>
              <a:t>Improper Ca:P ratio</a:t>
            </a:r>
          </a:p>
          <a:p>
            <a:pPr algn="just">
              <a:buNone/>
            </a:pPr>
            <a:r>
              <a:rPr lang="en-IN" dirty="0" smtClean="0"/>
              <a:t>Increased req. </a:t>
            </a:r>
            <a:r>
              <a:rPr lang="en-IN" dirty="0"/>
              <a:t>o</a:t>
            </a:r>
            <a:r>
              <a:rPr lang="en-IN" dirty="0" smtClean="0"/>
              <a:t>f P:-</a:t>
            </a:r>
          </a:p>
          <a:p>
            <a:pPr algn="just">
              <a:buFont typeface="Wingdings" pitchFamily="2" charset="2"/>
              <a:buChar char="ü"/>
            </a:pPr>
            <a:r>
              <a:rPr lang="en-IN" dirty="0" smtClean="0"/>
              <a:t>Heavy loss through milk</a:t>
            </a:r>
          </a:p>
          <a:p>
            <a:pPr algn="just">
              <a:buFont typeface="Wingdings" pitchFamily="2" charset="2"/>
              <a:buChar char="ü"/>
            </a:pPr>
            <a:r>
              <a:rPr lang="en-IN" dirty="0" smtClean="0"/>
              <a:t>For development of foetus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Etiology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dirty="0" smtClean="0"/>
              <a:t>Due to ingestion of some plants:-</a:t>
            </a:r>
          </a:p>
          <a:p>
            <a:pPr algn="just">
              <a:buFont typeface="Wingdings" pitchFamily="2" charset="2"/>
              <a:buChar char="ü"/>
            </a:pPr>
            <a:r>
              <a:rPr lang="en-IN" dirty="0" smtClean="0"/>
              <a:t>Feeding cruciferous plants like cabbage, turnip, kales, rape, rye, alpha </a:t>
            </a:r>
            <a:r>
              <a:rPr lang="en-IN" dirty="0" err="1" smtClean="0"/>
              <a:t>alpha</a:t>
            </a:r>
            <a:r>
              <a:rPr lang="en-IN" dirty="0" smtClean="0"/>
              <a:t> </a:t>
            </a:r>
            <a:r>
              <a:rPr lang="en-IN" dirty="0" smtClean="0"/>
              <a:t>e.t.c.</a:t>
            </a:r>
          </a:p>
          <a:p>
            <a:pPr algn="just"/>
            <a:r>
              <a:rPr lang="en-IN" dirty="0" smtClean="0"/>
              <a:t>Kale </a:t>
            </a:r>
            <a:r>
              <a:rPr lang="en-IN" dirty="0" smtClean="0"/>
              <a:t>contain thiocyanate, nitrates &amp; sulphoxides</a:t>
            </a:r>
          </a:p>
          <a:p>
            <a:pPr algn="just"/>
            <a:r>
              <a:rPr lang="en-IN" dirty="0" smtClean="0"/>
              <a:t>Cabbage </a:t>
            </a:r>
            <a:r>
              <a:rPr lang="en-IN" dirty="0" smtClean="0"/>
              <a:t>contain thiouracil, form Heinz body in RBC.</a:t>
            </a:r>
          </a:p>
          <a:p>
            <a:pPr algn="just">
              <a:buFont typeface="Wingdings" pitchFamily="2" charset="2"/>
              <a:buChar char="ü"/>
            </a:pPr>
            <a:r>
              <a:rPr lang="en-IN" dirty="0" smtClean="0"/>
              <a:t>Forage low in Cu, Se &amp; Mo</a:t>
            </a:r>
          </a:p>
          <a:p>
            <a:pPr algn="just">
              <a:buFont typeface="Wingdings" pitchFamily="2" charset="2"/>
              <a:buChar char="ü"/>
            </a:pPr>
            <a:r>
              <a:rPr lang="en-IN" dirty="0" smtClean="0"/>
              <a:t>Plant rich in </a:t>
            </a:r>
            <a:r>
              <a:rPr lang="en-IN" dirty="0" smtClean="0"/>
              <a:t>saponin, </a:t>
            </a:r>
            <a:r>
              <a:rPr lang="en-IN" dirty="0" smtClean="0"/>
              <a:t>oxalate e.t.c.</a:t>
            </a:r>
          </a:p>
          <a:p>
            <a:pPr algn="just"/>
            <a:r>
              <a:rPr lang="en-IN" dirty="0" smtClean="0"/>
              <a:t>Saponin is a surface tension reducing agent that results in increased fragility of RBC &amp; haemolysis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Epidemiology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832648"/>
          </a:xfrm>
        </p:spPr>
        <p:txBody>
          <a:bodyPr>
            <a:normAutofit fontScale="92500"/>
          </a:bodyPr>
          <a:lstStyle/>
          <a:p>
            <a:pPr algn="just"/>
            <a:r>
              <a:rPr lang="en-IN" sz="3600" dirty="0" smtClean="0"/>
              <a:t>Maharashtra, Haryana, Punjab, Gujarat &amp; U.P.</a:t>
            </a:r>
          </a:p>
          <a:p>
            <a:pPr algn="just"/>
            <a:r>
              <a:rPr lang="en-IN" sz="3600" dirty="0" smtClean="0"/>
              <a:t>Cattle </a:t>
            </a:r>
            <a:r>
              <a:rPr lang="en-IN" sz="3600" dirty="0" smtClean="0"/>
              <a:t>&amp; </a:t>
            </a:r>
            <a:r>
              <a:rPr lang="en-IN" sz="3600" dirty="0" smtClean="0"/>
              <a:t>Buffaloes</a:t>
            </a:r>
            <a:r>
              <a:rPr lang="en-IN" sz="3600" dirty="0" smtClean="0"/>
              <a:t>, Buffaloes </a:t>
            </a:r>
            <a:r>
              <a:rPr lang="en-IN" sz="3600" dirty="0" smtClean="0"/>
              <a:t>are more susceptible than </a:t>
            </a:r>
            <a:r>
              <a:rPr lang="en-IN" sz="3600" dirty="0" smtClean="0"/>
              <a:t>Cattle</a:t>
            </a:r>
            <a:endParaRPr lang="en-IN" sz="3600" dirty="0" smtClean="0"/>
          </a:p>
          <a:p>
            <a:pPr algn="just"/>
            <a:r>
              <a:rPr lang="en-IN" sz="3600" dirty="0" smtClean="0"/>
              <a:t> </a:t>
            </a:r>
            <a:r>
              <a:rPr lang="en-IN" sz="3600" dirty="0" smtClean="0"/>
              <a:t>More common during</a:t>
            </a:r>
            <a:r>
              <a:rPr lang="en-IN" sz="3600" dirty="0" smtClean="0"/>
              <a:t> </a:t>
            </a:r>
            <a:r>
              <a:rPr lang="en-IN" sz="3600" dirty="0" smtClean="0"/>
              <a:t>3rd – 6th lactation &amp; 5-10 years of age.</a:t>
            </a:r>
          </a:p>
          <a:p>
            <a:pPr algn="just"/>
            <a:r>
              <a:rPr lang="en-IN" sz="3600" dirty="0" smtClean="0"/>
              <a:t>Mostly occur between 2-4 weeks </a:t>
            </a:r>
            <a:r>
              <a:rPr lang="en-IN" sz="3600" dirty="0" smtClean="0"/>
              <a:t>after calving</a:t>
            </a:r>
          </a:p>
          <a:p>
            <a:pPr algn="just"/>
            <a:r>
              <a:rPr lang="en-IN" sz="3600" dirty="0" smtClean="0"/>
              <a:t>Advance pregnant </a:t>
            </a:r>
            <a:r>
              <a:rPr lang="en-IN" sz="3600" dirty="0" smtClean="0"/>
              <a:t>Buffaloes are </a:t>
            </a:r>
            <a:r>
              <a:rPr lang="en-IN" sz="3600" dirty="0" smtClean="0"/>
              <a:t>affected </a:t>
            </a:r>
          </a:p>
          <a:p>
            <a:pPr algn="just"/>
            <a:r>
              <a:rPr lang="en-IN" sz="3600" dirty="0" smtClean="0"/>
              <a:t>Heavy </a:t>
            </a:r>
            <a:r>
              <a:rPr lang="en-IN" sz="3600" dirty="0" smtClean="0"/>
              <a:t>milker are more prone</a:t>
            </a:r>
            <a:endParaRPr lang="en-IN" sz="3600" dirty="0" smtClean="0"/>
          </a:p>
          <a:p>
            <a:pPr algn="just"/>
            <a:r>
              <a:rPr lang="en-IN" sz="3600" dirty="0" smtClean="0"/>
              <a:t>Cold </a:t>
            </a:r>
            <a:r>
              <a:rPr lang="en-IN" sz="3600" dirty="0" smtClean="0"/>
              <a:t>weather &amp; Malnutrition predispose the disease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Pathogenesis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IN" dirty="0" smtClean="0"/>
              <a:t>The </a:t>
            </a:r>
            <a:r>
              <a:rPr lang="en-IN" dirty="0" smtClean="0"/>
              <a:t>cause of intravascular haemolysis of erythrocytes is "unexplained", but may be attributed to:-</a:t>
            </a:r>
          </a:p>
          <a:p>
            <a:pPr algn="just"/>
            <a:r>
              <a:rPr lang="en-IN" dirty="0" smtClean="0"/>
              <a:t>Def. </a:t>
            </a:r>
            <a:r>
              <a:rPr lang="en-IN" dirty="0" smtClean="0"/>
              <a:t>of P results in decrease in RBC glycolysis and ATP </a:t>
            </a:r>
            <a:r>
              <a:rPr lang="en-IN" dirty="0" smtClean="0"/>
              <a:t>synthesis. Subnormal concentration of ATP predispose </a:t>
            </a:r>
            <a:r>
              <a:rPr lang="en-IN" dirty="0" smtClean="0"/>
              <a:t>RBC to altered function &amp; structure, so results in increased fragility &amp; haemolysis </a:t>
            </a:r>
          </a:p>
          <a:p>
            <a:pPr algn="just"/>
            <a:r>
              <a:rPr lang="en-IN" dirty="0" smtClean="0"/>
              <a:t>Increased fragility of RBC due to inadequacy of </a:t>
            </a:r>
            <a:r>
              <a:rPr lang="en-IN" dirty="0" smtClean="0"/>
              <a:t>phosphorus due to loss of </a:t>
            </a:r>
            <a:r>
              <a:rPr lang="en-IN" dirty="0" smtClean="0"/>
              <a:t>integrity of </a:t>
            </a:r>
            <a:r>
              <a:rPr lang="en-IN" dirty="0" smtClean="0"/>
              <a:t>phospholipids </a:t>
            </a:r>
            <a:r>
              <a:rPr lang="en-IN" dirty="0" smtClean="0"/>
              <a:t>membrane of erythrocytes.</a:t>
            </a:r>
          </a:p>
          <a:p>
            <a:pPr algn="just"/>
            <a:r>
              <a:rPr lang="en-IN" dirty="0" smtClean="0"/>
              <a:t>Red cells which containing these Heinz-bodies  are removed by spleen for haemolysis.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Clinical signs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83264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IN" sz="3600" dirty="0" smtClean="0"/>
              <a:t>The animal voiding "dark red-brown" to almost "black" urine</a:t>
            </a:r>
            <a:r>
              <a:rPr lang="en-IN" sz="3600" dirty="0" smtClean="0"/>
              <a:t>.</a:t>
            </a:r>
          </a:p>
          <a:p>
            <a:pPr algn="just"/>
            <a:r>
              <a:rPr lang="en-IN" sz="3600" dirty="0" smtClean="0"/>
              <a:t>Milk is yellowish or reddish in colour</a:t>
            </a:r>
            <a:endParaRPr lang="en-IN" sz="3600" dirty="0" smtClean="0"/>
          </a:p>
          <a:p>
            <a:pPr algn="just"/>
            <a:r>
              <a:rPr lang="en-IN" sz="3600" dirty="0" smtClean="0"/>
              <a:t>The animal eat and milk normally for 24 hours after the appearance of </a:t>
            </a:r>
            <a:r>
              <a:rPr lang="en-IN" sz="3600" dirty="0" smtClean="0"/>
              <a:t>haemoglobinuria</a:t>
            </a:r>
            <a:r>
              <a:rPr lang="en-IN" sz="3600" dirty="0" smtClean="0"/>
              <a:t>.</a:t>
            </a:r>
          </a:p>
          <a:p>
            <a:pPr algn="just"/>
            <a:r>
              <a:rPr lang="en-IN" sz="3600" dirty="0" smtClean="0"/>
              <a:t>Pale m.m., or even ecteric m.m. in severe cases (due to haemolytic jaundice).</a:t>
            </a:r>
          </a:p>
          <a:p>
            <a:pPr algn="just"/>
            <a:r>
              <a:rPr lang="en-IN" sz="3600" dirty="0" smtClean="0"/>
              <a:t>Tachycardia, increased pulse </a:t>
            </a:r>
            <a:r>
              <a:rPr lang="en-IN" sz="3600" dirty="0" smtClean="0"/>
              <a:t>and respiration rates above normal ranges, dyspnoea.</a:t>
            </a:r>
          </a:p>
          <a:p>
            <a:pPr algn="just"/>
            <a:r>
              <a:rPr lang="en-IN" sz="3600" dirty="0" smtClean="0"/>
              <a:t>Normal/subnormal/slightly elevated </a:t>
            </a:r>
            <a:r>
              <a:rPr lang="en-IN" sz="3600" dirty="0" smtClean="0"/>
              <a:t>rectal temperature.</a:t>
            </a:r>
          </a:p>
          <a:p>
            <a:pPr algn="just"/>
            <a:r>
              <a:rPr lang="en-IN" sz="3600" dirty="0" smtClean="0"/>
              <a:t>The extremities and teats are cold to touch</a:t>
            </a:r>
          </a:p>
          <a:p>
            <a:pPr algn="just"/>
            <a:r>
              <a:rPr lang="en-IN" sz="3600" dirty="0" smtClean="0"/>
              <a:t>Passage of pasty faeces with straining</a:t>
            </a:r>
            <a:endParaRPr lang="en-IN" sz="3600" dirty="0" smtClean="0"/>
          </a:p>
          <a:p>
            <a:pPr algn="just"/>
            <a:r>
              <a:rPr lang="en-IN" sz="3600" dirty="0" smtClean="0"/>
              <a:t>Yellow staining of the </a:t>
            </a:r>
            <a:r>
              <a:rPr lang="en-IN" sz="3600" dirty="0" smtClean="0"/>
              <a:t>conjunctival </a:t>
            </a:r>
            <a:r>
              <a:rPr lang="en-IN" sz="3600" dirty="0" smtClean="0"/>
              <a:t>and </a:t>
            </a:r>
            <a:r>
              <a:rPr lang="en-IN" sz="3600" dirty="0" smtClean="0"/>
              <a:t>vulvar m.m. </a:t>
            </a:r>
            <a:r>
              <a:rPr lang="en-IN" sz="3600" dirty="0" smtClean="0"/>
              <a:t>in severe cases of </a:t>
            </a:r>
            <a:r>
              <a:rPr lang="en-IN" sz="3600" dirty="0" smtClean="0"/>
              <a:t>hypophosphatemia</a:t>
            </a:r>
            <a:endParaRPr lang="en-IN" sz="3600" dirty="0" smtClean="0"/>
          </a:p>
          <a:p>
            <a:pPr algn="just"/>
            <a:r>
              <a:rPr lang="en-IN" sz="3600" dirty="0" smtClean="0"/>
              <a:t>The disease slowly </a:t>
            </a:r>
            <a:r>
              <a:rPr lang="en-IN" sz="3600" dirty="0" smtClean="0"/>
              <a:t>recovered, </a:t>
            </a:r>
            <a:r>
              <a:rPr lang="en-IN" sz="3600" dirty="0" smtClean="0"/>
              <a:t>as convalescence is prolonged </a:t>
            </a:r>
            <a:r>
              <a:rPr lang="en-IN" sz="3600" dirty="0" smtClean="0"/>
              <a:t>for up to </a:t>
            </a:r>
            <a:r>
              <a:rPr lang="en-IN" sz="3600" dirty="0" smtClean="0"/>
              <a:t>3-4 weeks (chronic cases) and pica is often observed during this </a:t>
            </a:r>
            <a:r>
              <a:rPr lang="en-IN" sz="3600" dirty="0" smtClean="0"/>
              <a:t>stage</a:t>
            </a:r>
          </a:p>
          <a:p>
            <a:pPr algn="just"/>
            <a:r>
              <a:rPr lang="en-IN" sz="3600" dirty="0" smtClean="0"/>
              <a:t>Ketosis commonly occur co-</a:t>
            </a:r>
            <a:r>
              <a:rPr lang="en-IN" sz="3600" dirty="0" err="1" smtClean="0"/>
              <a:t>incidently</a:t>
            </a:r>
            <a:endParaRPr lang="en-IN" sz="3600" dirty="0" smtClean="0"/>
          </a:p>
          <a:p>
            <a:pPr algn="just"/>
            <a:r>
              <a:rPr lang="en-IN" sz="3600" dirty="0" smtClean="0"/>
              <a:t>Death occur due to </a:t>
            </a:r>
            <a:r>
              <a:rPr lang="en-IN" sz="3600" dirty="0" smtClean="0"/>
              <a:t>anaemic </a:t>
            </a:r>
            <a:r>
              <a:rPr lang="en-IN" sz="3600" dirty="0" smtClean="0"/>
              <a:t>anoxia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Clinical Pathology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dirty="0" smtClean="0"/>
              <a:t>Serum level of P </a:t>
            </a:r>
            <a:r>
              <a:rPr lang="en-IN" dirty="0" smtClean="0"/>
              <a:t>0.5-1.5mg/dl(Normal </a:t>
            </a:r>
            <a:r>
              <a:rPr lang="en-IN" dirty="0" smtClean="0"/>
              <a:t>4-7mg/dl)</a:t>
            </a:r>
          </a:p>
          <a:p>
            <a:pPr algn="just">
              <a:buFont typeface="Wingdings" pitchFamily="2" charset="2"/>
              <a:buChar char="Ø"/>
            </a:pPr>
            <a:endParaRPr lang="en-IN" dirty="0" smtClean="0"/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Haemoglobin drop to 6-8 gm% (Normal 10-12 gm%)</a:t>
            </a:r>
          </a:p>
          <a:p>
            <a:pPr algn="just">
              <a:buNone/>
            </a:pPr>
            <a:endParaRPr lang="en-IN" dirty="0" smtClean="0"/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TEC drop to 2-3 millions/</a:t>
            </a:r>
            <a:r>
              <a:rPr lang="en-IN" dirty="0" err="1" smtClean="0"/>
              <a:t>cumm</a:t>
            </a:r>
            <a:r>
              <a:rPr lang="en-IN" dirty="0" smtClean="0"/>
              <a:t> of blood (Normal 5-8 millions /</a:t>
            </a:r>
            <a:r>
              <a:rPr lang="en-IN" dirty="0" err="1" smtClean="0"/>
              <a:t>cumm</a:t>
            </a:r>
            <a:r>
              <a:rPr lang="en-IN" dirty="0" smtClean="0"/>
              <a:t> of blood )</a:t>
            </a:r>
          </a:p>
          <a:p>
            <a:pPr algn="just">
              <a:buNone/>
            </a:pPr>
            <a:endParaRPr lang="en-IN" dirty="0" smtClean="0"/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PCV </a:t>
            </a:r>
            <a:r>
              <a:rPr lang="en-IN" dirty="0" smtClean="0"/>
              <a:t>drop to </a:t>
            </a:r>
            <a:r>
              <a:rPr lang="en-IN" dirty="0" smtClean="0"/>
              <a:t>2.5-15 </a:t>
            </a:r>
            <a:r>
              <a:rPr lang="en-IN" dirty="0" smtClean="0"/>
              <a:t>(N= about 35)</a:t>
            </a:r>
          </a:p>
          <a:p>
            <a:pPr algn="just">
              <a:buNone/>
            </a:pPr>
            <a:endParaRPr lang="en-IN" dirty="0" smtClean="0"/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Serum </a:t>
            </a:r>
            <a:r>
              <a:rPr lang="en-IN" dirty="0" smtClean="0"/>
              <a:t>bilirubin and BUN raised.</a:t>
            </a:r>
          </a:p>
          <a:p>
            <a:pPr algn="just">
              <a:buFont typeface="Wingdings" pitchFamily="2" charset="2"/>
              <a:buChar char="Ø"/>
            </a:pPr>
            <a:endParaRPr lang="en-IN" dirty="0" smtClean="0"/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Low Cu level </a:t>
            </a:r>
            <a:r>
              <a:rPr lang="en-IN" dirty="0" smtClean="0"/>
              <a:t>of  </a:t>
            </a:r>
            <a:r>
              <a:rPr lang="en-IN" dirty="0" smtClean="0"/>
              <a:t>blood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760</Words>
  <Application>Microsoft Office PowerPoint</Application>
  <PresentationFormat>On-screen Show (4:3)</PresentationFormat>
  <Paragraphs>91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Department of Veterinary  Medicine  Bihar Veterinary College, Patna – 800 014 (BASU, Patna)</vt:lpstr>
      <vt:lpstr>Introduction</vt:lpstr>
      <vt:lpstr>Etiology</vt:lpstr>
      <vt:lpstr>Etiology</vt:lpstr>
      <vt:lpstr>Epidemiology</vt:lpstr>
      <vt:lpstr>Pathogenesis</vt:lpstr>
      <vt:lpstr>Slide 7</vt:lpstr>
      <vt:lpstr>Clinical signs</vt:lpstr>
      <vt:lpstr>Clinical Pathology</vt:lpstr>
      <vt:lpstr>Diagnosis</vt:lpstr>
      <vt:lpstr>Slide 11</vt:lpstr>
      <vt:lpstr>Slide 12</vt:lpstr>
      <vt:lpstr>Slide 13</vt:lpstr>
      <vt:lpstr>Slide 14</vt:lpstr>
      <vt:lpstr>Slide 15</vt:lpstr>
      <vt:lpstr>Slide 16</vt:lpstr>
      <vt:lpstr>Treatment</vt:lpstr>
      <vt:lpstr>Prevention &amp; Control</vt:lpstr>
      <vt:lpstr>Slide 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81</cp:revision>
  <dcterms:created xsi:type="dcterms:W3CDTF">2018-03-30T23:46:05Z</dcterms:created>
  <dcterms:modified xsi:type="dcterms:W3CDTF">2018-04-01T03:38:49Z</dcterms:modified>
</cp:coreProperties>
</file>