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66" r:id="rId3"/>
    <p:sldId id="449" r:id="rId4"/>
    <p:sldId id="264" r:id="rId5"/>
    <p:sldId id="265" r:id="rId6"/>
    <p:sldId id="456" r:id="rId7"/>
    <p:sldId id="457" r:id="rId8"/>
    <p:sldId id="458" r:id="rId9"/>
    <p:sldId id="459" r:id="rId10"/>
    <p:sldId id="450" r:id="rId11"/>
    <p:sldId id="464" r:id="rId12"/>
    <p:sldId id="463" r:id="rId13"/>
    <p:sldId id="266" r:id="rId14"/>
    <p:sldId id="451" r:id="rId15"/>
    <p:sldId id="452" r:id="rId16"/>
    <p:sldId id="467" r:id="rId17"/>
    <p:sldId id="267" r:id="rId18"/>
    <p:sldId id="462" r:id="rId19"/>
    <p:sldId id="453" r:id="rId20"/>
    <p:sldId id="268" r:id="rId21"/>
    <p:sldId id="269" r:id="rId22"/>
    <p:sldId id="454" r:id="rId23"/>
    <p:sldId id="465" r:id="rId24"/>
    <p:sldId id="461" r:id="rId25"/>
    <p:sldId id="4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24C-D6C6-4D52-83A7-F96A241BE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3509E-AA75-46E1-9CD9-6DBF4DAA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29A9-4C1A-46E5-9EC8-650ACC99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B8C19-4D8D-4DCE-BF37-CFF98D6C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8089A-0139-413A-BC6A-416B7DB9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07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C0A1-4237-4102-B00E-59F59F11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0A50A-9EF1-4711-8D46-31FC1A270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3394-0925-492B-8592-BED9804D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4B43-92A8-4E0B-BB83-58A3948E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9142E-91A2-4BB8-8C59-30872A28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56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B0533-8C2D-4251-BD4E-7D057F456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7E8C9-667A-4DD8-A351-6B83739E2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4775-E4C5-4FE2-B7EB-6C714CA3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0406-4E8A-457D-8DC1-A4A84498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901F-A465-43C6-A77F-A227502B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69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248A-E8FB-460A-9367-6962BF12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1F1F-1AC8-405C-8BF1-A99C073C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45B0-68D2-4D01-BD75-F03DD7E2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B96D1-FEE8-4F25-8B5B-BF0F2911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2E1-A717-4836-89FE-F575D8F5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3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510A-F3FE-47C0-B787-0F26DF2B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D9F46-C48C-4282-952D-BFEE504F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7F9C-F6C3-418F-8803-1B3C2963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451A-5D53-4C32-BCD7-E61EDE19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8DA70-A762-4A27-9043-7EC6FE2F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3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4062-C91B-4FDF-9E32-2D976558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3406-5C85-466B-BDEF-636DFB141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19031-A77A-4270-8FBD-33EF06DD7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C2753-FF20-4D17-BFAE-EB2D1F30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AFF59-C24B-44A3-8233-299C77FD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E19DA-6D91-429B-8F55-A49369B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3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2440-F651-4DC1-965A-B3E63FF3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1B562-A2CA-424E-9CD2-7F084791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4A74F-5BAD-4005-8550-9244A7B97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8F616-10E9-4BE1-BCEA-3F31735C5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3C298-1BA3-4E6A-A9A7-3917D16F5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94F47-D62B-43CA-8FB4-639E456A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5A60B-650C-4420-9965-15C29FFB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460FF-699B-49E3-B882-71E705CA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8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B860-4004-474D-8B36-BA441B55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668E8-7324-4FF3-B6EA-9AD43E03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60764-5533-47F1-87B8-AF8E2732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9F96-740F-4476-B476-2FE2E90B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5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1062B-F5D2-484F-8DE8-DF9D5EBC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997D2-68A1-45D3-A49A-D86E50C2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C6249-DF2F-416E-9D06-A7F47EF7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2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3886-B033-41AA-B521-03E0B9E0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5719-901A-455A-A827-D387BDBA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EB6C-82DE-45A0-9A2D-B75A6399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13325-7307-4593-9A3E-601243CC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4592E-DC3D-4A04-9249-919AA777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FEC11-3539-4344-98D2-95802DB5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39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8492-2ADA-4BC7-B556-942562D0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B1D6F-07BB-49C4-8072-56C7FEDEB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71D9-D35D-4CD2-9C0F-BD47A3D3D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FC7B4-0F0A-43BA-BB8D-2077923F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2FB4-8EE5-42F4-B1E6-E4894028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909D3-12C3-4DFC-B141-F1BA12D8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81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66719-1151-49F4-8570-AFF416A3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ADDEF-3B42-4DE6-A31A-121D98C3A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A2B3C-5EE3-4E39-84E1-C5B3C8AE8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1458-9790-4AB8-AA1E-B76F72BF7A55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379D-F475-4CFB-98FD-9C7ADE65F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94A-ABA2-4DBA-893B-FC1A713DE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D37A-7193-4AA1-B6CA-468233FB2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41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147" y="1018097"/>
            <a:ext cx="4581428" cy="57055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1B91BCF-A164-4BA6-88C8-3F7E0590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524579"/>
            <a:ext cx="60866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latin typeface="Arial" charset="0"/>
              </a:rPr>
              <a:t>BINITA RANI</a:t>
            </a:r>
          </a:p>
          <a:p>
            <a:pPr>
              <a:defRPr/>
            </a:pPr>
            <a:r>
              <a:rPr lang="en-AU" dirty="0">
                <a:latin typeface="Arial" charset="0"/>
              </a:rPr>
              <a:t>ASSOCIATE PROFESSOR (DAIRY CHEMISTRY)</a:t>
            </a:r>
          </a:p>
          <a:p>
            <a:pPr>
              <a:defRPr/>
            </a:pPr>
            <a:r>
              <a:rPr lang="en-AU" dirty="0">
                <a:latin typeface="Arial" charset="0"/>
              </a:rPr>
              <a:t>FACULTY OF DAIRY TECHNOLOGY</a:t>
            </a:r>
          </a:p>
          <a:p>
            <a:pPr>
              <a:defRPr/>
            </a:pPr>
            <a:r>
              <a:rPr lang="en-AU" dirty="0">
                <a:latin typeface="Arial" charset="0"/>
              </a:rPr>
              <a:t>S.G.I.D.T., BVC CAMPUS,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P.O.- BVC, DIST.-PATNA-800014</a:t>
            </a:r>
            <a:endParaRPr lang="en-AU" dirty="0">
              <a:latin typeface="Arial" charset="0"/>
            </a:endParaRPr>
          </a:p>
        </p:txBody>
      </p:sp>
      <p:pic>
        <p:nvPicPr>
          <p:cNvPr id="4" name="Picture 16" descr="C:\Users\Rakesh Kumar\Downloads\IMG-20171012-WA0017.jpg">
            <a:extLst>
              <a:ext uri="{FF2B5EF4-FFF2-40B4-BE49-F238E27FC236}">
                <a16:creationId xmlns:a16="http://schemas.microsoft.com/office/drawing/2014/main" id="{FDD3A43D-3CC9-455F-980F-A1A63964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23185"/>
            <a:ext cx="1357322" cy="14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akesh Kumar\Desktop\New folder (6)\BASU Official Noticeboard 20180110_000810.jpg">
            <a:extLst>
              <a:ext uri="{FF2B5EF4-FFF2-40B4-BE49-F238E27FC236}">
                <a16:creationId xmlns:a16="http://schemas.microsoft.com/office/drawing/2014/main" id="{699DE3EB-6670-4C5E-A884-0430F977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2054" y="183161"/>
            <a:ext cx="1428760" cy="1472372"/>
          </a:xfrm>
          <a:prstGeom prst="rect">
            <a:avLst/>
          </a:prstGeom>
          <a:noFill/>
        </p:spPr>
      </p:pic>
      <p:pic>
        <p:nvPicPr>
          <p:cNvPr id="6" name="Picture 2" descr="http://www.sgidst.org.in/wp-content/uploads/2016/11/dairy_banner_002-1090x344.jpg">
            <a:extLst>
              <a:ext uri="{FF2B5EF4-FFF2-40B4-BE49-F238E27FC236}">
                <a16:creationId xmlns:a16="http://schemas.microsoft.com/office/drawing/2014/main" id="{C2468F3D-D6B8-45A0-A8C4-5409A4A8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66" y="4010020"/>
            <a:ext cx="11291517" cy="2587332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136DCE-D74E-4235-858C-3C5D9C70EE0B}"/>
              </a:ext>
            </a:extLst>
          </p:cNvPr>
          <p:cNvSpPr txBox="1">
            <a:spLocks/>
          </p:cNvSpPr>
          <p:nvPr/>
        </p:nvSpPr>
        <p:spPr>
          <a:xfrm>
            <a:off x="3986075" y="2040669"/>
            <a:ext cx="4163626" cy="570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Algerian" pitchFamily="82" charset="0"/>
                <a:cs typeface="Times New Roman" panose="02020603050405020304" pitchFamily="18" charset="0"/>
              </a:rPr>
              <a:t>PROTEIN STRUCTURE 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4E1F8-F28E-45A8-92B0-3E1A2CE951B0}"/>
              </a:ext>
            </a:extLst>
          </p:cNvPr>
          <p:cNvSpPr/>
          <p:nvPr/>
        </p:nvSpPr>
        <p:spPr>
          <a:xfrm>
            <a:off x="3302745" y="1519231"/>
            <a:ext cx="494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latin typeface="Arial" charset="0"/>
              </a:rPr>
              <a:t>Course No.-DTC-111,    Credit Hours – 2 (1+1)</a:t>
            </a:r>
          </a:p>
        </p:txBody>
      </p:sp>
    </p:spTree>
    <p:extLst>
      <p:ext uri="{BB962C8B-B14F-4D97-AF65-F5344CB8AC3E}">
        <p14:creationId xmlns:p14="http://schemas.microsoft.com/office/powerpoint/2010/main" val="153724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C80AE9-4635-4B83-B810-18AF42DBA803}"/>
              </a:ext>
            </a:extLst>
          </p:cNvPr>
          <p:cNvSpPr/>
          <p:nvPr/>
        </p:nvSpPr>
        <p:spPr>
          <a:xfrm>
            <a:off x="461913" y="932179"/>
            <a:ext cx="11208471" cy="5632311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Structure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chain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(conformation).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 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dimensional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atoms &lt;= determined by the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sequence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Four levels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primary, secondary, tertiary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u="sng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en-US" sz="2400" b="1" u="sng" dirty="0">
                <a:solidFill>
                  <a:srgbClr val="0070C0"/>
                </a:solidFill>
              </a:rPr>
              <a:t>Primary structure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sequence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joined by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disulfide bonds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b/w cysteine residues =&gt; Formed by the oxidation of SH groups on cysteine residues =&gt;  results in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cystine residues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Disulfide bonds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=&gt;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proteins</a:t>
            </a:r>
          </a:p>
          <a:p>
            <a:pPr algn="just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structure 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folding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regions of the polypeptide chain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Types  =&gt;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α-helix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 Pleated sheet </a:t>
            </a:r>
          </a:p>
        </p:txBody>
      </p:sp>
    </p:spTree>
    <p:extLst>
      <p:ext uri="{BB962C8B-B14F-4D97-AF65-F5344CB8AC3E}">
        <p14:creationId xmlns:p14="http://schemas.microsoft.com/office/powerpoint/2010/main" val="24557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12B9C-53A8-42CF-AA73-AA01E180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2" y="745587"/>
            <a:ext cx="9777046" cy="5894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732834-60EA-436E-BFF8-9E8FDE015B1E}"/>
              </a:ext>
            </a:extLst>
          </p:cNvPr>
          <p:cNvSpPr/>
          <p:nvPr/>
        </p:nvSpPr>
        <p:spPr>
          <a:xfrm>
            <a:off x="2606094" y="381862"/>
            <a:ext cx="607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Primary structure of protein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9645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0B772B-317D-41F6-A3F3-B38B10A82750}"/>
              </a:ext>
            </a:extLst>
          </p:cNvPr>
          <p:cNvSpPr/>
          <p:nvPr/>
        </p:nvSpPr>
        <p:spPr>
          <a:xfrm>
            <a:off x="490329" y="289529"/>
            <a:ext cx="11078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Primary and Secondary structure of Human Insulin</a:t>
            </a:r>
            <a:endParaRPr lang="en-IN" sz="4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3C51-2A4B-4B51-B04E-E3CD0D3A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5" y="1618306"/>
            <a:ext cx="10072468" cy="461368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457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85" y="435007"/>
            <a:ext cx="11594237" cy="5755422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α-helix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helical conformation 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rod shape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carbonyl oxygen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bonded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group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amino acid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helix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a distance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0.54 nm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 a residue represents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0.15 nm advance along helix axis.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chain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=&gt;  positioned =&gt;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of the cylindrical helix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found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α-helical regions - it can’t form the correct pattern of H-bonds - due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lack of a H atom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its N atom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at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an α-helix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alters the direction of polypeptide chain and terminates helix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38E5E-89E0-40EE-9056-C2A373D4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2" y="1709534"/>
            <a:ext cx="3382907" cy="336605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78750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F992C-A3EB-460E-AA1B-3C1B1F33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61" y="390618"/>
            <a:ext cx="9730064" cy="5387655"/>
          </a:xfrm>
          <a:prstGeom prst="rect">
            <a:avLst/>
          </a:prstGeom>
          <a:ln w="7620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B50472-F7C2-4C93-9687-3F514587A94F}"/>
              </a:ext>
            </a:extLst>
          </p:cNvPr>
          <p:cNvSpPr/>
          <p:nvPr/>
        </p:nvSpPr>
        <p:spPr>
          <a:xfrm>
            <a:off x="3048000" y="58961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structure of Protein with α-helix</a:t>
            </a:r>
            <a:endParaRPr lang="en-IN" sz="2400" dirty="0">
              <a:solidFill>
                <a:srgbClr val="0070C0"/>
              </a:solidFill>
            </a:endParaRPr>
          </a:p>
          <a:p>
            <a:pPr algn="just"/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4337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1B56C-0801-4D73-B004-A2267E5218BB}"/>
              </a:ext>
            </a:extLst>
          </p:cNvPr>
          <p:cNvSpPr/>
          <p:nvPr/>
        </p:nvSpPr>
        <p:spPr>
          <a:xfrm>
            <a:off x="716437" y="165978"/>
            <a:ext cx="10689996" cy="643253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β-pleated sheet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H-bonds form between the peptide bonds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polypeptide chains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sections of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polypeptide chain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Planarity of the peptide bond =&gt; directs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polypeptide =&gt; pleated with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side chains (aa)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protruding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and below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sheet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polypeptide chains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β-pleated sheet can be either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antiparallel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directions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fully extended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distance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0.35nm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Cα atom to next.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Sheets  =&gt;  slightly curved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polypeptides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involved, the sheet can form 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β-barrel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β-pleated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and rigidity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fibroin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antiparallel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β-pleated sheet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stacks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1F92-239A-4194-B1EE-928026928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" y="1076496"/>
            <a:ext cx="6037455" cy="56158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0F59A1-0475-4733-BC5E-50C4156DD293}"/>
              </a:ext>
            </a:extLst>
          </p:cNvPr>
          <p:cNvSpPr/>
          <p:nvPr/>
        </p:nvSpPr>
        <p:spPr>
          <a:xfrm>
            <a:off x="6198347" y="247245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Parallel beta-pleated sheet :same direction of N &amp; C-terminal ends of peptide/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Two polypeptide chains run in the same directions (parallel)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Anti-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parallelbeta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-pleated sheet: Opposite  direction of N &amp; C-terminal ends peptide/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Two polypeptide chains run in the opposite directions (antiparallel).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57371-7136-45D8-9A58-D2CB9A9CEB10}"/>
              </a:ext>
            </a:extLst>
          </p:cNvPr>
          <p:cNvSpPr/>
          <p:nvPr/>
        </p:nvSpPr>
        <p:spPr>
          <a:xfrm>
            <a:off x="622852" y="368610"/>
            <a:ext cx="10482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Parallel and anti-parallel beta-pleated sheet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0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" y="75504"/>
            <a:ext cx="11930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F3FF2-CD83-4CBB-8A0A-B868AB82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650449"/>
            <a:ext cx="11439525" cy="5420413"/>
          </a:xfrm>
          <a:prstGeom prst="rect">
            <a:avLst/>
          </a:prstGeom>
          <a:ln w="762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1A5A07-4331-4B0C-97EB-CEF450CDF244}"/>
              </a:ext>
            </a:extLst>
          </p:cNvPr>
          <p:cNvSpPr/>
          <p:nvPr/>
        </p:nvSpPr>
        <p:spPr>
          <a:xfrm>
            <a:off x="2880615" y="6343449"/>
            <a:ext cx="628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structure of Protein with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   sheet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FF6BA-75AD-440B-9210-E3DE7370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74" y="2169994"/>
            <a:ext cx="5015205" cy="42647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13F19-FE79-4D17-98D7-10A75D805467}"/>
              </a:ext>
            </a:extLst>
          </p:cNvPr>
          <p:cNvSpPr/>
          <p:nvPr/>
        </p:nvSpPr>
        <p:spPr>
          <a:xfrm>
            <a:off x="848140" y="111783"/>
            <a:ext cx="11343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Comparison of Alpha-helix and Beta-pleated sheet: secondary structures of proteins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</a:t>
            </a:r>
          </a:p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</a:t>
            </a:r>
          </a:p>
          <a:p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B248B-A1C0-49F0-AB6F-105EEB833FC2}"/>
              </a:ext>
            </a:extLst>
          </p:cNvPr>
          <p:cNvSpPr/>
          <p:nvPr/>
        </p:nvSpPr>
        <p:spPr>
          <a:xfrm>
            <a:off x="8378547" y="3290933"/>
            <a:ext cx="410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hydrogen bonds are Perpendicular to polypeptide backbone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AF2EF-E54D-4324-8A0E-7CBDA2927E03}"/>
              </a:ext>
            </a:extLst>
          </p:cNvPr>
          <p:cNvSpPr/>
          <p:nvPr/>
        </p:nvSpPr>
        <p:spPr>
          <a:xfrm>
            <a:off x="8189843" y="4808090"/>
            <a:ext cx="433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Axial distance between amino acids 3. 5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9D545-44BF-48E8-8DD6-8BD18488FE45}"/>
              </a:ext>
            </a:extLst>
          </p:cNvPr>
          <p:cNvSpPr/>
          <p:nvPr/>
        </p:nvSpPr>
        <p:spPr>
          <a:xfrm>
            <a:off x="5839957" y="1621038"/>
            <a:ext cx="334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Fully extended sheet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B7B99-9204-41FC-ACCD-DCD96C3EBC4D}"/>
              </a:ext>
            </a:extLst>
          </p:cNvPr>
          <p:cNvSpPr/>
          <p:nvPr/>
        </p:nvSpPr>
        <p:spPr>
          <a:xfrm>
            <a:off x="3178472" y="1633501"/>
            <a:ext cx="200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Coiled rod like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BA1EF-2BE4-4632-AE4C-715A01BC5223}"/>
              </a:ext>
            </a:extLst>
          </p:cNvPr>
          <p:cNvSpPr/>
          <p:nvPr/>
        </p:nvSpPr>
        <p:spPr>
          <a:xfrm>
            <a:off x="955343" y="3244334"/>
            <a:ext cx="2326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hydrogen bonds are Parallel to polypeptide backbone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58021-963C-4BDB-BEE9-6DAEBC547E09}"/>
              </a:ext>
            </a:extLst>
          </p:cNvPr>
          <p:cNvSpPr/>
          <p:nvPr/>
        </p:nvSpPr>
        <p:spPr>
          <a:xfrm>
            <a:off x="955343" y="4759234"/>
            <a:ext cx="2389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Axial distance between amino acids  1. 5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9CC63A-918F-425D-8DA4-EA14ACF51AC5}"/>
              </a:ext>
            </a:extLst>
          </p:cNvPr>
          <p:cNvSpPr/>
          <p:nvPr/>
        </p:nvSpPr>
        <p:spPr>
          <a:xfrm>
            <a:off x="955342" y="5537161"/>
            <a:ext cx="251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One constituent polypeptide chain</a:t>
            </a:r>
          </a:p>
        </p:txBody>
      </p:sp>
    </p:spTree>
    <p:extLst>
      <p:ext uri="{BB962C8B-B14F-4D97-AF65-F5344CB8AC3E}">
        <p14:creationId xmlns:p14="http://schemas.microsoft.com/office/powerpoint/2010/main" val="385775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0080E-43B7-44A3-AF28-6E25EBCF8AB1}"/>
              </a:ext>
            </a:extLst>
          </p:cNvPr>
          <p:cNvSpPr/>
          <p:nvPr/>
        </p:nvSpPr>
        <p:spPr>
          <a:xfrm>
            <a:off x="0" y="289679"/>
            <a:ext cx="12192000" cy="5693866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Tertiary structure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arrangement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amino acids 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apart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linear sequence as well as residues 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“Tertiary structure”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dimensional conformation of a polypeptide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3D space, how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structural features assemble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how these domains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spatially to one another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section of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structure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to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 particular chemical or physical task --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of a substrate or other ligand. </a:t>
            </a:r>
          </a:p>
          <a:p>
            <a:pPr lvl="1"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globular protein, polypeptide chain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spontaneously so that 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majority of its polar , charged side chains are on the surface, and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majority of its hydrophobic side chains are buried in the interior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folded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3D, biologically active (native)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maintained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hydrophobic interactions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forces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salt bridges, Vander Waals interactions), and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disulfide bonds.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042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68399-DB44-4943-ABF1-8337349F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0"/>
            <a:ext cx="12079458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C0D27B-CF81-41E1-81AC-9CE6BAC49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43" y="4855346"/>
            <a:ext cx="5291667" cy="6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DF8949-D508-43AE-AFB0-5C9ABB47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92" y="196192"/>
            <a:ext cx="5173475" cy="4741568"/>
          </a:xfrm>
          <a:prstGeom prst="rect">
            <a:avLst/>
          </a:prstGeom>
          <a:ln w="762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A5DAA-5561-49DF-B51B-163AE9773D3D}"/>
              </a:ext>
            </a:extLst>
          </p:cNvPr>
          <p:cNvSpPr/>
          <p:nvPr/>
        </p:nvSpPr>
        <p:spPr>
          <a:xfrm>
            <a:off x="2138290" y="5928218"/>
            <a:ext cx="782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Tertiary structure of Protein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0FD4D-08AD-4F78-AFD1-158F1ED1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0" y="492367"/>
            <a:ext cx="5173475" cy="444539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5492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" y="734309"/>
            <a:ext cx="11852366" cy="5170646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Quaternary structure 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polypeptide chains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quaternary / tetrahedral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spatial arrangement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polypeptide subunits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lvl="1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nature of the interactions between them.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These interactions may be covalent links or </a:t>
            </a:r>
          </a:p>
          <a:p>
            <a:pPr lvl="1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noncovalent interactions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936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108A8-BC4A-442A-8FA3-2B3EADBF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3" y="831074"/>
            <a:ext cx="11456498" cy="4383864"/>
          </a:xfrm>
          <a:prstGeom prst="rect">
            <a:avLst/>
          </a:prstGeom>
          <a:ln w="7620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A854C7-4CA6-4BF1-8076-8FF77F8AB060}"/>
              </a:ext>
            </a:extLst>
          </p:cNvPr>
          <p:cNvSpPr/>
          <p:nvPr/>
        </p:nvSpPr>
        <p:spPr>
          <a:xfrm>
            <a:off x="3799851" y="5657595"/>
            <a:ext cx="4479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Quaternary structure of Protein </a:t>
            </a:r>
          </a:p>
        </p:txBody>
      </p:sp>
    </p:spTree>
    <p:extLst>
      <p:ext uri="{BB962C8B-B14F-4D97-AF65-F5344CB8AC3E}">
        <p14:creationId xmlns:p14="http://schemas.microsoft.com/office/powerpoint/2010/main" val="86313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94EAC-06D4-40F9-9CEC-10796D19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" y="47116"/>
            <a:ext cx="10193165" cy="54260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AC9A94-A304-4A9C-A440-2CD7B03E61E8}"/>
              </a:ext>
            </a:extLst>
          </p:cNvPr>
          <p:cNvSpPr/>
          <p:nvPr/>
        </p:nvSpPr>
        <p:spPr>
          <a:xfrm>
            <a:off x="490330" y="5216793"/>
            <a:ext cx="117016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N" sz="2400" dirty="0">
                <a:solidFill>
                  <a:srgbClr val="FF0000"/>
                </a:solidFill>
                <a:latin typeface="Calibri" panose="020F0502020204030204" pitchFamily="34" charset="0"/>
              </a:rPr>
              <a:t>Haemoglobin  has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4 Polypeptides chains  (tetramer) associated by non-covalent bonds :</a:t>
            </a:r>
          </a:p>
          <a:p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 Alpha chains </a:t>
            </a:r>
            <a:r>
              <a:rPr lang="en-IN" sz="2400" dirty="0">
                <a:solidFill>
                  <a:srgbClr val="FF0000"/>
                </a:solidFill>
                <a:latin typeface="Calibri" panose="020F0502020204030204" pitchFamily="34" charset="0"/>
              </a:rPr>
              <a:t>+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 Beta chains</a:t>
            </a:r>
            <a:endParaRPr lang="en-IN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IN" sz="2400" dirty="0">
                <a:solidFill>
                  <a:srgbClr val="FF0000"/>
                </a:solidFill>
                <a:latin typeface="Calibri" panose="020F0502020204030204" pitchFamily="34" charset="0"/>
              </a:rPr>
              <a:t>It possesses Quaternary structure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Each chain has one heme group and so one Fe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2+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ion 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8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701038-E891-426A-9771-90BF997C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" y="795272"/>
            <a:ext cx="2785078" cy="1974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6B59E-7DFA-4127-8A67-B061C0A2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502" y="910945"/>
            <a:ext cx="3660197" cy="1731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B3388-6A78-48E9-AD19-4A5EC00E3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969" y="205713"/>
            <a:ext cx="3221935" cy="2566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3EB7D-6DC6-4D17-95C8-B0644B61D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8" y="3400679"/>
            <a:ext cx="4227442" cy="259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793B4-EB48-411F-B7D6-DA701E4BD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410" y="3429001"/>
            <a:ext cx="5069179" cy="2611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0B31AC-9D79-42DA-A71D-B2B704FCFF69}"/>
              </a:ext>
            </a:extLst>
          </p:cNvPr>
          <p:cNvSpPr/>
          <p:nvPr/>
        </p:nvSpPr>
        <p:spPr>
          <a:xfrm>
            <a:off x="-4490" y="2782278"/>
            <a:ext cx="3056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 </a:t>
            </a:r>
            <a:r>
              <a:rPr lang="en-I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Aminoacids</a:t>
            </a:r>
            <a:r>
              <a:rPr lang="en-IN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(Bricks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A511C-253A-4E79-A4D6-949EF18D8CE3}"/>
              </a:ext>
            </a:extLst>
          </p:cNvPr>
          <p:cNvSpPr/>
          <p:nvPr/>
        </p:nvSpPr>
        <p:spPr>
          <a:xfrm>
            <a:off x="3052502" y="2776638"/>
            <a:ext cx="368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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Primary structure (walls)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3121E-98EC-4D0A-92F0-5708008ADB57}"/>
              </a:ext>
            </a:extLst>
          </p:cNvPr>
          <p:cNvSpPr/>
          <p:nvPr/>
        </p:nvSpPr>
        <p:spPr>
          <a:xfrm>
            <a:off x="200529" y="126200"/>
            <a:ext cx="629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Structural Hierarchy of proteins </a:t>
            </a:r>
            <a:endParaRPr lang="en-IN" sz="3600" u="sng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59D90-F031-4C95-8EC8-CEB508714A89}"/>
              </a:ext>
            </a:extLst>
          </p:cNvPr>
          <p:cNvSpPr/>
          <p:nvPr/>
        </p:nvSpPr>
        <p:spPr>
          <a:xfrm>
            <a:off x="10031904" y="1025242"/>
            <a:ext cx="2544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Symbol" panose="05050102010706020507" pitchFamily="18" charset="2"/>
              </a:rPr>
              <a:t>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Secondary      structure</a:t>
            </a:r>
            <a:endParaRPr lang="en-IN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(bends /twist in walls)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3BB4F-D9A6-4192-9F5E-CB6B3B40060F}"/>
              </a:ext>
            </a:extLst>
          </p:cNvPr>
          <p:cNvSpPr/>
          <p:nvPr/>
        </p:nvSpPr>
        <p:spPr>
          <a:xfrm>
            <a:off x="450574" y="5987538"/>
            <a:ext cx="3419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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Tertiary structure (self – contained room)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E8CB5-F09F-494D-85D2-A93B5F19F37D}"/>
              </a:ext>
            </a:extLst>
          </p:cNvPr>
          <p:cNvSpPr/>
          <p:nvPr/>
        </p:nvSpPr>
        <p:spPr>
          <a:xfrm>
            <a:off x="7952384" y="6040546"/>
            <a:ext cx="419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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Quaternary structure(building with similar/dissimilar rooms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F46D2-6DCD-41E2-BD25-E61ABAC4E4EC}"/>
              </a:ext>
            </a:extLst>
          </p:cNvPr>
          <p:cNvSpPr/>
          <p:nvPr/>
        </p:nvSpPr>
        <p:spPr>
          <a:xfrm>
            <a:off x="4704523" y="3285257"/>
            <a:ext cx="2226364" cy="35394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Four  orders of protein structure: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Bricks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Wall</a:t>
            </a:r>
            <a:endParaRPr lang="en-IN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Rooms</a:t>
            </a:r>
            <a:endParaRPr lang="en-IN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Building</a:t>
            </a:r>
            <a:endParaRPr lang="en-I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65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916B7-6138-466F-A6B9-D7857B87BB88}"/>
              </a:ext>
            </a:extLst>
          </p:cNvPr>
          <p:cNvSpPr/>
          <p:nvPr/>
        </p:nvSpPr>
        <p:spPr>
          <a:xfrm>
            <a:off x="5353879" y="5120028"/>
            <a:ext cx="73019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IN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61FC0-EC3E-4214-AC9F-3DC9F205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379829"/>
            <a:ext cx="9762977" cy="47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A4D65-238E-4FBE-B48D-B9EE6C351C00}"/>
              </a:ext>
            </a:extLst>
          </p:cNvPr>
          <p:cNvSpPr/>
          <p:nvPr/>
        </p:nvSpPr>
        <p:spPr>
          <a:xfrm>
            <a:off x="490194" y="970560"/>
            <a:ext cx="11331018" cy="5996834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sequence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amino acids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linked by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bonds.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Peptide bond 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α-amino group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one amino acid and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α-carboxyl group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dipeptide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amino acids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oligopeptide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long,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unbranched chain of amino acids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 residues)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polypeptide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peptide chain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&gt;25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residues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of writing:  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α-carboxyl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C-terminal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α-amino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N-terminal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hyphen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amino acids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bonds.</a:t>
            </a: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tetrapeptide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+H3N-serine- tyrosine- phenylalanine-leucine-COO-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Ser-Tyr-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-Leu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S-Y-F-L</a:t>
            </a:r>
          </a:p>
        </p:txBody>
      </p:sp>
    </p:spTree>
    <p:extLst>
      <p:ext uri="{BB962C8B-B14F-4D97-AF65-F5344CB8AC3E}">
        <p14:creationId xmlns:p14="http://schemas.microsoft.com/office/powerpoint/2010/main" val="31691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4" y="78377"/>
            <a:ext cx="12000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2E15B-9839-4350-AAC2-9479A0CF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0744"/>
            <a:ext cx="10801350" cy="5855850"/>
          </a:xfrm>
          <a:prstGeom prst="rect">
            <a:avLst/>
          </a:prstGeom>
          <a:ln w="7620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8D555-583C-40B5-8265-A721FC5EBA13}"/>
              </a:ext>
            </a:extLst>
          </p:cNvPr>
          <p:cNvSpPr/>
          <p:nvPr/>
        </p:nvSpPr>
        <p:spPr>
          <a:xfrm>
            <a:off x="2450968" y="6228225"/>
            <a:ext cx="6928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peptide bond by dehydration 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94012"/>
            <a:ext cx="12085983" cy="2985433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Bond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C-N bond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C-N single bond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&gt;C=O bond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&gt;C=O bond. 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bond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relatively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and planner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rotation takes place =&gt; about Cα-N and Cα-C bonds, permitting adjacent units to be       at different angles.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amino group is nearly always 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carbonyl group, rather than 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F88D5-34C6-4EAC-BE89-BA4EDC48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43" y="3578087"/>
            <a:ext cx="6391922" cy="2878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647618-4134-469F-BAD1-528F6246AC9B}"/>
              </a:ext>
            </a:extLst>
          </p:cNvPr>
          <p:cNvSpPr/>
          <p:nvPr/>
        </p:nvSpPr>
        <p:spPr>
          <a:xfrm>
            <a:off x="4864231" y="6186317"/>
            <a:ext cx="2677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Bond</a:t>
            </a:r>
          </a:p>
        </p:txBody>
      </p:sp>
    </p:spTree>
    <p:extLst>
      <p:ext uri="{BB962C8B-B14F-4D97-AF65-F5344CB8AC3E}">
        <p14:creationId xmlns:p14="http://schemas.microsoft.com/office/powerpoint/2010/main" val="294932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C3D622-A379-403D-9650-B2508D592643}"/>
              </a:ext>
            </a:extLst>
          </p:cNvPr>
          <p:cNvSpPr/>
          <p:nvPr/>
        </p:nvSpPr>
        <p:spPr>
          <a:xfrm>
            <a:off x="424069" y="538801"/>
            <a:ext cx="113571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     Structure of proteins</a:t>
            </a:r>
          </a:p>
          <a:p>
            <a:endParaRPr lang="en-IN" sz="2800" dirty="0"/>
          </a:p>
          <a:p>
            <a:r>
              <a:rPr lang="en-US" sz="2800" dirty="0"/>
              <a:t>❖ Proteins are </a:t>
            </a:r>
            <a:r>
              <a:rPr lang="en-US" sz="2800" dirty="0">
                <a:solidFill>
                  <a:srgbClr val="FF0000"/>
                </a:solidFill>
              </a:rPr>
              <a:t>polymers</a:t>
            </a:r>
            <a:r>
              <a:rPr lang="en-US" sz="2800" dirty="0"/>
              <a:t> of amino acids and made up of one or more polypeptide chains .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number and sequence </a:t>
            </a:r>
            <a:r>
              <a:rPr lang="en-US" sz="2800" dirty="0"/>
              <a:t>of these amino acids in the protein are different in different proteins.</a:t>
            </a:r>
          </a:p>
          <a:p>
            <a:endParaRPr lang="en-US" sz="2800" dirty="0"/>
          </a:p>
          <a:p>
            <a:r>
              <a:rPr lang="en-US" sz="2800" dirty="0"/>
              <a:t>❖ Every protein in its native state has a unique </a:t>
            </a:r>
            <a:r>
              <a:rPr lang="en-US" sz="2800" dirty="0">
                <a:solidFill>
                  <a:srgbClr val="FF0000"/>
                </a:solidFill>
              </a:rPr>
              <a:t>three dimensional structure ,</a:t>
            </a:r>
            <a:r>
              <a:rPr lang="en-US" sz="2800" dirty="0"/>
              <a:t> referred to as its </a:t>
            </a:r>
            <a:r>
              <a:rPr lang="en-US" sz="2800" b="1" dirty="0">
                <a:solidFill>
                  <a:srgbClr val="FF0000"/>
                </a:solidFill>
              </a:rPr>
              <a:t>conformation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 ❖The </a:t>
            </a:r>
            <a:r>
              <a:rPr lang="en-US" sz="2800" dirty="0">
                <a:solidFill>
                  <a:srgbClr val="FF0000"/>
                </a:solidFill>
              </a:rPr>
              <a:t>function</a:t>
            </a:r>
            <a:r>
              <a:rPr lang="en-US" sz="2800" dirty="0"/>
              <a:t> of a protein arises from its </a:t>
            </a:r>
            <a:r>
              <a:rPr lang="en-US" sz="2800" dirty="0">
                <a:solidFill>
                  <a:srgbClr val="FF0000"/>
                </a:solidFill>
              </a:rPr>
              <a:t>conformation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 ❖Protein structure can be classified into </a:t>
            </a:r>
            <a:r>
              <a:rPr lang="en-US" sz="2800" dirty="0">
                <a:solidFill>
                  <a:srgbClr val="FF0000"/>
                </a:solidFill>
              </a:rPr>
              <a:t>four levels of organization</a:t>
            </a:r>
            <a:r>
              <a:rPr lang="en-US" sz="2800" dirty="0"/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22621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14FE1-27AB-4EE5-AB59-52805305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304800"/>
            <a:ext cx="1159177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6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94FA4D-BFEE-461C-A642-F5D267A9B2D3}"/>
              </a:ext>
            </a:extLst>
          </p:cNvPr>
          <p:cNvSpPr/>
          <p:nvPr/>
        </p:nvSpPr>
        <p:spPr>
          <a:xfrm>
            <a:off x="318052" y="1250596"/>
            <a:ext cx="1152939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Four levels of structural organization of proteins</a:t>
            </a:r>
          </a:p>
          <a:p>
            <a:endParaRPr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1.Primary structure</a:t>
            </a:r>
            <a:r>
              <a:rPr lang="en-US" sz="2400" dirty="0"/>
              <a:t>: is determined by the number and sequence of amino acids in the protein.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2.Secondary Structures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is the conformation of polypeptide chain formed by twisting or folding . It occurs when amino acids are linked by hydrogen bonds to form -helix and -sheets .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3.Tertiary Structure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is the three dimensional arrangement of protein structure. It is formed when alpha-helices and beta-sheets are held together by weak interactions.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4.Quaternary structure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occurs in protein consisting of more than one polypeptide chain where certain polypeptides </a:t>
            </a:r>
            <a:r>
              <a:rPr lang="en-US" sz="2400" dirty="0">
                <a:solidFill>
                  <a:srgbClr val="FF0000"/>
                </a:solidFill>
              </a:rPr>
              <a:t>aggregate</a:t>
            </a:r>
            <a:r>
              <a:rPr lang="en-US" sz="2400" dirty="0"/>
              <a:t> to form one functional protein. </a:t>
            </a:r>
          </a:p>
          <a:p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760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02A3B-26A9-4785-A3B1-74B220BB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9" y="848139"/>
            <a:ext cx="7592885" cy="469062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7A0B35-2404-4850-965B-41FC78BF9E01}"/>
              </a:ext>
            </a:extLst>
          </p:cNvPr>
          <p:cNvSpPr/>
          <p:nvPr/>
        </p:nvSpPr>
        <p:spPr>
          <a:xfrm>
            <a:off x="458117" y="81346"/>
            <a:ext cx="6891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Four orders of protein Structure </a:t>
            </a:r>
            <a:endParaRPr lang="en-IN" sz="40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18E61-289E-47EA-9F1D-3CE5493785B4}"/>
              </a:ext>
            </a:extLst>
          </p:cNvPr>
          <p:cNvSpPr/>
          <p:nvPr/>
        </p:nvSpPr>
        <p:spPr>
          <a:xfrm>
            <a:off x="7832035" y="1054196"/>
            <a:ext cx="447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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Primarystructure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determined by the sequence of amino acids.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91DA9-B979-4489-80DD-F02CFD6692F6}"/>
              </a:ext>
            </a:extLst>
          </p:cNvPr>
          <p:cNvSpPr/>
          <p:nvPr/>
        </p:nvSpPr>
        <p:spPr>
          <a:xfrm>
            <a:off x="7832035" y="2876953"/>
            <a:ext cx="4449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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Secondary Structures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It occur when amino acids are linked by hydrogen bonds to form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-helix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-sheets . 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4A3FE-6D50-47AE-B69A-5D953546D9AB}"/>
              </a:ext>
            </a:extLst>
          </p:cNvPr>
          <p:cNvSpPr/>
          <p:nvPr/>
        </p:nvSpPr>
        <p:spPr>
          <a:xfrm>
            <a:off x="262596" y="5429407"/>
            <a:ext cx="3760764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050" dirty="0">
              <a:latin typeface="Symbol" panose="05050102010706020507" pitchFamily="18" charset="2"/>
            </a:endParaRPr>
          </a:p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Tertiary Structure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</a:rPr>
              <a:t>is the three-dimensional arrangement of protein structure.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04D06-FA69-4093-BE6B-7BF768FFAE54}"/>
              </a:ext>
            </a:extLst>
          </p:cNvPr>
          <p:cNvSpPr/>
          <p:nvPr/>
        </p:nvSpPr>
        <p:spPr>
          <a:xfrm>
            <a:off x="4243754" y="55745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Quaternary structure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occurs in protein consisting of more than one polypeptide chain where certain polypeptides aggregate to form one functional protein.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270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1298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BIOCHEMISTY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BIOCHEMISTY </dc:title>
  <dc:creator>Rana Anshuman</dc:creator>
  <cp:lastModifiedBy>Rana Anshuman</cp:lastModifiedBy>
  <cp:revision>14</cp:revision>
  <dcterms:created xsi:type="dcterms:W3CDTF">2020-05-04T02:32:40Z</dcterms:created>
  <dcterms:modified xsi:type="dcterms:W3CDTF">2020-05-04T04:51:04Z</dcterms:modified>
</cp:coreProperties>
</file>