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56" r:id="rId3"/>
    <p:sldId id="263" r:id="rId4"/>
    <p:sldId id="257" r:id="rId5"/>
    <p:sldId id="264" r:id="rId6"/>
    <p:sldId id="258" r:id="rId7"/>
    <p:sldId id="265" r:id="rId8"/>
    <p:sldId id="259" r:id="rId9"/>
    <p:sldId id="261" r:id="rId10"/>
    <p:sldId id="262"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0" d="100"/>
          <a:sy n="120" d="100"/>
        </p:scale>
        <p:origin x="134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5/6/2020</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5/6/2020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D8BD707-D9CF-40AE-B4C6-C98DA3205C09}" type="datetimeFigureOut">
              <a:rPr lang="en-US" smtClean="0"/>
              <a:pPr/>
              <a:t>5/6/2020</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D8BD707-D9CF-40AE-B4C6-C98DA3205C09}" type="datetimeFigureOut">
              <a:rPr lang="en-US" smtClean="0"/>
              <a:pPr/>
              <a:t>5/6/2020</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762000"/>
            <a:ext cx="8077200" cy="2566416"/>
          </a:xfrm>
        </p:spPr>
        <p:txBody>
          <a:bodyPr>
            <a:normAutofit/>
          </a:bodyPr>
          <a:lstStyle/>
          <a:p>
            <a:pPr algn="ctr"/>
            <a:r>
              <a:rPr lang="en-US" sz="4800" dirty="0" smtClean="0">
                <a:solidFill>
                  <a:srgbClr val="0070C0"/>
                </a:solidFill>
              </a:rPr>
              <a:t>Concept of hepatic lobules and circulatory system</a:t>
            </a:r>
            <a:endParaRPr lang="en-US" sz="4800" dirty="0">
              <a:solidFill>
                <a:srgbClr val="0070C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71600"/>
            <a:ext cx="8686800" cy="3657600"/>
          </a:xfrm>
        </p:spPr>
        <p:txBody>
          <a:bodyPr>
            <a:normAutofit/>
          </a:bodyPr>
          <a:lstStyle/>
          <a:p>
            <a:r>
              <a:rPr lang="en-US" sz="2400" b="0" dirty="0" smtClean="0"/>
              <a:t>The </a:t>
            </a:r>
            <a:r>
              <a:rPr lang="en-US" sz="2400" b="0" dirty="0" err="1" smtClean="0"/>
              <a:t>venules</a:t>
            </a:r>
            <a:r>
              <a:rPr lang="en-US" sz="2400" b="0" dirty="0" smtClean="0"/>
              <a:t> consist of tunica </a:t>
            </a:r>
            <a:r>
              <a:rPr lang="en-US" sz="2400" b="0" dirty="0" err="1" smtClean="0"/>
              <a:t>intima</a:t>
            </a:r>
            <a:r>
              <a:rPr lang="en-US" sz="2400" b="0" dirty="0" smtClean="0"/>
              <a:t> with no elastic component, tunica media with one or two layer of smooth muscle and tunica adventitia fused with the surrounding tissue</a:t>
            </a:r>
            <a:br>
              <a:rPr lang="en-US" sz="2400" b="0" dirty="0" smtClean="0"/>
            </a:br>
            <a:r>
              <a:rPr lang="en-US" sz="2400" b="0" dirty="0" smtClean="0"/>
              <a:t/>
            </a:r>
            <a:br>
              <a:rPr lang="en-US" sz="2400" b="0" dirty="0" smtClean="0"/>
            </a:br>
            <a:r>
              <a:rPr lang="en-US" sz="2400" b="0" dirty="0" smtClean="0"/>
              <a:t>The arterioles have similar structure like that of arteries but the tunica media consists of one or two layer of smooth muscle</a:t>
            </a:r>
            <a:endParaRPr lang="en-US" sz="2400" b="0" dirty="0"/>
          </a:p>
        </p:txBody>
      </p:sp>
      <p:sp>
        <p:nvSpPr>
          <p:cNvPr id="3" name="Subtitle 2"/>
          <p:cNvSpPr>
            <a:spLocks noGrp="1"/>
          </p:cNvSpPr>
          <p:nvPr>
            <p:ph type="subTitle" idx="1"/>
          </p:nvPr>
        </p:nvSpPr>
        <p:spPr>
          <a:xfrm>
            <a:off x="381000" y="304800"/>
            <a:ext cx="8610600" cy="838200"/>
          </a:xfrm>
        </p:spPr>
        <p:txBody>
          <a:bodyPr>
            <a:normAutofit/>
          </a:bodyPr>
          <a:lstStyle/>
          <a:p>
            <a:r>
              <a:rPr lang="en-US" sz="2400" dirty="0" smtClean="0">
                <a:solidFill>
                  <a:srgbClr val="FFC000"/>
                </a:solidFill>
              </a:rPr>
              <a:t>The veins have similar structure to that of artery but the elastic and muscular component are less prominent</a:t>
            </a:r>
            <a:endParaRPr lang="en-US" sz="2400" dirty="0">
              <a:solidFill>
                <a:srgbClr val="FFC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rgbClr val="0070C0"/>
                </a:solidFill>
              </a:rPr>
              <a:t>Three layers of a blood vessel</a:t>
            </a:r>
            <a:endParaRPr lang="en-US" sz="2400" dirty="0">
              <a:solidFill>
                <a:srgbClr val="0070C0"/>
              </a:solidFill>
            </a:endParaRPr>
          </a:p>
        </p:txBody>
      </p:sp>
      <p:pic>
        <p:nvPicPr>
          <p:cNvPr id="4" name="Content Placeholder 3" descr="Slide1.jpg"/>
          <p:cNvPicPr>
            <a:picLocks noGrp="1" noChangeAspect="1"/>
          </p:cNvPicPr>
          <p:nvPr>
            <p:ph idx="1"/>
          </p:nvPr>
        </p:nvPicPr>
        <p:blipFill>
          <a:blip r:embed="rId2"/>
          <a:stretch>
            <a:fillRect/>
          </a:stretch>
        </p:blipFill>
        <p:spPr>
          <a:xfrm>
            <a:off x="381000" y="1774825"/>
            <a:ext cx="8382000" cy="4625975"/>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rgbClr val="0070C0"/>
                </a:solidFill>
              </a:rPr>
              <a:t>Structure of a muscular artery</a:t>
            </a:r>
            <a:br>
              <a:rPr lang="en-US" sz="2400" dirty="0" smtClean="0">
                <a:solidFill>
                  <a:srgbClr val="0070C0"/>
                </a:solidFill>
              </a:rPr>
            </a:br>
            <a:endParaRPr lang="en-US" sz="2400" dirty="0">
              <a:solidFill>
                <a:srgbClr val="0070C0"/>
              </a:solidFill>
            </a:endParaRPr>
          </a:p>
        </p:txBody>
      </p:sp>
      <p:pic>
        <p:nvPicPr>
          <p:cNvPr id="4" name="Content Placeholder 3" descr="histology-of-blood-vessels-12-638.jpg"/>
          <p:cNvPicPr>
            <a:picLocks noGrp="1" noChangeAspect="1"/>
          </p:cNvPicPr>
          <p:nvPr>
            <p:ph idx="1"/>
          </p:nvPr>
        </p:nvPicPr>
        <p:blipFill>
          <a:blip r:embed="rId2"/>
          <a:stretch>
            <a:fillRect/>
          </a:stretch>
        </p:blipFill>
        <p:spPr>
          <a:xfrm>
            <a:off x="457200" y="1806575"/>
            <a:ext cx="8382000" cy="4441825"/>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rgbClr val="0070C0"/>
                </a:solidFill>
              </a:rPr>
              <a:t>Cross section of a muscular artery</a:t>
            </a:r>
            <a:endParaRPr lang="en-US" sz="2400" dirty="0">
              <a:solidFill>
                <a:srgbClr val="0070C0"/>
              </a:solidFill>
            </a:endParaRPr>
          </a:p>
        </p:txBody>
      </p:sp>
      <p:pic>
        <p:nvPicPr>
          <p:cNvPr id="4" name="Content Placeholder 3" descr="histology-of-blood-vessels-19-638.jpg"/>
          <p:cNvPicPr>
            <a:picLocks noGrp="1" noChangeAspect="1"/>
          </p:cNvPicPr>
          <p:nvPr>
            <p:ph idx="1"/>
          </p:nvPr>
        </p:nvPicPr>
        <p:blipFill>
          <a:blip r:embed="rId2"/>
          <a:stretch>
            <a:fillRect/>
          </a:stretch>
        </p:blipFill>
        <p:spPr>
          <a:xfrm>
            <a:off x="457200" y="1806575"/>
            <a:ext cx="8382000" cy="4670425"/>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rgbClr val="0070C0"/>
                </a:solidFill>
              </a:rPr>
              <a:t>Cross section of an artery</a:t>
            </a:r>
            <a:endParaRPr lang="en-US" sz="2400" dirty="0">
              <a:solidFill>
                <a:srgbClr val="0070C0"/>
              </a:solidFill>
            </a:endParaRPr>
          </a:p>
        </p:txBody>
      </p:sp>
      <p:pic>
        <p:nvPicPr>
          <p:cNvPr id="4" name="Content Placeholder 3" descr="image6DH.jpg"/>
          <p:cNvPicPr>
            <a:picLocks noGrp="1" noChangeAspect="1"/>
          </p:cNvPicPr>
          <p:nvPr>
            <p:ph idx="1"/>
          </p:nvPr>
        </p:nvPicPr>
        <p:blipFill>
          <a:blip r:embed="rId2"/>
          <a:stretch>
            <a:fillRect/>
          </a:stretch>
        </p:blipFill>
        <p:spPr>
          <a:xfrm>
            <a:off x="533400" y="1774825"/>
            <a:ext cx="8382000" cy="4625975"/>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rgbClr val="0070C0"/>
                </a:solidFill>
              </a:rPr>
              <a:t>Cross section of a vein</a:t>
            </a:r>
            <a:endParaRPr lang="en-US" sz="2400" dirty="0">
              <a:solidFill>
                <a:srgbClr val="0070C0"/>
              </a:solidFill>
            </a:endParaRPr>
          </a:p>
        </p:txBody>
      </p:sp>
      <p:pic>
        <p:nvPicPr>
          <p:cNvPr id="4" name="Content Placeholder 3" descr="imageKVR.jpg"/>
          <p:cNvPicPr>
            <a:picLocks noGrp="1" noChangeAspect="1"/>
          </p:cNvPicPr>
          <p:nvPr>
            <p:ph idx="1"/>
          </p:nvPr>
        </p:nvPicPr>
        <p:blipFill>
          <a:blip r:embed="rId2"/>
          <a:stretch>
            <a:fillRect/>
          </a:stretch>
        </p:blipFill>
        <p:spPr>
          <a:xfrm>
            <a:off x="381000" y="1774825"/>
            <a:ext cx="8534400" cy="4625975"/>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rgbClr val="0070C0"/>
                </a:solidFill>
              </a:rPr>
              <a:t>Cross section of an artery and a vein</a:t>
            </a:r>
            <a:endParaRPr lang="en-US" sz="2400" dirty="0">
              <a:solidFill>
                <a:srgbClr val="0070C0"/>
              </a:solidFill>
            </a:endParaRPr>
          </a:p>
        </p:txBody>
      </p:sp>
      <p:pic>
        <p:nvPicPr>
          <p:cNvPr id="4" name="Content Placeholder 3" descr="imageAEB.jpg"/>
          <p:cNvPicPr>
            <a:picLocks noGrp="1" noChangeAspect="1"/>
          </p:cNvPicPr>
          <p:nvPr>
            <p:ph idx="1"/>
          </p:nvPr>
        </p:nvPicPr>
        <p:blipFill>
          <a:blip r:embed="rId2"/>
          <a:stretch>
            <a:fillRect/>
          </a:stretch>
        </p:blipFill>
        <p:spPr>
          <a:xfrm>
            <a:off x="381000" y="1774825"/>
            <a:ext cx="8534400" cy="4625975"/>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295400"/>
            <a:ext cx="8686800" cy="3733800"/>
          </a:xfrm>
        </p:spPr>
        <p:txBody>
          <a:bodyPr>
            <a:normAutofit/>
          </a:bodyPr>
          <a:lstStyle/>
          <a:p>
            <a:r>
              <a:rPr lang="en-US" sz="2400" b="0" dirty="0" smtClean="0"/>
              <a:t>There are three concepts of hepatic lobule</a:t>
            </a:r>
            <a:br>
              <a:rPr lang="en-US" sz="2400" b="0" dirty="0" smtClean="0"/>
            </a:br>
            <a:r>
              <a:rPr lang="en-US" sz="2400" b="0" dirty="0" smtClean="0"/>
              <a:t>1.Classical hepatic lobule</a:t>
            </a:r>
            <a:br>
              <a:rPr lang="en-US" sz="2400" b="0" dirty="0" smtClean="0"/>
            </a:br>
            <a:r>
              <a:rPr lang="en-US" sz="2400" b="0" dirty="0" smtClean="0"/>
              <a:t>2.Portal lobule</a:t>
            </a:r>
            <a:br>
              <a:rPr lang="en-US" sz="2400" b="0" dirty="0" smtClean="0"/>
            </a:br>
            <a:r>
              <a:rPr lang="en-US" sz="2400" b="0" dirty="0" smtClean="0"/>
              <a:t>3.Liver </a:t>
            </a:r>
            <a:r>
              <a:rPr lang="en-US" sz="2400" b="0" dirty="0" err="1" smtClean="0"/>
              <a:t>acinus</a:t>
            </a:r>
            <a:r>
              <a:rPr lang="en-US" sz="2400" b="0" dirty="0" smtClean="0"/>
              <a:t/>
            </a:r>
            <a:br>
              <a:rPr lang="en-US" sz="2400" b="0" dirty="0" smtClean="0"/>
            </a:br>
            <a:r>
              <a:rPr lang="en-US" sz="2400" b="0" dirty="0" smtClean="0"/>
              <a:t/>
            </a:r>
            <a:br>
              <a:rPr lang="en-US" sz="2400" b="0" dirty="0" smtClean="0"/>
            </a:br>
            <a:r>
              <a:rPr lang="en-US" sz="2400" b="0" dirty="0" smtClean="0">
                <a:solidFill>
                  <a:srgbClr val="FF0000"/>
                </a:solidFill>
              </a:rPr>
              <a:t>Classical hepatic lobule</a:t>
            </a:r>
            <a:br>
              <a:rPr lang="en-US" sz="2400" b="0" dirty="0" smtClean="0">
                <a:solidFill>
                  <a:srgbClr val="FF0000"/>
                </a:solidFill>
              </a:rPr>
            </a:br>
            <a:r>
              <a:rPr lang="en-US" sz="2400" b="0" dirty="0" smtClean="0">
                <a:solidFill>
                  <a:srgbClr val="FFFF00"/>
                </a:solidFill>
              </a:rPr>
              <a:t>It is the structural unit of liver which appears hexagonal in outline</a:t>
            </a:r>
            <a:br>
              <a:rPr lang="en-US" sz="2400" b="0" dirty="0" smtClean="0">
                <a:solidFill>
                  <a:srgbClr val="FFFF00"/>
                </a:solidFill>
              </a:rPr>
            </a:br>
            <a:r>
              <a:rPr lang="en-US" sz="2400" b="0" dirty="0" smtClean="0">
                <a:solidFill>
                  <a:srgbClr val="FFFF00"/>
                </a:solidFill>
              </a:rPr>
              <a:t>It presents a central vein from which hepatic column radiate out through periphery</a:t>
            </a:r>
            <a:br>
              <a:rPr lang="en-US" sz="2400" b="0" dirty="0" smtClean="0">
                <a:solidFill>
                  <a:srgbClr val="FFFF00"/>
                </a:solidFill>
              </a:rPr>
            </a:br>
            <a:r>
              <a:rPr lang="en-US" sz="2400" b="0" dirty="0" smtClean="0">
                <a:solidFill>
                  <a:srgbClr val="FFFF00"/>
                </a:solidFill>
              </a:rPr>
              <a:t>The columns are separated by sinusoids</a:t>
            </a:r>
            <a:endParaRPr lang="en-US" sz="2400" b="0" dirty="0">
              <a:solidFill>
                <a:srgbClr val="FF0000"/>
              </a:solidFill>
            </a:endParaRPr>
          </a:p>
        </p:txBody>
      </p:sp>
      <p:sp>
        <p:nvSpPr>
          <p:cNvPr id="3" name="Subtitle 2"/>
          <p:cNvSpPr>
            <a:spLocks noGrp="1"/>
          </p:cNvSpPr>
          <p:nvPr>
            <p:ph type="subTitle" idx="1"/>
          </p:nvPr>
        </p:nvSpPr>
        <p:spPr>
          <a:xfrm>
            <a:off x="457200" y="304800"/>
            <a:ext cx="8305800" cy="533400"/>
          </a:xfrm>
        </p:spPr>
        <p:txBody>
          <a:bodyPr>
            <a:normAutofit/>
          </a:bodyPr>
          <a:lstStyle/>
          <a:p>
            <a:r>
              <a:rPr lang="en-US" sz="2800" b="1" dirty="0" smtClean="0">
                <a:solidFill>
                  <a:srgbClr val="0070C0"/>
                </a:solidFill>
              </a:rPr>
              <a:t>Concept of hepatic lobules</a:t>
            </a:r>
            <a:endParaRPr lang="en-US" sz="2800" b="1" dirty="0">
              <a:solidFill>
                <a:srgbClr val="0070C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rgbClr val="0070C0"/>
                </a:solidFill>
              </a:rPr>
              <a:t>Classical hepatic lobule</a:t>
            </a:r>
            <a:endParaRPr lang="en-US" sz="2400" dirty="0">
              <a:solidFill>
                <a:srgbClr val="0070C0"/>
              </a:solidFill>
            </a:endParaRPr>
          </a:p>
        </p:txBody>
      </p:sp>
      <p:pic>
        <p:nvPicPr>
          <p:cNvPr id="4" name="Content Placeholder 3" descr="hepatic lobule.jpg"/>
          <p:cNvPicPr>
            <a:picLocks noGrp="1" noChangeAspect="1"/>
          </p:cNvPicPr>
          <p:nvPr>
            <p:ph idx="1"/>
          </p:nvPr>
        </p:nvPicPr>
        <p:blipFill>
          <a:blip r:embed="rId2"/>
          <a:stretch>
            <a:fillRect/>
          </a:stretch>
        </p:blipFill>
        <p:spPr>
          <a:xfrm>
            <a:off x="304800" y="1774825"/>
            <a:ext cx="8458199" cy="4625975"/>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295400"/>
            <a:ext cx="8763000" cy="3733800"/>
          </a:xfrm>
        </p:spPr>
        <p:txBody>
          <a:bodyPr>
            <a:normAutofit fontScale="90000"/>
          </a:bodyPr>
          <a:lstStyle/>
          <a:p>
            <a:r>
              <a:rPr lang="en-US" sz="2700" b="0" dirty="0" smtClean="0"/>
              <a:t>The portal lobule is roughly triangular in outline having three central vein at their angle and are associated with secretion of bile</a:t>
            </a:r>
            <a:br>
              <a:rPr lang="en-US" sz="2700" b="0" dirty="0" smtClean="0"/>
            </a:br>
            <a:r>
              <a:rPr lang="en-US" sz="2700" b="0" dirty="0" smtClean="0"/>
              <a:t>This is referred to as physiological unit of liver</a:t>
            </a:r>
            <a:r>
              <a:rPr lang="en-US" sz="2800" b="0" dirty="0" smtClean="0"/>
              <a:t/>
            </a:r>
            <a:br>
              <a:rPr lang="en-US" sz="2800" b="0" dirty="0" smtClean="0"/>
            </a:br>
            <a:r>
              <a:rPr lang="en-US" sz="3100" b="0" dirty="0" smtClean="0">
                <a:solidFill>
                  <a:srgbClr val="C00000"/>
                </a:solidFill>
              </a:rPr>
              <a:t>Liver </a:t>
            </a:r>
            <a:r>
              <a:rPr lang="en-US" sz="3100" b="0" dirty="0" err="1" smtClean="0">
                <a:solidFill>
                  <a:srgbClr val="C00000"/>
                </a:solidFill>
              </a:rPr>
              <a:t>acinus</a:t>
            </a:r>
            <a:r>
              <a:rPr lang="en-US" sz="2700" b="0" dirty="0" smtClean="0">
                <a:solidFill>
                  <a:srgbClr val="0070C0"/>
                </a:solidFill>
              </a:rPr>
              <a:t/>
            </a:r>
            <a:br>
              <a:rPr lang="en-US" sz="2700" b="0" dirty="0" smtClean="0">
                <a:solidFill>
                  <a:srgbClr val="0070C0"/>
                </a:solidFill>
              </a:rPr>
            </a:br>
            <a:r>
              <a:rPr lang="en-US" sz="2700" b="0" dirty="0" smtClean="0">
                <a:solidFill>
                  <a:srgbClr val="FFFF00"/>
                </a:solidFill>
              </a:rPr>
              <a:t>The area between two adjacent central vein covering the interlobular area containing blood vessels is designated as liver </a:t>
            </a:r>
            <a:r>
              <a:rPr lang="en-US" sz="2700" b="0" dirty="0" err="1" smtClean="0">
                <a:solidFill>
                  <a:srgbClr val="FFFF00"/>
                </a:solidFill>
              </a:rPr>
              <a:t>acinus</a:t>
            </a:r>
            <a:r>
              <a:rPr lang="en-US" sz="2700" b="0" dirty="0" smtClean="0">
                <a:solidFill>
                  <a:srgbClr val="FFFF00"/>
                </a:solidFill>
              </a:rPr>
              <a:t/>
            </a:r>
            <a:br>
              <a:rPr lang="en-US" sz="2700" b="0" dirty="0" smtClean="0">
                <a:solidFill>
                  <a:srgbClr val="FFFF00"/>
                </a:solidFill>
              </a:rPr>
            </a:br>
            <a:r>
              <a:rPr lang="en-US" sz="2700" b="0" dirty="0" smtClean="0">
                <a:solidFill>
                  <a:srgbClr val="FFFF00"/>
                </a:solidFill>
              </a:rPr>
              <a:t>On each side of interlobular partition the </a:t>
            </a:r>
            <a:r>
              <a:rPr lang="en-US" sz="2700" b="0" dirty="0" err="1" smtClean="0">
                <a:solidFill>
                  <a:srgbClr val="FFFF00"/>
                </a:solidFill>
              </a:rPr>
              <a:t>acini</a:t>
            </a:r>
            <a:r>
              <a:rPr lang="en-US" sz="2700" b="0" dirty="0" smtClean="0">
                <a:solidFill>
                  <a:srgbClr val="FFFF00"/>
                </a:solidFill>
              </a:rPr>
              <a:t> is divided into three zones </a:t>
            </a:r>
            <a:br>
              <a:rPr lang="en-US" sz="2700" b="0" dirty="0" smtClean="0">
                <a:solidFill>
                  <a:srgbClr val="FFFF00"/>
                </a:solidFill>
              </a:rPr>
            </a:br>
            <a:r>
              <a:rPr lang="en-US" sz="2700" b="0" dirty="0" smtClean="0">
                <a:solidFill>
                  <a:srgbClr val="FFFF00"/>
                </a:solidFill>
              </a:rPr>
              <a:t>Zone  one is formed by the cells closer to blood vessels</a:t>
            </a:r>
            <a:endParaRPr lang="en-US" sz="2700" b="0" dirty="0">
              <a:solidFill>
                <a:srgbClr val="0070C0"/>
              </a:solidFill>
            </a:endParaRPr>
          </a:p>
        </p:txBody>
      </p:sp>
      <p:sp>
        <p:nvSpPr>
          <p:cNvPr id="3" name="Subtitle 2"/>
          <p:cNvSpPr>
            <a:spLocks noGrp="1"/>
          </p:cNvSpPr>
          <p:nvPr>
            <p:ph type="subTitle" idx="1"/>
          </p:nvPr>
        </p:nvSpPr>
        <p:spPr>
          <a:xfrm>
            <a:off x="381000" y="381000"/>
            <a:ext cx="8458200" cy="609600"/>
          </a:xfrm>
        </p:spPr>
        <p:txBody>
          <a:bodyPr>
            <a:normAutofit/>
          </a:bodyPr>
          <a:lstStyle/>
          <a:p>
            <a:r>
              <a:rPr lang="en-US" sz="2800" dirty="0" smtClean="0">
                <a:solidFill>
                  <a:srgbClr val="C00000"/>
                </a:solidFill>
              </a:rPr>
              <a:t>Portal lobule</a:t>
            </a:r>
            <a:endParaRPr lang="en-US" sz="2800" dirty="0">
              <a:solidFill>
                <a:srgbClr val="C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rgbClr val="0070C0"/>
                </a:solidFill>
              </a:rPr>
              <a:t>Portal lobule</a:t>
            </a:r>
            <a:endParaRPr lang="en-US" sz="2400" dirty="0">
              <a:solidFill>
                <a:srgbClr val="0070C0"/>
              </a:solidFill>
            </a:endParaRPr>
          </a:p>
        </p:txBody>
      </p:sp>
      <p:pic>
        <p:nvPicPr>
          <p:cNvPr id="4" name="Content Placeholder 3" descr="portal lobule.jpg"/>
          <p:cNvPicPr>
            <a:picLocks noGrp="1" noChangeAspect="1"/>
          </p:cNvPicPr>
          <p:nvPr>
            <p:ph idx="1"/>
          </p:nvPr>
        </p:nvPicPr>
        <p:blipFill>
          <a:blip r:embed="rId2"/>
          <a:stretch>
            <a:fillRect/>
          </a:stretch>
        </p:blipFill>
        <p:spPr>
          <a:xfrm>
            <a:off x="457200" y="1676400"/>
            <a:ext cx="8305800" cy="48006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71600"/>
            <a:ext cx="8763000" cy="3657600"/>
          </a:xfrm>
        </p:spPr>
        <p:txBody>
          <a:bodyPr>
            <a:normAutofit/>
          </a:bodyPr>
          <a:lstStyle/>
          <a:p>
            <a:r>
              <a:rPr lang="en-US" sz="2400" b="0" dirty="0" smtClean="0"/>
              <a:t>Zone three is formed by cells closer to central vein and these cells receive very less nutrition and are prone to maximum damage caused by toxin</a:t>
            </a:r>
            <a:br>
              <a:rPr lang="en-US" sz="2400" b="0" dirty="0" smtClean="0"/>
            </a:br>
            <a:r>
              <a:rPr lang="en-US" sz="2400" b="0" dirty="0" smtClean="0"/>
              <a:t>Zone two is formed by cells between zone one and zone three and these cells moderately get nutrition and are less prone to damage caused by toxin than zone three</a:t>
            </a:r>
            <a:br>
              <a:rPr lang="en-US" sz="2400" b="0" dirty="0" smtClean="0"/>
            </a:br>
            <a:r>
              <a:rPr lang="en-US" sz="2400" b="0" dirty="0" smtClean="0"/>
              <a:t>This concept is referred to as pathological unit of liver</a:t>
            </a:r>
            <a:endParaRPr lang="en-US" sz="2400" b="0" dirty="0"/>
          </a:p>
        </p:txBody>
      </p:sp>
      <p:sp>
        <p:nvSpPr>
          <p:cNvPr id="3" name="Subtitle 2"/>
          <p:cNvSpPr>
            <a:spLocks noGrp="1"/>
          </p:cNvSpPr>
          <p:nvPr>
            <p:ph type="subTitle" idx="1"/>
          </p:nvPr>
        </p:nvSpPr>
        <p:spPr>
          <a:xfrm>
            <a:off x="381000" y="304800"/>
            <a:ext cx="8763000" cy="914400"/>
          </a:xfrm>
        </p:spPr>
        <p:txBody>
          <a:bodyPr>
            <a:normAutofit/>
          </a:bodyPr>
          <a:lstStyle/>
          <a:p>
            <a:r>
              <a:rPr lang="en-US" sz="2400" dirty="0" smtClean="0">
                <a:solidFill>
                  <a:srgbClr val="FFC000"/>
                </a:solidFill>
              </a:rPr>
              <a:t>These cells are the first to get nutrition and are first to regenerate following damage by toxin</a:t>
            </a:r>
            <a:endParaRPr lang="en-US" sz="2400" dirty="0">
              <a:solidFill>
                <a:srgbClr val="FFC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rgbClr val="0070C0"/>
                </a:solidFill>
              </a:rPr>
              <a:t>Hepatic </a:t>
            </a:r>
            <a:r>
              <a:rPr lang="en-US" sz="2400" dirty="0" err="1" smtClean="0">
                <a:solidFill>
                  <a:srgbClr val="0070C0"/>
                </a:solidFill>
              </a:rPr>
              <a:t>acini</a:t>
            </a:r>
            <a:endParaRPr lang="en-US" sz="2400" dirty="0">
              <a:solidFill>
                <a:srgbClr val="0070C0"/>
              </a:solidFill>
            </a:endParaRPr>
          </a:p>
        </p:txBody>
      </p:sp>
      <p:pic>
        <p:nvPicPr>
          <p:cNvPr id="4" name="Content Placeholder 3" descr="hepatic acinus.jpg"/>
          <p:cNvPicPr>
            <a:picLocks noGrp="1" noChangeAspect="1"/>
          </p:cNvPicPr>
          <p:nvPr>
            <p:ph idx="1"/>
          </p:nvPr>
        </p:nvPicPr>
        <p:blipFill>
          <a:blip r:embed="rId2"/>
          <a:stretch>
            <a:fillRect/>
          </a:stretch>
        </p:blipFill>
        <p:spPr>
          <a:xfrm>
            <a:off x="228600" y="1524000"/>
            <a:ext cx="8534399" cy="4625975"/>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95400"/>
            <a:ext cx="8610600" cy="3733800"/>
          </a:xfrm>
        </p:spPr>
        <p:txBody>
          <a:bodyPr>
            <a:normAutofit fontScale="90000"/>
          </a:bodyPr>
          <a:lstStyle/>
          <a:p>
            <a:r>
              <a:rPr lang="en-US" sz="2400" b="0" dirty="0" smtClean="0">
                <a:solidFill>
                  <a:srgbClr val="C00000"/>
                </a:solidFill>
              </a:rPr>
              <a:t>General outline about arteries,veins,lymphatics and heart</a:t>
            </a:r>
            <a:br>
              <a:rPr lang="en-US" sz="2400" b="0" dirty="0" smtClean="0">
                <a:solidFill>
                  <a:srgbClr val="C00000"/>
                </a:solidFill>
              </a:rPr>
            </a:br>
            <a:r>
              <a:rPr lang="en-US" sz="2400" b="0" dirty="0" smtClean="0">
                <a:solidFill>
                  <a:srgbClr val="FFC000"/>
                </a:solidFill>
              </a:rPr>
              <a:t>The inner lining is made up of simple squamous epithelium called endothelium</a:t>
            </a:r>
            <a:br>
              <a:rPr lang="en-US" sz="2400" b="0" dirty="0" smtClean="0">
                <a:solidFill>
                  <a:srgbClr val="FFC000"/>
                </a:solidFill>
              </a:rPr>
            </a:br>
            <a:r>
              <a:rPr lang="en-US" sz="2400" b="0" dirty="0" smtClean="0">
                <a:solidFill>
                  <a:srgbClr val="FFC000"/>
                </a:solidFill>
              </a:rPr>
              <a:t>The basement membrane plus endothelium is known as tunica </a:t>
            </a:r>
            <a:r>
              <a:rPr lang="en-US" sz="2400" b="0" dirty="0" err="1" smtClean="0">
                <a:solidFill>
                  <a:srgbClr val="FFC000"/>
                </a:solidFill>
              </a:rPr>
              <a:t>intima</a:t>
            </a:r>
            <a:r>
              <a:rPr lang="en-US" sz="2400" b="0" dirty="0" smtClean="0">
                <a:solidFill>
                  <a:srgbClr val="FFC000"/>
                </a:solidFill>
              </a:rPr>
              <a:t/>
            </a:r>
            <a:br>
              <a:rPr lang="en-US" sz="2400" b="0" dirty="0" smtClean="0">
                <a:solidFill>
                  <a:srgbClr val="FFC000"/>
                </a:solidFill>
              </a:rPr>
            </a:br>
            <a:r>
              <a:rPr lang="en-US" sz="2400" b="0" dirty="0" smtClean="0">
                <a:solidFill>
                  <a:srgbClr val="FFC000"/>
                </a:solidFill>
              </a:rPr>
              <a:t>The middle layer is known as tunica media and is muscular in nature and the thickness depends upon the vessels and its location</a:t>
            </a:r>
            <a:br>
              <a:rPr lang="en-US" sz="2400" b="0" dirty="0" smtClean="0">
                <a:solidFill>
                  <a:srgbClr val="FFC000"/>
                </a:solidFill>
              </a:rPr>
            </a:br>
            <a:r>
              <a:rPr lang="en-US" sz="2400" b="0" dirty="0" smtClean="0">
                <a:solidFill>
                  <a:srgbClr val="FFC000"/>
                </a:solidFill>
              </a:rPr>
              <a:t>The tunica adventitia is outer layer and made up of connective tissue</a:t>
            </a:r>
            <a:br>
              <a:rPr lang="en-US" sz="2400" b="0" dirty="0" smtClean="0">
                <a:solidFill>
                  <a:srgbClr val="FFC000"/>
                </a:solidFill>
              </a:rPr>
            </a:br>
            <a:r>
              <a:rPr lang="en-US" sz="2400" b="0" dirty="0" smtClean="0">
                <a:solidFill>
                  <a:srgbClr val="FFC000"/>
                </a:solidFill>
              </a:rPr>
              <a:t>The arteries which are elastic like pulmonary artery, aorta the tunica </a:t>
            </a:r>
            <a:r>
              <a:rPr lang="en-US" sz="2400" b="0" dirty="0" err="1" smtClean="0">
                <a:solidFill>
                  <a:srgbClr val="FFC000"/>
                </a:solidFill>
              </a:rPr>
              <a:t>intima</a:t>
            </a:r>
            <a:r>
              <a:rPr lang="en-US" sz="2400" b="0" dirty="0" smtClean="0">
                <a:solidFill>
                  <a:srgbClr val="FFC000"/>
                </a:solidFill>
              </a:rPr>
              <a:t> consist of elastic tissues</a:t>
            </a:r>
            <a:br>
              <a:rPr lang="en-US" sz="2400" b="0" dirty="0" smtClean="0">
                <a:solidFill>
                  <a:srgbClr val="FFC000"/>
                </a:solidFill>
              </a:rPr>
            </a:br>
            <a:r>
              <a:rPr lang="en-US" sz="2400" b="0" dirty="0" smtClean="0">
                <a:solidFill>
                  <a:srgbClr val="FFC000"/>
                </a:solidFill>
              </a:rPr>
              <a:t>The tunica media consists of smooth muscles ,collagen fibers and elastic tissues</a:t>
            </a:r>
            <a:br>
              <a:rPr lang="en-US" sz="2400" b="0" dirty="0" smtClean="0">
                <a:solidFill>
                  <a:srgbClr val="FFC000"/>
                </a:solidFill>
              </a:rPr>
            </a:br>
            <a:r>
              <a:rPr lang="en-US" sz="2400" b="0" dirty="0" smtClean="0"/>
              <a:t/>
            </a:r>
            <a:br>
              <a:rPr lang="en-US" sz="2400" b="0" dirty="0" smtClean="0"/>
            </a:br>
            <a:r>
              <a:rPr lang="en-US" sz="2400" b="0" dirty="0" smtClean="0"/>
              <a:t/>
            </a:r>
            <a:br>
              <a:rPr lang="en-US" sz="2400" b="0" dirty="0" smtClean="0"/>
            </a:br>
            <a:endParaRPr lang="en-US" sz="2400" b="0" dirty="0"/>
          </a:p>
        </p:txBody>
      </p:sp>
      <p:sp>
        <p:nvSpPr>
          <p:cNvPr id="3" name="Subtitle 2"/>
          <p:cNvSpPr>
            <a:spLocks noGrp="1"/>
          </p:cNvSpPr>
          <p:nvPr>
            <p:ph type="subTitle" idx="1"/>
          </p:nvPr>
        </p:nvSpPr>
        <p:spPr>
          <a:xfrm>
            <a:off x="457200" y="304800"/>
            <a:ext cx="8305800" cy="609600"/>
          </a:xfrm>
        </p:spPr>
        <p:txBody>
          <a:bodyPr>
            <a:normAutofit/>
          </a:bodyPr>
          <a:lstStyle/>
          <a:p>
            <a:r>
              <a:rPr lang="en-US" sz="2800" b="1" dirty="0" smtClean="0">
                <a:solidFill>
                  <a:srgbClr val="0070C0"/>
                </a:solidFill>
              </a:rPr>
              <a:t>Circulatory system</a:t>
            </a:r>
            <a:endParaRPr lang="en-US" sz="2800" b="1" dirty="0">
              <a:solidFill>
                <a:srgbClr val="0070C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0"/>
            <a:ext cx="8610600" cy="3505200"/>
          </a:xfrm>
        </p:spPr>
        <p:txBody>
          <a:bodyPr>
            <a:normAutofit/>
          </a:bodyPr>
          <a:lstStyle/>
          <a:p>
            <a:r>
              <a:rPr lang="en-US" sz="2400" b="0" dirty="0" smtClean="0"/>
              <a:t>In muscular arteries like femoral artery, radial artery the tunica </a:t>
            </a:r>
            <a:r>
              <a:rPr lang="en-US" sz="2400" b="0" dirty="0" err="1" smtClean="0"/>
              <a:t>intima</a:t>
            </a:r>
            <a:r>
              <a:rPr lang="en-US" sz="2400" b="0" dirty="0" smtClean="0"/>
              <a:t> and tunica media are separated by an elastic sheet called internal elastic lamina</a:t>
            </a:r>
            <a:br>
              <a:rPr lang="en-US" sz="2400" b="0" dirty="0" smtClean="0"/>
            </a:br>
            <a:r>
              <a:rPr lang="en-US" sz="2400" b="0" dirty="0" smtClean="0"/>
              <a:t>The tunica media and tunica adventitia are </a:t>
            </a:r>
            <a:r>
              <a:rPr lang="en-US" sz="2400" b="0" dirty="0" err="1" smtClean="0"/>
              <a:t>seperated</a:t>
            </a:r>
            <a:r>
              <a:rPr lang="en-US" sz="2400" b="0" dirty="0" smtClean="0"/>
              <a:t> by elastic sheet called external elastic lamina</a:t>
            </a:r>
            <a:br>
              <a:rPr lang="en-US" sz="2400" b="0" dirty="0" smtClean="0"/>
            </a:br>
            <a:r>
              <a:rPr lang="en-US" sz="2400" b="0" dirty="0" smtClean="0"/>
              <a:t>The tunica adventitia is thicker than tunica media</a:t>
            </a:r>
            <a:br>
              <a:rPr lang="en-US" sz="2400" b="0" dirty="0" smtClean="0"/>
            </a:br>
            <a:r>
              <a:rPr lang="en-US" sz="2400" b="0" dirty="0" smtClean="0"/>
              <a:t>The capillaries are the smallest vessels and their endothelium rest over the basement membrane and occasional consist of </a:t>
            </a:r>
            <a:r>
              <a:rPr lang="en-US" sz="2400" b="0" dirty="0" err="1" smtClean="0"/>
              <a:t>pericytes</a:t>
            </a:r>
            <a:r>
              <a:rPr lang="en-US" sz="2400" b="0" dirty="0" smtClean="0"/>
              <a:t/>
            </a:r>
            <a:br>
              <a:rPr lang="en-US" sz="2400" b="0" dirty="0" smtClean="0"/>
            </a:br>
            <a:r>
              <a:rPr lang="en-US" sz="2400" b="0" dirty="0" smtClean="0"/>
              <a:t>The diameter of a capillary is similar to the diameter of RBC</a:t>
            </a:r>
            <a:endParaRPr lang="en-US" sz="2400" b="0" dirty="0"/>
          </a:p>
        </p:txBody>
      </p:sp>
      <p:sp>
        <p:nvSpPr>
          <p:cNvPr id="3" name="Subtitle 2"/>
          <p:cNvSpPr>
            <a:spLocks noGrp="1"/>
          </p:cNvSpPr>
          <p:nvPr>
            <p:ph type="subTitle" idx="1"/>
          </p:nvPr>
        </p:nvSpPr>
        <p:spPr>
          <a:xfrm>
            <a:off x="304800" y="457200"/>
            <a:ext cx="8610600" cy="838200"/>
          </a:xfrm>
        </p:spPr>
        <p:txBody>
          <a:bodyPr>
            <a:normAutofit/>
          </a:bodyPr>
          <a:lstStyle/>
          <a:p>
            <a:r>
              <a:rPr lang="en-US" sz="2400" dirty="0" smtClean="0">
                <a:solidFill>
                  <a:srgbClr val="FFC000"/>
                </a:solidFill>
              </a:rPr>
              <a:t>The </a:t>
            </a:r>
            <a:r>
              <a:rPr lang="en-US" sz="2400" dirty="0" err="1" smtClean="0">
                <a:solidFill>
                  <a:srgbClr val="FFC000"/>
                </a:solidFill>
              </a:rPr>
              <a:t>vasavasorum</a:t>
            </a:r>
            <a:r>
              <a:rPr lang="en-US" sz="2400" dirty="0" smtClean="0">
                <a:solidFill>
                  <a:srgbClr val="FFC000"/>
                </a:solidFill>
              </a:rPr>
              <a:t> is situated in outer layer of tunica media and tunica adventitia</a:t>
            </a:r>
            <a:endParaRPr lang="en-US" sz="2400" dirty="0">
              <a:solidFill>
                <a:srgbClr val="FFC0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363</TotalTime>
  <Words>220</Words>
  <Application>Microsoft Office PowerPoint</Application>
  <PresentationFormat>On-screen Show (4:3)</PresentationFormat>
  <Paragraphs>22</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Corbel</vt:lpstr>
      <vt:lpstr>Wingdings</vt:lpstr>
      <vt:lpstr>Wingdings 2</vt:lpstr>
      <vt:lpstr>Wingdings 3</vt:lpstr>
      <vt:lpstr>Module</vt:lpstr>
      <vt:lpstr>PowerPoint Presentation</vt:lpstr>
      <vt:lpstr>There are three concepts of hepatic lobule 1.Classical hepatic lobule 2.Portal lobule 3.Liver acinus  Classical hepatic lobule It is the structural unit of liver which appears hexagonal in outline It presents a central vein from which hepatic column radiate out through periphery The columns are separated by sinusoids</vt:lpstr>
      <vt:lpstr>Classical hepatic lobule</vt:lpstr>
      <vt:lpstr>The portal lobule is roughly triangular in outline having three central vein at their angle and are associated with secretion of bile This is referred to as physiological unit of liver Liver acinus The area between two adjacent central vein covering the interlobular area containing blood vessels is designated as liver acinus On each side of interlobular partition the acini is divided into three zones  Zone  one is formed by the cells closer to blood vessels</vt:lpstr>
      <vt:lpstr>Portal lobule</vt:lpstr>
      <vt:lpstr>Zone three is formed by cells closer to central vein and these cells receive very less nutrition and are prone to maximum damage caused by toxin Zone two is formed by cells between zone one and zone three and these cells moderately get nutrition and are less prone to damage caused by toxin than zone three This concept is referred to as pathological unit of liver</vt:lpstr>
      <vt:lpstr>Hepatic acini</vt:lpstr>
      <vt:lpstr>General outline about arteries,veins,lymphatics and heart The inner lining is made up of simple squamous epithelium called endothelium The basement membrane plus endothelium is known as tunica intima The middle layer is known as tunica media and is muscular in nature and the thickness depends upon the vessels and its location The tunica adventitia is outer layer and made up of connective tissue The arteries which are elastic like pulmonary artery, aorta the tunica intima consist of elastic tissues The tunica media consists of smooth muscles ,collagen fibers and elastic tissues   </vt:lpstr>
      <vt:lpstr>In muscular arteries like femoral artery, radial artery the tunica intima and tunica media are separated by an elastic sheet called internal elastic lamina The tunica media and tunica adventitia are seperated by elastic sheet called external elastic lamina The tunica adventitia is thicker than tunica media The capillaries are the smallest vessels and their endothelium rest over the basement membrane and occasional consist of pericytes The diameter of a capillary is similar to the diameter of RBC</vt:lpstr>
      <vt:lpstr>The venules consist of tunica intima with no elastic component, tunica media with one or two layer of smooth muscle and tunica adventitia fused with the surrounding tissue  The arterioles have similar structure like that of arteries but the tunica media consists of one or two layer of smooth muscle</vt:lpstr>
      <vt:lpstr>Three layers of a blood vessel</vt:lpstr>
      <vt:lpstr>Structure of a muscular artery </vt:lpstr>
      <vt:lpstr>Cross section of a muscular artery</vt:lpstr>
      <vt:lpstr>Cross section of an artery</vt:lpstr>
      <vt:lpstr>Cross section of a vein</vt:lpstr>
      <vt:lpstr>Cross section of an artery and a vein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HP</cp:lastModifiedBy>
  <cp:revision>8</cp:revision>
  <dcterms:created xsi:type="dcterms:W3CDTF">2006-08-16T00:00:00Z</dcterms:created>
  <dcterms:modified xsi:type="dcterms:W3CDTF">2020-05-06T06:34:54Z</dcterms:modified>
</cp:coreProperties>
</file>