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0D3D0-1DBE-45E0-BA21-F5D925FE1A98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65F3CAB3-71DA-4B2F-AAAC-0B5200BF062D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400" b="1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Puerperal </a:t>
          </a:r>
          <a:r>
            <a:rPr lang="en-US" sz="2400" b="1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hypocalcemia</a:t>
          </a:r>
          <a:endParaRPr lang="en-IN" sz="2400" dirty="0"/>
        </a:p>
      </dgm:t>
    </dgm:pt>
    <dgm:pt modelId="{5DE7CF74-11FC-4B6C-A8B5-697853DD38C2}" type="parTrans" cxnId="{F0582076-A075-47AC-B098-AD59B4DD9FC4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CB679123-4D11-4D21-B3E6-2C291CC0D998}" type="sibTrans" cxnId="{F0582076-A075-47AC-B098-AD59B4DD9FC4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CA751732-D1EC-4300-8B32-4B1812E830DA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400" b="1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Periparturient</a:t>
          </a:r>
          <a:r>
            <a:rPr lang="en-US" sz="2400" b="1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 </a:t>
          </a:r>
          <a:r>
            <a:rPr lang="en-US" sz="2400" b="1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hypocalcemia</a:t>
          </a:r>
          <a:endParaRPr lang="en-IN" sz="2400" dirty="0"/>
        </a:p>
      </dgm:t>
    </dgm:pt>
    <dgm:pt modelId="{D98EAF87-C2EB-428B-8C5A-500534445E57}" type="parTrans" cxnId="{F1C033D3-6FD2-40BD-9E2F-BD4FD95C2654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2049FE3E-89EA-4505-921B-D30BE41479AE}" type="sibTrans" cxnId="{F1C033D3-6FD2-40BD-9E2F-BD4FD95C2654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F624E609-BAB9-48D3-9AC0-23E31B54E462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400" b="1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Puerperal </a:t>
          </a:r>
          <a:r>
            <a:rPr lang="en-US" sz="2400" b="1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tetany</a:t>
          </a:r>
          <a:endParaRPr lang="en-IN" sz="2400" dirty="0"/>
        </a:p>
      </dgm:t>
    </dgm:pt>
    <dgm:pt modelId="{C822B295-41AA-40C9-91CA-C24C9F9B6F03}" type="parTrans" cxnId="{7CC41F9E-7872-499E-BC1A-A1B75DEA8C92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517C2751-500C-4EF1-8B4B-D3FE0114A665}" type="sibTrans" cxnId="{7CC41F9E-7872-499E-BC1A-A1B75DEA8C92}">
      <dgm:prSet/>
      <dgm:spPr/>
      <dgm:t>
        <a:bodyPr/>
        <a:lstStyle/>
        <a:p>
          <a:pPr algn="just">
            <a:lnSpc>
              <a:spcPct val="150000"/>
            </a:lnSpc>
          </a:pPr>
          <a:endParaRPr lang="en-IN" sz="2000"/>
        </a:p>
      </dgm:t>
    </dgm:pt>
    <dgm:pt modelId="{E7304E7F-B7BE-4648-9027-6751522E44D9}" type="pres">
      <dgm:prSet presAssocID="{8870D3D0-1DBE-45E0-BA21-F5D925FE1A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F6FC056-5A5D-4E3D-8398-36921D69BAEF}" type="pres">
      <dgm:prSet presAssocID="{65F3CAB3-71DA-4B2F-AAAC-0B5200BF062D}" presName="parentLin" presStyleCnt="0"/>
      <dgm:spPr/>
    </dgm:pt>
    <dgm:pt modelId="{818D7F29-5BA2-4890-ADC0-68673954E255}" type="pres">
      <dgm:prSet presAssocID="{65F3CAB3-71DA-4B2F-AAAC-0B5200BF062D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656FA6AB-E3FB-4778-AD9D-3118E514DBFC}" type="pres">
      <dgm:prSet presAssocID="{65F3CAB3-71DA-4B2F-AAAC-0B5200BF0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E3E517-0AD0-478C-AE8C-9BA9375D5715}" type="pres">
      <dgm:prSet presAssocID="{65F3CAB3-71DA-4B2F-AAAC-0B5200BF062D}" presName="negativeSpace" presStyleCnt="0"/>
      <dgm:spPr/>
    </dgm:pt>
    <dgm:pt modelId="{D340C8CF-6141-455B-A966-9A12099D7509}" type="pres">
      <dgm:prSet presAssocID="{65F3CAB3-71DA-4B2F-AAAC-0B5200BF062D}" presName="childText" presStyleLbl="conFgAcc1" presStyleIdx="0" presStyleCnt="3">
        <dgm:presLayoutVars>
          <dgm:bulletEnabled val="1"/>
        </dgm:presLayoutVars>
      </dgm:prSet>
      <dgm:spPr/>
    </dgm:pt>
    <dgm:pt modelId="{2EE229CC-50C1-4650-A72E-9FDDF23C2266}" type="pres">
      <dgm:prSet presAssocID="{CB679123-4D11-4D21-B3E6-2C291CC0D998}" presName="spaceBetweenRectangles" presStyleCnt="0"/>
      <dgm:spPr/>
    </dgm:pt>
    <dgm:pt modelId="{45B77DF5-B4D3-4C40-92E0-A1EAEAB3116E}" type="pres">
      <dgm:prSet presAssocID="{CA751732-D1EC-4300-8B32-4B1812E830DA}" presName="parentLin" presStyleCnt="0"/>
      <dgm:spPr/>
    </dgm:pt>
    <dgm:pt modelId="{65C20FC7-8948-40CF-9C11-193E34F45805}" type="pres">
      <dgm:prSet presAssocID="{CA751732-D1EC-4300-8B32-4B1812E830DA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3CB6A8C-4A19-48AA-ADF4-C9831141746F}" type="pres">
      <dgm:prSet presAssocID="{CA751732-D1EC-4300-8B32-4B1812E830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55C75B5-F396-44E6-9578-F0924AFADD2B}" type="pres">
      <dgm:prSet presAssocID="{CA751732-D1EC-4300-8B32-4B1812E830DA}" presName="negativeSpace" presStyleCnt="0"/>
      <dgm:spPr/>
    </dgm:pt>
    <dgm:pt modelId="{E1FA0F2E-BAFF-431F-AB87-FFA818D27636}" type="pres">
      <dgm:prSet presAssocID="{CA751732-D1EC-4300-8B32-4B1812E830DA}" presName="childText" presStyleLbl="conFgAcc1" presStyleIdx="1" presStyleCnt="3">
        <dgm:presLayoutVars>
          <dgm:bulletEnabled val="1"/>
        </dgm:presLayoutVars>
      </dgm:prSet>
      <dgm:spPr/>
    </dgm:pt>
    <dgm:pt modelId="{9662F75D-17C6-4DAB-8BC4-D88DE64F258E}" type="pres">
      <dgm:prSet presAssocID="{2049FE3E-89EA-4505-921B-D30BE41479AE}" presName="spaceBetweenRectangles" presStyleCnt="0"/>
      <dgm:spPr/>
    </dgm:pt>
    <dgm:pt modelId="{3C2FEDC5-CB88-491D-BF0C-3D1AA81B5B9E}" type="pres">
      <dgm:prSet presAssocID="{F624E609-BAB9-48D3-9AC0-23E31B54E462}" presName="parentLin" presStyleCnt="0"/>
      <dgm:spPr/>
    </dgm:pt>
    <dgm:pt modelId="{D5A020FD-FE42-4587-BEC4-797E83D69D3A}" type="pres">
      <dgm:prSet presAssocID="{F624E609-BAB9-48D3-9AC0-23E31B54E462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52ABB7C9-D6D0-42CE-88CB-3485DE89480B}" type="pres">
      <dgm:prSet presAssocID="{F624E609-BAB9-48D3-9AC0-23E31B54E4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A1634AC-A5DA-49CF-ACDD-C553453D646F}" type="pres">
      <dgm:prSet presAssocID="{F624E609-BAB9-48D3-9AC0-23E31B54E462}" presName="negativeSpace" presStyleCnt="0"/>
      <dgm:spPr/>
    </dgm:pt>
    <dgm:pt modelId="{AB942465-ECFD-4992-96BE-7E22C776C5C4}" type="pres">
      <dgm:prSet presAssocID="{F624E609-BAB9-48D3-9AC0-23E31B54E46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147532-B428-47A7-B153-888E8A54364F}" type="presOf" srcId="{CA751732-D1EC-4300-8B32-4B1812E830DA}" destId="{23CB6A8C-4A19-48AA-ADF4-C9831141746F}" srcOrd="1" destOrd="0" presId="urn:microsoft.com/office/officeart/2005/8/layout/list1"/>
    <dgm:cxn modelId="{D233C143-3384-4CA4-B119-D620C07CEF4C}" type="presOf" srcId="{F624E609-BAB9-48D3-9AC0-23E31B54E462}" destId="{52ABB7C9-D6D0-42CE-88CB-3485DE89480B}" srcOrd="1" destOrd="0" presId="urn:microsoft.com/office/officeart/2005/8/layout/list1"/>
    <dgm:cxn modelId="{F41F41A4-C9C6-4A29-805A-95EC908DBB47}" type="presOf" srcId="{8870D3D0-1DBE-45E0-BA21-F5D925FE1A98}" destId="{E7304E7F-B7BE-4648-9027-6751522E44D9}" srcOrd="0" destOrd="0" presId="urn:microsoft.com/office/officeart/2005/8/layout/list1"/>
    <dgm:cxn modelId="{7CC41F9E-7872-499E-BC1A-A1B75DEA8C92}" srcId="{8870D3D0-1DBE-45E0-BA21-F5D925FE1A98}" destId="{F624E609-BAB9-48D3-9AC0-23E31B54E462}" srcOrd="2" destOrd="0" parTransId="{C822B295-41AA-40C9-91CA-C24C9F9B6F03}" sibTransId="{517C2751-500C-4EF1-8B4B-D3FE0114A665}"/>
    <dgm:cxn modelId="{E6687BB9-8292-491C-86C0-C3B5FFA6E447}" type="presOf" srcId="{65F3CAB3-71DA-4B2F-AAAC-0B5200BF062D}" destId="{818D7F29-5BA2-4890-ADC0-68673954E255}" srcOrd="0" destOrd="0" presId="urn:microsoft.com/office/officeart/2005/8/layout/list1"/>
    <dgm:cxn modelId="{67856805-1EA7-44FE-9173-C6B6BCE4977D}" type="presOf" srcId="{65F3CAB3-71DA-4B2F-AAAC-0B5200BF062D}" destId="{656FA6AB-E3FB-4778-AD9D-3118E514DBFC}" srcOrd="1" destOrd="0" presId="urn:microsoft.com/office/officeart/2005/8/layout/list1"/>
    <dgm:cxn modelId="{F1C033D3-6FD2-40BD-9E2F-BD4FD95C2654}" srcId="{8870D3D0-1DBE-45E0-BA21-F5D925FE1A98}" destId="{CA751732-D1EC-4300-8B32-4B1812E830DA}" srcOrd="1" destOrd="0" parTransId="{D98EAF87-C2EB-428B-8C5A-500534445E57}" sibTransId="{2049FE3E-89EA-4505-921B-D30BE41479AE}"/>
    <dgm:cxn modelId="{24D25141-F4DA-48FC-80DC-2829145041C2}" type="presOf" srcId="{CA751732-D1EC-4300-8B32-4B1812E830DA}" destId="{65C20FC7-8948-40CF-9C11-193E34F45805}" srcOrd="0" destOrd="0" presId="urn:microsoft.com/office/officeart/2005/8/layout/list1"/>
    <dgm:cxn modelId="{F0582076-A075-47AC-B098-AD59B4DD9FC4}" srcId="{8870D3D0-1DBE-45E0-BA21-F5D925FE1A98}" destId="{65F3CAB3-71DA-4B2F-AAAC-0B5200BF062D}" srcOrd="0" destOrd="0" parTransId="{5DE7CF74-11FC-4B6C-A8B5-697853DD38C2}" sibTransId="{CB679123-4D11-4D21-B3E6-2C291CC0D998}"/>
    <dgm:cxn modelId="{76A753B4-6CC7-4080-B732-19C8C4AEA505}" type="presOf" srcId="{F624E609-BAB9-48D3-9AC0-23E31B54E462}" destId="{D5A020FD-FE42-4587-BEC4-797E83D69D3A}" srcOrd="0" destOrd="0" presId="urn:microsoft.com/office/officeart/2005/8/layout/list1"/>
    <dgm:cxn modelId="{C8D0F146-0818-4B8F-96E2-16D4E59C5500}" type="presParOf" srcId="{E7304E7F-B7BE-4648-9027-6751522E44D9}" destId="{6F6FC056-5A5D-4E3D-8398-36921D69BAEF}" srcOrd="0" destOrd="0" presId="urn:microsoft.com/office/officeart/2005/8/layout/list1"/>
    <dgm:cxn modelId="{B65E5E72-681C-480B-A0E6-9682C52DCBF0}" type="presParOf" srcId="{6F6FC056-5A5D-4E3D-8398-36921D69BAEF}" destId="{818D7F29-5BA2-4890-ADC0-68673954E255}" srcOrd="0" destOrd="0" presId="urn:microsoft.com/office/officeart/2005/8/layout/list1"/>
    <dgm:cxn modelId="{C43BD68C-B828-4EBB-9AAF-36B8A34CF2A4}" type="presParOf" srcId="{6F6FC056-5A5D-4E3D-8398-36921D69BAEF}" destId="{656FA6AB-E3FB-4778-AD9D-3118E514DBFC}" srcOrd="1" destOrd="0" presId="urn:microsoft.com/office/officeart/2005/8/layout/list1"/>
    <dgm:cxn modelId="{43AED50D-4B14-4D6B-90F8-473663059725}" type="presParOf" srcId="{E7304E7F-B7BE-4648-9027-6751522E44D9}" destId="{F8E3E517-0AD0-478C-AE8C-9BA9375D5715}" srcOrd="1" destOrd="0" presId="urn:microsoft.com/office/officeart/2005/8/layout/list1"/>
    <dgm:cxn modelId="{89850523-E6E5-4F70-A106-DEBC5B68115F}" type="presParOf" srcId="{E7304E7F-B7BE-4648-9027-6751522E44D9}" destId="{D340C8CF-6141-455B-A966-9A12099D7509}" srcOrd="2" destOrd="0" presId="urn:microsoft.com/office/officeart/2005/8/layout/list1"/>
    <dgm:cxn modelId="{6C04B1F9-1E92-43D6-9F4B-F0FCB3EC2B86}" type="presParOf" srcId="{E7304E7F-B7BE-4648-9027-6751522E44D9}" destId="{2EE229CC-50C1-4650-A72E-9FDDF23C2266}" srcOrd="3" destOrd="0" presId="urn:microsoft.com/office/officeart/2005/8/layout/list1"/>
    <dgm:cxn modelId="{7B006065-F3A5-4715-9C20-F1E1C39EE190}" type="presParOf" srcId="{E7304E7F-B7BE-4648-9027-6751522E44D9}" destId="{45B77DF5-B4D3-4C40-92E0-A1EAEAB3116E}" srcOrd="4" destOrd="0" presId="urn:microsoft.com/office/officeart/2005/8/layout/list1"/>
    <dgm:cxn modelId="{98BF7F53-8B18-43D2-A267-B31ABAC61FF0}" type="presParOf" srcId="{45B77DF5-B4D3-4C40-92E0-A1EAEAB3116E}" destId="{65C20FC7-8948-40CF-9C11-193E34F45805}" srcOrd="0" destOrd="0" presId="urn:microsoft.com/office/officeart/2005/8/layout/list1"/>
    <dgm:cxn modelId="{F035E3FB-B36B-4DC9-8AFF-25BE613BC022}" type="presParOf" srcId="{45B77DF5-B4D3-4C40-92E0-A1EAEAB3116E}" destId="{23CB6A8C-4A19-48AA-ADF4-C9831141746F}" srcOrd="1" destOrd="0" presId="urn:microsoft.com/office/officeart/2005/8/layout/list1"/>
    <dgm:cxn modelId="{08EE9E2D-0742-4F65-8065-D75261CD69D1}" type="presParOf" srcId="{E7304E7F-B7BE-4648-9027-6751522E44D9}" destId="{755C75B5-F396-44E6-9578-F0924AFADD2B}" srcOrd="5" destOrd="0" presId="urn:microsoft.com/office/officeart/2005/8/layout/list1"/>
    <dgm:cxn modelId="{E2DB3249-C65B-4531-AC93-0984A67C8AE4}" type="presParOf" srcId="{E7304E7F-B7BE-4648-9027-6751522E44D9}" destId="{E1FA0F2E-BAFF-431F-AB87-FFA818D27636}" srcOrd="6" destOrd="0" presId="urn:microsoft.com/office/officeart/2005/8/layout/list1"/>
    <dgm:cxn modelId="{5074DB25-B09F-4441-850E-19965F084235}" type="presParOf" srcId="{E7304E7F-B7BE-4648-9027-6751522E44D9}" destId="{9662F75D-17C6-4DAB-8BC4-D88DE64F258E}" srcOrd="7" destOrd="0" presId="urn:microsoft.com/office/officeart/2005/8/layout/list1"/>
    <dgm:cxn modelId="{5970DA94-E1F7-4914-814F-FAAFD86592F8}" type="presParOf" srcId="{E7304E7F-B7BE-4648-9027-6751522E44D9}" destId="{3C2FEDC5-CB88-491D-BF0C-3D1AA81B5B9E}" srcOrd="8" destOrd="0" presId="urn:microsoft.com/office/officeart/2005/8/layout/list1"/>
    <dgm:cxn modelId="{23080AD4-4397-4070-AB10-64CC0A9BC5EE}" type="presParOf" srcId="{3C2FEDC5-CB88-491D-BF0C-3D1AA81B5B9E}" destId="{D5A020FD-FE42-4587-BEC4-797E83D69D3A}" srcOrd="0" destOrd="0" presId="urn:microsoft.com/office/officeart/2005/8/layout/list1"/>
    <dgm:cxn modelId="{FCC90A92-52F1-45A2-9135-AE3BD12211D1}" type="presParOf" srcId="{3C2FEDC5-CB88-491D-BF0C-3D1AA81B5B9E}" destId="{52ABB7C9-D6D0-42CE-88CB-3485DE89480B}" srcOrd="1" destOrd="0" presId="urn:microsoft.com/office/officeart/2005/8/layout/list1"/>
    <dgm:cxn modelId="{DF670209-2C26-4BA0-A33B-3C0975FF42A9}" type="presParOf" srcId="{E7304E7F-B7BE-4648-9027-6751522E44D9}" destId="{3A1634AC-A5DA-49CF-ACDD-C553453D646F}" srcOrd="9" destOrd="0" presId="urn:microsoft.com/office/officeart/2005/8/layout/list1"/>
    <dgm:cxn modelId="{B008DCF2-DEDC-4800-95F1-FD245FACEEA1}" type="presParOf" srcId="{E7304E7F-B7BE-4648-9027-6751522E44D9}" destId="{AB942465-ECFD-4992-96BE-7E22C776C5C4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0C8CF-6141-455B-A966-9A12099D7509}">
      <dsp:nvSpPr>
        <dsp:cNvPr id="0" name=""/>
        <dsp:cNvSpPr/>
      </dsp:nvSpPr>
      <dsp:spPr>
        <a:xfrm>
          <a:off x="0" y="548531"/>
          <a:ext cx="684076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FA6AB-E3FB-4778-AD9D-3118E514DBFC}">
      <dsp:nvSpPr>
        <dsp:cNvPr id="0" name=""/>
        <dsp:cNvSpPr/>
      </dsp:nvSpPr>
      <dsp:spPr>
        <a:xfrm>
          <a:off x="342038" y="46691"/>
          <a:ext cx="4788532" cy="100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just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Puerperal </a:t>
          </a:r>
          <a:r>
            <a:rPr lang="en-US" sz="2400" b="1" kern="1200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hypocalcemia</a:t>
          </a:r>
          <a:endParaRPr lang="en-IN" sz="2400" kern="1200" dirty="0"/>
        </a:p>
      </dsp:txBody>
      <dsp:txXfrm>
        <a:off x="391034" y="95687"/>
        <a:ext cx="4690540" cy="905688"/>
      </dsp:txXfrm>
    </dsp:sp>
    <dsp:sp modelId="{E1FA0F2E-BAFF-431F-AB87-FFA818D27636}">
      <dsp:nvSpPr>
        <dsp:cNvPr id="0" name=""/>
        <dsp:cNvSpPr/>
      </dsp:nvSpPr>
      <dsp:spPr>
        <a:xfrm>
          <a:off x="0" y="2090772"/>
          <a:ext cx="684076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CB6A8C-4A19-48AA-ADF4-C9831141746F}">
      <dsp:nvSpPr>
        <dsp:cNvPr id="0" name=""/>
        <dsp:cNvSpPr/>
      </dsp:nvSpPr>
      <dsp:spPr>
        <a:xfrm>
          <a:off x="342038" y="1588932"/>
          <a:ext cx="4788532" cy="10036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just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Periparturient</a:t>
          </a:r>
          <a:r>
            <a:rPr lang="en-US" sz="2400" b="1" kern="1200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 </a:t>
          </a:r>
          <a:r>
            <a:rPr lang="en-US" sz="2400" b="1" kern="1200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hypocalcemia</a:t>
          </a:r>
          <a:endParaRPr lang="en-IN" sz="2400" kern="1200" dirty="0"/>
        </a:p>
      </dsp:txBody>
      <dsp:txXfrm>
        <a:off x="391034" y="1637928"/>
        <a:ext cx="4690540" cy="905688"/>
      </dsp:txXfrm>
    </dsp:sp>
    <dsp:sp modelId="{AB942465-ECFD-4992-96BE-7E22C776C5C4}">
      <dsp:nvSpPr>
        <dsp:cNvPr id="0" name=""/>
        <dsp:cNvSpPr/>
      </dsp:nvSpPr>
      <dsp:spPr>
        <a:xfrm>
          <a:off x="0" y="3633012"/>
          <a:ext cx="684076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BB7C9-D6D0-42CE-88CB-3485DE89480B}">
      <dsp:nvSpPr>
        <dsp:cNvPr id="0" name=""/>
        <dsp:cNvSpPr/>
      </dsp:nvSpPr>
      <dsp:spPr>
        <a:xfrm>
          <a:off x="342038" y="3131171"/>
          <a:ext cx="4788532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just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Puerperal </a:t>
          </a:r>
          <a:r>
            <a:rPr lang="en-US" sz="2400" b="1" kern="1200" dirty="0" err="1" smtClean="0">
              <a:latin typeface="Arial" pitchFamily="34" charset="0"/>
              <a:ea typeface="Yu Gothic UI Semilight" pitchFamily="34" charset="-128"/>
              <a:cs typeface="Arial" pitchFamily="34" charset="0"/>
            </a:rPr>
            <a:t>tetany</a:t>
          </a:r>
          <a:endParaRPr lang="en-IN" sz="2400" kern="1200" dirty="0"/>
        </a:p>
      </dsp:txBody>
      <dsp:txXfrm>
        <a:off x="391034" y="3180167"/>
        <a:ext cx="4690540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ACE087-4442-454E-B15B-5C15452C97B1}" type="datetimeFigureOut">
              <a:rPr lang="en-IN" smtClean="0"/>
              <a:t>12-05-2020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4287A5-7420-422A-893A-183BB094AFF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844824"/>
            <a:ext cx="5472608" cy="1628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7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Yu Gothic UI Semilight" pitchFamily="34" charset="-128"/>
                <a:cs typeface="Arial" pitchFamily="34" charset="0"/>
              </a:rPr>
              <a:t>Eclampsia</a:t>
            </a:r>
            <a:endParaRPr lang="en-IN" sz="7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Yu Gothic UI Semilight" pitchFamily="34" charset="-128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221088"/>
            <a:ext cx="5114778" cy="144016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Sonam</a:t>
            </a:r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Bhatt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Professor 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Veterinary Medicine 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BVC, Patna </a:t>
            </a:r>
          </a:p>
        </p:txBody>
      </p:sp>
      <p:pic>
        <p:nvPicPr>
          <p:cNvPr id="1026" name="Picture 2" descr="https://s.yimg.com/zb/imgv1/d77f51e0-6776-37e0-8181-0f385e8b0c8f/t_500x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31575"/>
            <a:ext cx="1892539" cy="14458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har Animal Sciences University | बिहार पशु विज्ञान विश्वविद्याल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8680"/>
            <a:ext cx="2569468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83542980"/>
              </p:ext>
            </p:extLst>
          </p:nvPr>
        </p:nvGraphicFramePr>
        <p:xfrm>
          <a:off x="1259632" y="1052736"/>
          <a:ext cx="68407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6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920880" cy="3744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cute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life-threatening condition that usually occurs 2-4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weeks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after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whelping</a:t>
            </a:r>
          </a:p>
          <a:p>
            <a:pPr lvl="0" algn="just">
              <a:lnSpc>
                <a:spcPct val="150000"/>
              </a:lnSpc>
            </a:pPr>
            <a:endParaRPr lang="en-IN" b="1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Small bitches with large litters are most often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affected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tse2.mm.bing.net/th?id=OIP.iXWR9R9osBb-pd1xxDHycwAAAA&amp;pid=Api&amp;P=0&amp;w=291&amp;h=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5024"/>
            <a:ext cx="4536504" cy="2808312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95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601296"/>
            <a:ext cx="7488832" cy="667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N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PATHOPHYSIOLOGY </a:t>
            </a:r>
            <a:endParaRPr lang="en-IN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1582341"/>
            <a:ext cx="7488832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nvolved 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in release of acetylcholine during neuromuscular transmission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muscle </a:t>
            </a:r>
            <a:r>
              <a:rPr lang="en-IN" sz="2000" dirty="0">
                <a:latin typeface="Arial" pitchFamily="34" charset="0"/>
                <a:cs typeface="Arial" pitchFamily="34" charset="0"/>
              </a:rPr>
              <a:t>contraction &amp; stabilizes nerve cell membrane by decreasing permeability to Na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During hypocalcaemia nervous system becomes more excitable due increases neuronal permeability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000" dirty="0">
                <a:latin typeface="Arial" pitchFamily="34" charset="0"/>
                <a:cs typeface="Arial" pitchFamily="34" charset="0"/>
              </a:rPr>
              <a:t>Then nerve fibres discharges spontaneously initiating impulses to skeletal muscles where they elicit tetanic contractions</a:t>
            </a:r>
          </a:p>
        </p:txBody>
      </p:sp>
    </p:spTree>
    <p:extLst>
      <p:ext uri="{BB962C8B-B14F-4D97-AF65-F5344CB8AC3E}">
        <p14:creationId xmlns:p14="http://schemas.microsoft.com/office/powerpoint/2010/main" val="22692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601296"/>
            <a:ext cx="7488832" cy="667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N" sz="4000" dirty="0">
                <a:solidFill>
                  <a:schemeClr val="tx1"/>
                </a:solidFill>
              </a:rPr>
              <a:t>CLINICAL SIGNS </a:t>
            </a:r>
            <a:r>
              <a:rPr lang="en-IN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05248" y="1484784"/>
            <a:ext cx="8183880" cy="44644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Panting and restlessness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Tremors, twitching,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muscle spasms, &amp; gait changes (stiffness and ataxia) result from increased neuromuscular excitability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Hyperthermia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occur in severe cases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601296"/>
            <a:ext cx="7488832" cy="667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N" sz="4000" dirty="0" smtClean="0">
                <a:solidFill>
                  <a:schemeClr val="tx1"/>
                </a:solidFill>
              </a:rPr>
              <a:t>DIAGNOSIS </a:t>
            </a:r>
            <a:endParaRPr lang="en-IN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9612" y="1484784"/>
            <a:ext cx="7272808" cy="41044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lnSpc>
                <a:spcPct val="15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History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linical signs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Estimation of serum calcium level:- Serum calcium concentration &lt;7 mg/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3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1600" y="601296"/>
            <a:ext cx="7488832" cy="6674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N" sz="4000" dirty="0" smtClean="0">
                <a:solidFill>
                  <a:schemeClr val="tx1"/>
                </a:solidFill>
              </a:rPr>
              <a:t>TREATMENT </a:t>
            </a:r>
            <a:endParaRPr lang="en-IN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3780" y="1412776"/>
            <a:ext cx="7950668" cy="4187952"/>
          </a:xfrm>
          <a:prstGeom prst="rect">
            <a:avLst/>
          </a:prstGeom>
        </p:spPr>
        <p:txBody>
          <a:bodyPr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Slow IV administration of 10% calcium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gluconate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@ 0.5-1.5 mL/kg slow IV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usually results in rapid clinical improvement within 15 min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During administration of calcium, heart rate should be carefully monitored for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bradycardia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 arrhythmia by auscultation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502400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4059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201</TotalTime>
  <Words>173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Eclampsia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PUERPERAL HYPOCALCEMIA IN SMALL ANIMALS (Periparturient hypocalcemia, Puerperal tetany, Eclampsia):</dc:title>
  <dc:creator>917983237368</dc:creator>
  <cp:lastModifiedBy>917983237368</cp:lastModifiedBy>
  <cp:revision>16</cp:revision>
  <dcterms:created xsi:type="dcterms:W3CDTF">2020-05-07T16:11:18Z</dcterms:created>
  <dcterms:modified xsi:type="dcterms:W3CDTF">2020-05-12T05:53:58Z</dcterms:modified>
</cp:coreProperties>
</file>