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1" r:id="rId10"/>
    <p:sldId id="265" r:id="rId11"/>
    <p:sldId id="270" r:id="rId12"/>
    <p:sldId id="267" r:id="rId13"/>
    <p:sldId id="268" r:id="rId14"/>
    <p:sldId id="269"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5/5/2020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unbeltpackaging.com/searchresults.asp?Search=container&amp;Submit=Submit"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20F49-3454-45B5-98EE-6667D30FB092}"/>
              </a:ext>
            </a:extLst>
          </p:cNvPr>
          <p:cNvSpPr>
            <a:spLocks noGrp="1"/>
          </p:cNvSpPr>
          <p:nvPr>
            <p:ph type="ctrTitle"/>
          </p:nvPr>
        </p:nvSpPr>
        <p:spPr>
          <a:xfrm>
            <a:off x="5858539" y="1233378"/>
            <a:ext cx="5301585" cy="616688"/>
          </a:xfrm>
        </p:spPr>
        <p:txBody>
          <a:bodyPr>
            <a:normAutofit fontScale="90000"/>
          </a:bodyPr>
          <a:lstStyle/>
          <a:p>
            <a:r>
              <a:rPr lang="en-IN" sz="3600" dirty="0"/>
              <a:t>Packaging of Ice Cream</a:t>
            </a:r>
          </a:p>
        </p:txBody>
      </p:sp>
      <p:sp>
        <p:nvSpPr>
          <p:cNvPr id="3" name="Subtitle 2">
            <a:extLst>
              <a:ext uri="{FF2B5EF4-FFF2-40B4-BE49-F238E27FC236}">
                <a16:creationId xmlns:a16="http://schemas.microsoft.com/office/drawing/2014/main" id="{66F28AC5-1F5E-4E7F-9974-B4E314C1DEB4}"/>
              </a:ext>
            </a:extLst>
          </p:cNvPr>
          <p:cNvSpPr>
            <a:spLocks noGrp="1"/>
          </p:cNvSpPr>
          <p:nvPr>
            <p:ph type="subTitle" idx="1"/>
          </p:nvPr>
        </p:nvSpPr>
        <p:spPr>
          <a:xfrm>
            <a:off x="935665" y="4385732"/>
            <a:ext cx="3646968" cy="1405467"/>
          </a:xfrm>
        </p:spPr>
        <p:txBody>
          <a:bodyPr>
            <a:normAutofit fontScale="77500" lnSpcReduction="20000"/>
          </a:bodyPr>
          <a:lstStyle/>
          <a:p>
            <a:pPr algn="just"/>
            <a:r>
              <a:rPr lang="en-US" dirty="0"/>
              <a:t>Department : Dairy Technology</a:t>
            </a:r>
          </a:p>
          <a:p>
            <a:pPr algn="just"/>
            <a:r>
              <a:rPr lang="en-US" dirty="0"/>
              <a:t>Course Title : Ice Cream &amp; </a:t>
            </a:r>
            <a:r>
              <a:rPr lang="en-US"/>
              <a:t>Frozen Desserts</a:t>
            </a:r>
            <a:endParaRPr lang="en-US" dirty="0"/>
          </a:p>
          <a:p>
            <a:pPr algn="just"/>
            <a:r>
              <a:rPr lang="en-US" dirty="0"/>
              <a:t>Course No. : DTT -222</a:t>
            </a:r>
          </a:p>
          <a:p>
            <a:pPr algn="just"/>
            <a:r>
              <a:rPr lang="en-US" dirty="0"/>
              <a:t>Course Teacher:  Bipin Kumar Singh</a:t>
            </a:r>
          </a:p>
          <a:p>
            <a:endParaRPr lang="en-IN" dirty="0"/>
          </a:p>
        </p:txBody>
      </p:sp>
      <p:pic>
        <p:nvPicPr>
          <p:cNvPr id="4" name="Picture 3">
            <a:extLst>
              <a:ext uri="{FF2B5EF4-FFF2-40B4-BE49-F238E27FC236}">
                <a16:creationId xmlns:a16="http://schemas.microsoft.com/office/drawing/2014/main" id="{3E55A8FE-1A0D-4209-B8E4-B9ADD37F8170}"/>
              </a:ext>
            </a:extLst>
          </p:cNvPr>
          <p:cNvPicPr>
            <a:picLocks/>
          </p:cNvPicPr>
          <p:nvPr/>
        </p:nvPicPr>
        <p:blipFill>
          <a:blip r:embed="rId2"/>
          <a:stretch>
            <a:fillRect/>
          </a:stretch>
        </p:blipFill>
        <p:spPr>
          <a:xfrm>
            <a:off x="5238044" y="2849526"/>
            <a:ext cx="6107289" cy="2998118"/>
          </a:xfrm>
          <a:prstGeom prst="rect">
            <a:avLst/>
          </a:prstGeom>
        </p:spPr>
      </p:pic>
      <p:pic>
        <p:nvPicPr>
          <p:cNvPr id="1026" name="Picture 2" descr="Image result for packaging of ice cream">
            <a:extLst>
              <a:ext uri="{FF2B5EF4-FFF2-40B4-BE49-F238E27FC236}">
                <a16:creationId xmlns:a16="http://schemas.microsoft.com/office/drawing/2014/main" id="{86F9A03F-089E-44B7-BF5E-5B147DC57E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875" y="1360967"/>
            <a:ext cx="3846819" cy="2830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618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DD67-3F7F-4CCA-9BD1-F2E0E78FFFF4}"/>
              </a:ext>
            </a:extLst>
          </p:cNvPr>
          <p:cNvSpPr>
            <a:spLocks noGrp="1"/>
          </p:cNvSpPr>
          <p:nvPr>
            <p:ph type="title"/>
          </p:nvPr>
        </p:nvSpPr>
        <p:spPr>
          <a:xfrm>
            <a:off x="685801" y="609601"/>
            <a:ext cx="10131425" cy="836428"/>
          </a:xfrm>
        </p:spPr>
        <p:txBody>
          <a:bodyPr>
            <a:normAutofit fontScale="90000"/>
          </a:bodyPr>
          <a:lstStyle/>
          <a:p>
            <a:r>
              <a:rPr lang="en-IN" dirty="0"/>
              <a:t>                                                </a:t>
            </a:r>
            <a:r>
              <a:rPr lang="en-IN" sz="2700" dirty="0"/>
              <a:t>Steel cans</a:t>
            </a:r>
            <a:br>
              <a:rPr lang="en-IN" dirty="0"/>
            </a:br>
            <a:endParaRPr lang="en-IN" dirty="0"/>
          </a:p>
        </p:txBody>
      </p:sp>
      <p:sp>
        <p:nvSpPr>
          <p:cNvPr id="3" name="Content Placeholder 2">
            <a:extLst>
              <a:ext uri="{FF2B5EF4-FFF2-40B4-BE49-F238E27FC236}">
                <a16:creationId xmlns:a16="http://schemas.microsoft.com/office/drawing/2014/main" id="{BE3561EF-2878-4177-906E-C0C60953CC7B}"/>
              </a:ext>
            </a:extLst>
          </p:cNvPr>
          <p:cNvSpPr>
            <a:spLocks noGrp="1"/>
          </p:cNvSpPr>
          <p:nvPr>
            <p:ph idx="1"/>
          </p:nvPr>
        </p:nvSpPr>
        <p:spPr>
          <a:xfrm>
            <a:off x="685801" y="2142067"/>
            <a:ext cx="6459277" cy="3649133"/>
          </a:xfrm>
        </p:spPr>
        <p:txBody>
          <a:bodyPr/>
          <a:lstStyle/>
          <a:p>
            <a:r>
              <a:rPr lang="en-US" dirty="0">
                <a:solidFill>
                  <a:srgbClr val="00B050"/>
                </a:solidFill>
              </a:rPr>
              <a:t>Stainless </a:t>
            </a:r>
            <a:r>
              <a:rPr lang="en-US" b="1" dirty="0">
                <a:solidFill>
                  <a:srgbClr val="00B050"/>
                </a:solidFill>
              </a:rPr>
              <a:t>Steel Ice Cream Cans</a:t>
            </a:r>
            <a:r>
              <a:rPr lang="en-US" dirty="0">
                <a:solidFill>
                  <a:srgbClr val="00B050"/>
                </a:solidFill>
              </a:rPr>
              <a:t> are an excellent alternative to plastic pails or cardboard tubs or boxes. </a:t>
            </a:r>
          </a:p>
          <a:p>
            <a:r>
              <a:rPr lang="en-US" dirty="0">
                <a:solidFill>
                  <a:srgbClr val="00B050"/>
                </a:solidFill>
              </a:rPr>
              <a:t>Requirement of steel cans:</a:t>
            </a:r>
          </a:p>
          <a:p>
            <a:pPr marL="0" indent="0">
              <a:buNone/>
            </a:pPr>
            <a:r>
              <a:rPr lang="en-US" dirty="0">
                <a:solidFill>
                  <a:srgbClr val="00B050"/>
                </a:solidFill>
              </a:rPr>
              <a:t>a. 304 Stainless Steel</a:t>
            </a:r>
          </a:p>
          <a:p>
            <a:pPr marL="0" indent="0">
              <a:buNone/>
            </a:pPr>
            <a:r>
              <a:rPr lang="en-US" dirty="0">
                <a:solidFill>
                  <a:srgbClr val="00B050"/>
                </a:solidFill>
              </a:rPr>
              <a:t>b. No welds or seams to trap food</a:t>
            </a:r>
          </a:p>
          <a:p>
            <a:pPr marL="0" indent="0">
              <a:buNone/>
            </a:pPr>
            <a:r>
              <a:rPr lang="en-US" dirty="0">
                <a:solidFill>
                  <a:srgbClr val="00B050"/>
                </a:solidFill>
              </a:rPr>
              <a:t>c. Reusable and recyclable</a:t>
            </a:r>
          </a:p>
          <a:p>
            <a:pPr marL="0" indent="0">
              <a:buNone/>
            </a:pPr>
            <a:r>
              <a:rPr lang="en-US" dirty="0">
                <a:solidFill>
                  <a:srgbClr val="00B050"/>
                </a:solidFill>
              </a:rPr>
              <a:t>d. Empty cans nest together for space-efficient stacking</a:t>
            </a:r>
          </a:p>
          <a:p>
            <a:endParaRPr lang="en-IN" dirty="0"/>
          </a:p>
        </p:txBody>
      </p:sp>
      <p:pic>
        <p:nvPicPr>
          <p:cNvPr id="2050" name="Picture 2" descr="Image result for steel cans for ice cream">
            <a:extLst>
              <a:ext uri="{FF2B5EF4-FFF2-40B4-BE49-F238E27FC236}">
                <a16:creationId xmlns:a16="http://schemas.microsoft.com/office/drawing/2014/main" id="{17939159-FB76-4EF1-9CB7-D71544963E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2158" y="2142067"/>
            <a:ext cx="3385068" cy="3649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2149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ED6AA-EB86-4C69-8DF7-1ADE0FCFF957}"/>
              </a:ext>
            </a:extLst>
          </p:cNvPr>
          <p:cNvSpPr>
            <a:spLocks noGrp="1"/>
          </p:cNvSpPr>
          <p:nvPr>
            <p:ph type="title"/>
          </p:nvPr>
        </p:nvSpPr>
        <p:spPr/>
        <p:txBody>
          <a:bodyPr>
            <a:normAutofit/>
          </a:bodyPr>
          <a:lstStyle/>
          <a:p>
            <a:r>
              <a:rPr lang="en-US" sz="2400" dirty="0"/>
              <a:t>               Composite combinations for ice cream packaging</a:t>
            </a:r>
            <a:endParaRPr lang="en-IN" sz="2400" dirty="0"/>
          </a:p>
        </p:txBody>
      </p:sp>
      <p:sp>
        <p:nvSpPr>
          <p:cNvPr id="3" name="Content Placeholder 2">
            <a:extLst>
              <a:ext uri="{FF2B5EF4-FFF2-40B4-BE49-F238E27FC236}">
                <a16:creationId xmlns:a16="http://schemas.microsoft.com/office/drawing/2014/main" id="{88F7662C-503A-423F-BF11-9595DA745A5F}"/>
              </a:ext>
            </a:extLst>
          </p:cNvPr>
          <p:cNvSpPr>
            <a:spLocks noGrp="1"/>
          </p:cNvSpPr>
          <p:nvPr>
            <p:ph idx="1"/>
          </p:nvPr>
        </p:nvSpPr>
        <p:spPr/>
        <p:txBody>
          <a:bodyPr/>
          <a:lstStyle/>
          <a:p>
            <a:pPr marL="0" indent="0" algn="just">
              <a:buNone/>
            </a:pPr>
            <a:r>
              <a:rPr lang="en-US" sz="2400" dirty="0">
                <a:solidFill>
                  <a:srgbClr val="00B050"/>
                </a:solidFill>
              </a:rPr>
              <a:t>There is an ample choice of composites for ice cream packaging.  There will  be multiple factors taken into account to select the best combination that suits both  packaging needs and vision. </a:t>
            </a:r>
            <a:r>
              <a:rPr lang="en-US" sz="2400">
                <a:solidFill>
                  <a:srgbClr val="00B050"/>
                </a:solidFill>
              </a:rPr>
              <a:t>Each </a:t>
            </a:r>
            <a:r>
              <a:rPr lang="en-US" sz="2400" dirty="0">
                <a:solidFill>
                  <a:srgbClr val="00B050"/>
                </a:solidFill>
              </a:rPr>
              <a:t>packaging solution is created individually, some schemes are Composite combinations for ice cream packaging demonstrated below.</a:t>
            </a:r>
            <a:endParaRPr lang="en-IN" sz="2400" dirty="0">
              <a:solidFill>
                <a:srgbClr val="00B050"/>
              </a:solidFill>
            </a:endParaRPr>
          </a:p>
          <a:p>
            <a:endParaRPr lang="en-IN" dirty="0"/>
          </a:p>
        </p:txBody>
      </p:sp>
    </p:spTree>
    <p:extLst>
      <p:ext uri="{BB962C8B-B14F-4D97-AF65-F5344CB8AC3E}">
        <p14:creationId xmlns:p14="http://schemas.microsoft.com/office/powerpoint/2010/main" val="3018293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3B2E4-0F66-46F8-A31B-2E5FC337F4E5}"/>
              </a:ext>
            </a:extLst>
          </p:cNvPr>
          <p:cNvSpPr>
            <a:spLocks noGrp="1"/>
          </p:cNvSpPr>
          <p:nvPr>
            <p:ph type="title"/>
          </p:nvPr>
        </p:nvSpPr>
        <p:spPr>
          <a:xfrm>
            <a:off x="685802" y="590304"/>
            <a:ext cx="10131425" cy="728134"/>
          </a:xfrm>
        </p:spPr>
        <p:txBody>
          <a:bodyPr>
            <a:normAutofit/>
          </a:bodyPr>
          <a:lstStyle/>
          <a:p>
            <a:r>
              <a:rPr lang="en-US" sz="2400" dirty="0"/>
              <a:t>                       Composite combinations for ice cream packaging</a:t>
            </a:r>
            <a:endParaRPr lang="en-IN" sz="2400" dirty="0"/>
          </a:p>
        </p:txBody>
      </p:sp>
      <p:pic>
        <p:nvPicPr>
          <p:cNvPr id="4098" name="Picture 2" descr="Composite combination for ice cream and frozen snacks">
            <a:extLst>
              <a:ext uri="{FF2B5EF4-FFF2-40B4-BE49-F238E27FC236}">
                <a16:creationId xmlns:a16="http://schemas.microsoft.com/office/drawing/2014/main" id="{B4145358-06DD-470F-87E6-C3FABECFCB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2699" y="1890429"/>
            <a:ext cx="5380074" cy="364913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C6766C70-86F1-4213-945A-0D477F6A994D}"/>
              </a:ext>
            </a:extLst>
          </p:cNvPr>
          <p:cNvSpPr/>
          <p:nvPr/>
        </p:nvSpPr>
        <p:spPr>
          <a:xfrm>
            <a:off x="1374774" y="1859340"/>
            <a:ext cx="4930334" cy="3693319"/>
          </a:xfrm>
          <a:prstGeom prst="rect">
            <a:avLst/>
          </a:prstGeom>
        </p:spPr>
        <p:txBody>
          <a:bodyPr wrap="square">
            <a:spAutoFit/>
          </a:bodyPr>
          <a:lstStyle/>
          <a:p>
            <a:pPr algn="just"/>
            <a:r>
              <a:rPr lang="en-IN" b="1" dirty="0">
                <a:solidFill>
                  <a:srgbClr val="00B050"/>
                </a:solidFill>
                <a:latin typeface="Helvetica Neue"/>
              </a:rPr>
              <a:t>SCHEME 1.</a:t>
            </a:r>
            <a:r>
              <a:rPr lang="en-IN" dirty="0">
                <a:solidFill>
                  <a:srgbClr val="00B050"/>
                </a:solidFill>
                <a:latin typeface="Helvetica Neue"/>
              </a:rPr>
              <a:t> Packaging based on transparent and metallized polypropylene films offers high protection for the chocolate coating – the thin layer of aluminium foil provides good insulation from the environment, greatly improving shelf life and design options.</a:t>
            </a:r>
          </a:p>
          <a:p>
            <a:pPr algn="just">
              <a:buFont typeface="Arial" panose="020B0604020202020204" pitchFamily="34" charset="0"/>
              <a:buChar char="•"/>
            </a:pPr>
            <a:r>
              <a:rPr lang="en-IN" dirty="0">
                <a:solidFill>
                  <a:srgbClr val="00B050"/>
                </a:solidFill>
                <a:latin typeface="Helvetica Neue"/>
              </a:rPr>
              <a:t>oriented transparent polypropylene film (good barrier properties against water vapours, high transparency)</a:t>
            </a:r>
          </a:p>
          <a:p>
            <a:pPr algn="just">
              <a:buFont typeface="Arial" panose="020B0604020202020204" pitchFamily="34" charset="0"/>
              <a:buChar char="•"/>
            </a:pPr>
            <a:r>
              <a:rPr lang="en-IN" dirty="0">
                <a:solidFill>
                  <a:srgbClr val="00B050"/>
                </a:solidFill>
                <a:latin typeface="Helvetica Neue"/>
              </a:rPr>
              <a:t>oriented metallized polypropylene foil (good protection against moisture, reflects sunlight)</a:t>
            </a:r>
          </a:p>
          <a:p>
            <a:br>
              <a:rPr lang="en-IN" dirty="0">
                <a:solidFill>
                  <a:srgbClr val="00B050"/>
                </a:solidFill>
              </a:rPr>
            </a:br>
            <a:endParaRPr lang="en-IN" dirty="0">
              <a:solidFill>
                <a:srgbClr val="00B050"/>
              </a:solidFill>
            </a:endParaRPr>
          </a:p>
        </p:txBody>
      </p:sp>
    </p:spTree>
    <p:extLst>
      <p:ext uri="{BB962C8B-B14F-4D97-AF65-F5344CB8AC3E}">
        <p14:creationId xmlns:p14="http://schemas.microsoft.com/office/powerpoint/2010/main" val="773930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BE0B3-0508-4CEE-8315-4A2358BD9220}"/>
              </a:ext>
            </a:extLst>
          </p:cNvPr>
          <p:cNvSpPr>
            <a:spLocks noGrp="1"/>
          </p:cNvSpPr>
          <p:nvPr>
            <p:ph type="title"/>
          </p:nvPr>
        </p:nvSpPr>
        <p:spPr/>
        <p:txBody>
          <a:bodyPr>
            <a:normAutofit/>
          </a:bodyPr>
          <a:lstStyle/>
          <a:p>
            <a:r>
              <a:rPr lang="en-US" sz="2400" dirty="0"/>
              <a:t>                     Composite combinations for ice cream packaging</a:t>
            </a:r>
            <a:endParaRPr lang="en-IN" sz="2400" dirty="0"/>
          </a:p>
        </p:txBody>
      </p:sp>
      <p:sp>
        <p:nvSpPr>
          <p:cNvPr id="3" name="Content Placeholder 2">
            <a:extLst>
              <a:ext uri="{FF2B5EF4-FFF2-40B4-BE49-F238E27FC236}">
                <a16:creationId xmlns:a16="http://schemas.microsoft.com/office/drawing/2014/main" id="{54E77D76-2EA0-4B6B-9E74-77709441F927}"/>
              </a:ext>
            </a:extLst>
          </p:cNvPr>
          <p:cNvSpPr>
            <a:spLocks noGrp="1"/>
          </p:cNvSpPr>
          <p:nvPr>
            <p:ph idx="1"/>
          </p:nvPr>
        </p:nvSpPr>
        <p:spPr>
          <a:xfrm>
            <a:off x="685801" y="2142067"/>
            <a:ext cx="2674087" cy="3649133"/>
          </a:xfrm>
        </p:spPr>
        <p:txBody>
          <a:bodyPr>
            <a:normAutofit fontScale="92500" lnSpcReduction="10000"/>
          </a:bodyPr>
          <a:lstStyle/>
          <a:p>
            <a:pPr marL="0" indent="0" algn="just">
              <a:buNone/>
            </a:pPr>
            <a:r>
              <a:rPr lang="en-US" b="1" dirty="0">
                <a:solidFill>
                  <a:srgbClr val="00B050"/>
                </a:solidFill>
              </a:rPr>
              <a:t>SCHEME 2.</a:t>
            </a:r>
            <a:r>
              <a:rPr lang="en-US" dirty="0">
                <a:solidFill>
                  <a:srgbClr val="00B050"/>
                </a:solidFill>
              </a:rPr>
              <a:t> Pearl-white polypropylene film is ideal for ice cream packaging: it has a porous foamed structure, which is light and looks extremely white, allowing for unrestricted design concepts.</a:t>
            </a:r>
          </a:p>
          <a:p>
            <a:pPr marL="0" indent="0" algn="just">
              <a:buNone/>
            </a:pPr>
            <a:r>
              <a:rPr lang="en-US" dirty="0">
                <a:solidFill>
                  <a:srgbClr val="00B050"/>
                </a:solidFill>
              </a:rPr>
              <a:t>Pearl-white polypropylene film (good water condensate blocking properties, high level of whiteness)</a:t>
            </a:r>
          </a:p>
          <a:p>
            <a:pPr marL="0" indent="0">
              <a:buNone/>
            </a:pPr>
            <a:endParaRPr lang="en-IN" dirty="0"/>
          </a:p>
        </p:txBody>
      </p:sp>
      <p:pic>
        <p:nvPicPr>
          <p:cNvPr id="5122" name="Picture 2" descr="A porous and light composite, optimal as a single-layer packaging solution for ice cream">
            <a:extLst>
              <a:ext uri="{FF2B5EF4-FFF2-40B4-BE49-F238E27FC236}">
                <a16:creationId xmlns:a16="http://schemas.microsoft.com/office/drawing/2014/main" id="{877A3B61-0D6B-49D9-915B-E854BB50B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8473" y="2254103"/>
            <a:ext cx="6634718" cy="3537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0745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C6835-0B1E-4540-A4BA-860B1B317283}"/>
              </a:ext>
            </a:extLst>
          </p:cNvPr>
          <p:cNvSpPr>
            <a:spLocks noGrp="1"/>
          </p:cNvSpPr>
          <p:nvPr>
            <p:ph type="title"/>
          </p:nvPr>
        </p:nvSpPr>
        <p:spPr/>
        <p:txBody>
          <a:bodyPr>
            <a:normAutofit/>
          </a:bodyPr>
          <a:lstStyle/>
          <a:p>
            <a:r>
              <a:rPr lang="en-US" sz="2000" dirty="0"/>
              <a:t>                                Composite combinations for ice cream packaging</a:t>
            </a:r>
            <a:endParaRPr lang="en-IN" sz="2000" dirty="0"/>
          </a:p>
        </p:txBody>
      </p:sp>
      <p:sp>
        <p:nvSpPr>
          <p:cNvPr id="3" name="Content Placeholder 2">
            <a:extLst>
              <a:ext uri="{FF2B5EF4-FFF2-40B4-BE49-F238E27FC236}">
                <a16:creationId xmlns:a16="http://schemas.microsoft.com/office/drawing/2014/main" id="{98818217-6C9F-4ADF-8D3A-1A49C4736D3C}"/>
              </a:ext>
            </a:extLst>
          </p:cNvPr>
          <p:cNvSpPr>
            <a:spLocks noGrp="1"/>
          </p:cNvSpPr>
          <p:nvPr>
            <p:ph idx="1"/>
          </p:nvPr>
        </p:nvSpPr>
        <p:spPr>
          <a:xfrm>
            <a:off x="685802" y="2142067"/>
            <a:ext cx="3684180" cy="3649133"/>
          </a:xfrm>
        </p:spPr>
        <p:txBody>
          <a:bodyPr/>
          <a:lstStyle/>
          <a:p>
            <a:pPr algn="just"/>
            <a:r>
              <a:rPr lang="en-US" b="1" dirty="0">
                <a:solidFill>
                  <a:srgbClr val="00B050"/>
                </a:solidFill>
              </a:rPr>
              <a:t>SCHEME 3.</a:t>
            </a:r>
            <a:r>
              <a:rPr lang="en-US" dirty="0">
                <a:solidFill>
                  <a:srgbClr val="00B050"/>
                </a:solidFill>
              </a:rPr>
              <a:t> This is a single-layer laminate. Oriented transparent polypropylene film is used to emphasize the attractiveness of the product. </a:t>
            </a:r>
          </a:p>
          <a:p>
            <a:pPr algn="just"/>
            <a:r>
              <a:rPr lang="en-US" dirty="0">
                <a:solidFill>
                  <a:srgbClr val="00B050"/>
                </a:solidFill>
              </a:rPr>
              <a:t>oriented transparent polypropylene film (good barrier properties against water </a:t>
            </a:r>
            <a:r>
              <a:rPr lang="en-US" dirty="0" err="1">
                <a:solidFill>
                  <a:srgbClr val="00B050"/>
                </a:solidFill>
              </a:rPr>
              <a:t>vapours</a:t>
            </a:r>
            <a:r>
              <a:rPr lang="en-US" dirty="0">
                <a:solidFill>
                  <a:srgbClr val="00B050"/>
                </a:solidFill>
              </a:rPr>
              <a:t>, high transparency)</a:t>
            </a:r>
          </a:p>
          <a:p>
            <a:endParaRPr lang="en-IN" dirty="0"/>
          </a:p>
        </p:txBody>
      </p:sp>
      <p:pic>
        <p:nvPicPr>
          <p:cNvPr id="6146" name="Picture 2" descr="A single layer PP film protects against water vapors and provides high level of transparency">
            <a:extLst>
              <a:ext uri="{FF2B5EF4-FFF2-40B4-BE49-F238E27FC236}">
                <a16:creationId xmlns:a16="http://schemas.microsoft.com/office/drawing/2014/main" id="{6B252CFA-D1E7-4BE3-8B8A-84CC18470F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898" y="2296633"/>
            <a:ext cx="6213327" cy="3062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687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thank you images">
            <a:extLst>
              <a:ext uri="{FF2B5EF4-FFF2-40B4-BE49-F238E27FC236}">
                <a16:creationId xmlns:a16="http://schemas.microsoft.com/office/drawing/2014/main" id="{4568A2BC-C33C-4F12-B8D6-2B118F5079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6121" y="1881963"/>
            <a:ext cx="7176977" cy="3976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079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154DC-B511-4C3C-AC95-214F4BA0D807}"/>
              </a:ext>
            </a:extLst>
          </p:cNvPr>
          <p:cNvSpPr>
            <a:spLocks noGrp="1"/>
          </p:cNvSpPr>
          <p:nvPr>
            <p:ph type="title"/>
          </p:nvPr>
        </p:nvSpPr>
        <p:spPr>
          <a:xfrm>
            <a:off x="685801" y="609601"/>
            <a:ext cx="10131425" cy="1102242"/>
          </a:xfrm>
        </p:spPr>
        <p:txBody>
          <a:bodyPr>
            <a:normAutofit/>
          </a:bodyPr>
          <a:lstStyle/>
          <a:p>
            <a:r>
              <a:rPr lang="en-IN" sz="2400" dirty="0"/>
              <a:t>                                               Packaging of Ice Cream</a:t>
            </a:r>
          </a:p>
        </p:txBody>
      </p:sp>
      <p:sp>
        <p:nvSpPr>
          <p:cNvPr id="3" name="Content Placeholder 2">
            <a:extLst>
              <a:ext uri="{FF2B5EF4-FFF2-40B4-BE49-F238E27FC236}">
                <a16:creationId xmlns:a16="http://schemas.microsoft.com/office/drawing/2014/main" id="{A5C515F0-FDBE-475F-8F71-DC5A54D0CFDF}"/>
              </a:ext>
            </a:extLst>
          </p:cNvPr>
          <p:cNvSpPr>
            <a:spLocks noGrp="1"/>
          </p:cNvSpPr>
          <p:nvPr>
            <p:ph idx="1"/>
          </p:nvPr>
        </p:nvSpPr>
        <p:spPr>
          <a:xfrm>
            <a:off x="2275367" y="2142067"/>
            <a:ext cx="6900531" cy="3649133"/>
          </a:xfrm>
        </p:spPr>
        <p:txBody>
          <a:bodyPr>
            <a:normAutofit/>
          </a:bodyPr>
          <a:lstStyle/>
          <a:p>
            <a:pPr marL="0" indent="0" algn="just">
              <a:buNone/>
            </a:pPr>
            <a:r>
              <a:rPr lang="en-US" sz="2400" dirty="0"/>
              <a:t>When ice cream is drawn from the freezer, it is put into containers that give it the desired form and size for convenient handling during the hardening, storage, shipping and marketing processes. </a:t>
            </a:r>
            <a:endParaRPr lang="en-IN" sz="2400" dirty="0"/>
          </a:p>
        </p:txBody>
      </p:sp>
    </p:spTree>
    <p:extLst>
      <p:ext uri="{BB962C8B-B14F-4D97-AF65-F5344CB8AC3E}">
        <p14:creationId xmlns:p14="http://schemas.microsoft.com/office/powerpoint/2010/main" val="391024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114D3-087F-4DD4-AFA0-1F30332CE40C}"/>
              </a:ext>
            </a:extLst>
          </p:cNvPr>
          <p:cNvSpPr>
            <a:spLocks noGrp="1"/>
          </p:cNvSpPr>
          <p:nvPr>
            <p:ph type="title"/>
          </p:nvPr>
        </p:nvSpPr>
        <p:spPr/>
        <p:txBody>
          <a:bodyPr>
            <a:normAutofit/>
          </a:bodyPr>
          <a:lstStyle/>
          <a:p>
            <a:r>
              <a:rPr lang="en-US" sz="2000" dirty="0"/>
              <a:t>               Factors that Need to be Considered In Selection of Ice Cream Container</a:t>
            </a:r>
            <a:endParaRPr lang="en-IN" sz="2000" dirty="0"/>
          </a:p>
        </p:txBody>
      </p:sp>
      <p:sp>
        <p:nvSpPr>
          <p:cNvPr id="3" name="Content Placeholder 2">
            <a:extLst>
              <a:ext uri="{FF2B5EF4-FFF2-40B4-BE49-F238E27FC236}">
                <a16:creationId xmlns:a16="http://schemas.microsoft.com/office/drawing/2014/main" id="{17D8A0D3-3E5F-4501-B139-77E80CE9F612}"/>
              </a:ext>
            </a:extLst>
          </p:cNvPr>
          <p:cNvSpPr>
            <a:spLocks noGrp="1"/>
          </p:cNvSpPr>
          <p:nvPr>
            <p:ph idx="1"/>
          </p:nvPr>
        </p:nvSpPr>
        <p:spPr/>
        <p:txBody>
          <a:bodyPr>
            <a:normAutofit fontScale="92500" lnSpcReduction="20000"/>
          </a:bodyPr>
          <a:lstStyle/>
          <a:p>
            <a:pPr algn="just"/>
            <a:r>
              <a:rPr lang="en-US" dirty="0">
                <a:solidFill>
                  <a:srgbClr val="00B050"/>
                </a:solidFill>
              </a:rPr>
              <a:t>Cost should be as minimum as possible</a:t>
            </a:r>
          </a:p>
          <a:p>
            <a:pPr algn="just"/>
            <a:r>
              <a:rPr lang="en-US" dirty="0">
                <a:solidFill>
                  <a:srgbClr val="00B050"/>
                </a:solidFill>
              </a:rPr>
              <a:t>Should be protective against moisture loss, </a:t>
            </a:r>
          </a:p>
          <a:p>
            <a:pPr algn="just"/>
            <a:r>
              <a:rPr lang="en-US" dirty="0">
                <a:solidFill>
                  <a:srgbClr val="00B050"/>
                </a:solidFill>
              </a:rPr>
              <a:t>Losses due to Temperature and contamination are as minimum as possible.</a:t>
            </a:r>
          </a:p>
          <a:p>
            <a:pPr algn="just"/>
            <a:r>
              <a:rPr lang="en-US" dirty="0">
                <a:solidFill>
                  <a:srgbClr val="00B050"/>
                </a:solidFill>
              </a:rPr>
              <a:t> Ease to handling and disposal (i.e. ease of opening and </a:t>
            </a:r>
            <a:r>
              <a:rPr lang="en-US" dirty="0" err="1">
                <a:solidFill>
                  <a:srgbClr val="00B050"/>
                </a:solidFill>
              </a:rPr>
              <a:t>reclosure</a:t>
            </a:r>
            <a:r>
              <a:rPr lang="en-US" dirty="0">
                <a:solidFill>
                  <a:srgbClr val="00B050"/>
                </a:solidFill>
              </a:rPr>
              <a:t>, if required)</a:t>
            </a:r>
          </a:p>
          <a:p>
            <a:pPr algn="just"/>
            <a:r>
              <a:rPr lang="en-US" dirty="0">
                <a:solidFill>
                  <a:srgbClr val="00B050"/>
                </a:solidFill>
              </a:rPr>
              <a:t> Should not effect upon the quality of ice cream </a:t>
            </a:r>
          </a:p>
          <a:p>
            <a:pPr algn="just"/>
            <a:r>
              <a:rPr lang="en-US" dirty="0">
                <a:solidFill>
                  <a:srgbClr val="00B050"/>
                </a:solidFill>
              </a:rPr>
              <a:t>Appearance  should be neat.</a:t>
            </a:r>
          </a:p>
          <a:p>
            <a:pPr algn="just"/>
            <a:r>
              <a:rPr lang="en-US" dirty="0">
                <a:solidFill>
                  <a:srgbClr val="00B050"/>
                </a:solidFill>
              </a:rPr>
              <a:t>Package should provide all information as batch, date of manufacture and expire..</a:t>
            </a:r>
          </a:p>
          <a:p>
            <a:pPr algn="just"/>
            <a:r>
              <a:rPr lang="en-US" dirty="0">
                <a:solidFill>
                  <a:srgbClr val="00B050"/>
                </a:solidFill>
              </a:rPr>
              <a:t> Storage problem.</a:t>
            </a:r>
          </a:p>
          <a:p>
            <a:pPr algn="just"/>
            <a:r>
              <a:rPr lang="en-US" dirty="0">
                <a:solidFill>
                  <a:srgbClr val="00B050"/>
                </a:solidFill>
              </a:rPr>
              <a:t> Point of consumption in relation to the location of the factory. </a:t>
            </a:r>
          </a:p>
          <a:p>
            <a:pPr algn="just"/>
            <a:r>
              <a:rPr lang="en-US" dirty="0">
                <a:solidFill>
                  <a:srgbClr val="00B050"/>
                </a:solidFill>
              </a:rPr>
              <a:t>Size of unit desired. </a:t>
            </a:r>
          </a:p>
          <a:p>
            <a:pPr algn="just"/>
            <a:r>
              <a:rPr lang="en-IN" dirty="0">
                <a:solidFill>
                  <a:srgbClr val="00B050"/>
                </a:solidFill>
              </a:rPr>
              <a:t>Minimum damage during transportation.</a:t>
            </a:r>
          </a:p>
        </p:txBody>
      </p:sp>
    </p:spTree>
    <p:extLst>
      <p:ext uri="{BB962C8B-B14F-4D97-AF65-F5344CB8AC3E}">
        <p14:creationId xmlns:p14="http://schemas.microsoft.com/office/powerpoint/2010/main" val="637482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E480A-D7CE-4115-88AE-716A6B577FEA}"/>
              </a:ext>
            </a:extLst>
          </p:cNvPr>
          <p:cNvSpPr>
            <a:spLocks noGrp="1"/>
          </p:cNvSpPr>
          <p:nvPr>
            <p:ph type="title"/>
          </p:nvPr>
        </p:nvSpPr>
        <p:spPr/>
        <p:txBody>
          <a:bodyPr>
            <a:normAutofit/>
          </a:bodyPr>
          <a:lstStyle/>
          <a:p>
            <a:r>
              <a:rPr lang="en-IN" sz="2400" dirty="0"/>
              <a:t>                                               Types of Packaging</a:t>
            </a:r>
          </a:p>
        </p:txBody>
      </p:sp>
      <p:sp>
        <p:nvSpPr>
          <p:cNvPr id="3" name="Content Placeholder 2">
            <a:extLst>
              <a:ext uri="{FF2B5EF4-FFF2-40B4-BE49-F238E27FC236}">
                <a16:creationId xmlns:a16="http://schemas.microsoft.com/office/drawing/2014/main" id="{19F33812-1903-4816-929D-601EEAC37300}"/>
              </a:ext>
            </a:extLst>
          </p:cNvPr>
          <p:cNvSpPr>
            <a:spLocks noGrp="1"/>
          </p:cNvSpPr>
          <p:nvPr>
            <p:ph idx="1"/>
          </p:nvPr>
        </p:nvSpPr>
        <p:spPr>
          <a:xfrm>
            <a:off x="685800" y="2195230"/>
            <a:ext cx="10131425" cy="3649133"/>
          </a:xfrm>
        </p:spPr>
        <p:txBody>
          <a:bodyPr/>
          <a:lstStyle/>
          <a:p>
            <a:r>
              <a:rPr lang="en-IN" dirty="0">
                <a:solidFill>
                  <a:srgbClr val="00B050"/>
                </a:solidFill>
              </a:rPr>
              <a:t>Bulk containers</a:t>
            </a:r>
          </a:p>
          <a:p>
            <a:pPr marL="400050" indent="-400050">
              <a:buAutoNum type="romanLcParenR"/>
            </a:pPr>
            <a:r>
              <a:rPr lang="en-US" dirty="0">
                <a:solidFill>
                  <a:srgbClr val="00B050"/>
                </a:solidFill>
              </a:rPr>
              <a:t>Fiber board containers</a:t>
            </a:r>
          </a:p>
          <a:p>
            <a:pPr marL="400050" indent="-400050">
              <a:buAutoNum type="romanLcParenR"/>
            </a:pPr>
            <a:r>
              <a:rPr lang="en-US" dirty="0">
                <a:solidFill>
                  <a:srgbClr val="00B050"/>
                </a:solidFill>
              </a:rPr>
              <a:t> Metals containers</a:t>
            </a:r>
          </a:p>
          <a:p>
            <a:pPr marL="400050" indent="-400050">
              <a:buAutoNum type="romanLcParenR"/>
            </a:pPr>
            <a:r>
              <a:rPr lang="en-IN" dirty="0">
                <a:solidFill>
                  <a:srgbClr val="00B050"/>
                </a:solidFill>
              </a:rPr>
              <a:t> Plastic (Polyethylene) containers</a:t>
            </a:r>
          </a:p>
          <a:p>
            <a:pPr>
              <a:buFont typeface="Arial" panose="020B0604020202020204" pitchFamily="34" charset="0"/>
              <a:buChar char="•"/>
            </a:pPr>
            <a:r>
              <a:rPr lang="en-IN" dirty="0">
                <a:solidFill>
                  <a:srgbClr val="00B050"/>
                </a:solidFill>
              </a:rPr>
              <a:t>Wrappers</a:t>
            </a:r>
          </a:p>
          <a:p>
            <a:pPr>
              <a:buFont typeface="Arial" panose="020B0604020202020204" pitchFamily="34" charset="0"/>
              <a:buChar char="•"/>
            </a:pPr>
            <a:r>
              <a:rPr lang="en-US" dirty="0">
                <a:solidFill>
                  <a:srgbClr val="00B050"/>
                </a:solidFill>
              </a:rPr>
              <a:t>Plastic (polystyrene) or wax-coated paperboard</a:t>
            </a:r>
          </a:p>
          <a:p>
            <a:pPr>
              <a:buFont typeface="Arial" panose="020B0604020202020204" pitchFamily="34" charset="0"/>
              <a:buChar char="•"/>
            </a:pPr>
            <a:r>
              <a:rPr lang="en-IN" dirty="0">
                <a:solidFill>
                  <a:srgbClr val="00B050"/>
                </a:solidFill>
              </a:rPr>
              <a:t>Steel cans</a:t>
            </a:r>
          </a:p>
        </p:txBody>
      </p:sp>
    </p:spTree>
    <p:extLst>
      <p:ext uri="{BB962C8B-B14F-4D97-AF65-F5344CB8AC3E}">
        <p14:creationId xmlns:p14="http://schemas.microsoft.com/office/powerpoint/2010/main" val="945230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7BA5D-FFEA-4647-B0AB-B23AA82D69F3}"/>
              </a:ext>
            </a:extLst>
          </p:cNvPr>
          <p:cNvSpPr>
            <a:spLocks noGrp="1"/>
          </p:cNvSpPr>
          <p:nvPr>
            <p:ph type="title"/>
          </p:nvPr>
        </p:nvSpPr>
        <p:spPr/>
        <p:txBody>
          <a:bodyPr>
            <a:normAutofit/>
          </a:bodyPr>
          <a:lstStyle/>
          <a:p>
            <a:r>
              <a:rPr lang="en-US" sz="2400" dirty="0"/>
              <a:t>                                              Fiber board containers</a:t>
            </a:r>
            <a:br>
              <a:rPr lang="en-US" sz="2400" dirty="0"/>
            </a:br>
            <a:endParaRPr lang="en-IN" sz="2400" dirty="0"/>
          </a:p>
        </p:txBody>
      </p:sp>
      <p:sp>
        <p:nvSpPr>
          <p:cNvPr id="3" name="Content Placeholder 2">
            <a:extLst>
              <a:ext uri="{FF2B5EF4-FFF2-40B4-BE49-F238E27FC236}">
                <a16:creationId xmlns:a16="http://schemas.microsoft.com/office/drawing/2014/main" id="{DD8B02F5-A11A-45EE-B303-56F72EDAF4BA}"/>
              </a:ext>
            </a:extLst>
          </p:cNvPr>
          <p:cNvSpPr>
            <a:spLocks noGrp="1"/>
          </p:cNvSpPr>
          <p:nvPr>
            <p:ph idx="1"/>
          </p:nvPr>
        </p:nvSpPr>
        <p:spPr>
          <a:xfrm>
            <a:off x="685801" y="2142067"/>
            <a:ext cx="6406115" cy="3649133"/>
          </a:xfrm>
        </p:spPr>
        <p:txBody>
          <a:bodyPr>
            <a:normAutofit fontScale="92500" lnSpcReduction="10000"/>
          </a:bodyPr>
          <a:lstStyle/>
          <a:p>
            <a:pPr algn="just"/>
            <a:r>
              <a:rPr lang="en-US" dirty="0">
                <a:solidFill>
                  <a:srgbClr val="00B050"/>
                </a:solidFill>
              </a:rPr>
              <a:t>Corrugated fiberboard is a material consisting of a fluted corrugated sheet and one or two flat linerboards. It is made on "flute lamination machines" or "corrugators" and is used for making cardboard boxes. The corrugated medium sheet and the linerboard(s) are made of </a:t>
            </a:r>
            <a:r>
              <a:rPr lang="en-US" dirty="0" err="1">
                <a:solidFill>
                  <a:srgbClr val="00B050"/>
                </a:solidFill>
              </a:rPr>
              <a:t>kraft</a:t>
            </a:r>
            <a:r>
              <a:rPr lang="en-US" dirty="0">
                <a:solidFill>
                  <a:srgbClr val="00B050"/>
                </a:solidFill>
              </a:rPr>
              <a:t> containerboard, a paperboard material usually over 0.01 inches (0.25 mm) thick. Corrugated fiberboard is sometimes called corrugated cardboard, although cardboard might be any heavy paper-pulp based board.</a:t>
            </a:r>
          </a:p>
          <a:p>
            <a:pPr algn="just"/>
            <a:r>
              <a:rPr lang="en-US" b="1" dirty="0">
                <a:solidFill>
                  <a:srgbClr val="00B050"/>
                </a:solidFill>
              </a:rPr>
              <a:t>Fiberboard</a:t>
            </a:r>
            <a:r>
              <a:rPr lang="en-US" dirty="0">
                <a:solidFill>
                  <a:srgbClr val="00B050"/>
                </a:solidFill>
              </a:rPr>
              <a:t> Boxes, Cartons and </a:t>
            </a:r>
            <a:r>
              <a:rPr lang="en-US" b="1" dirty="0">
                <a:solidFill>
                  <a:srgbClr val="00B050"/>
                </a:solidFill>
              </a:rPr>
              <a:t>Containers</a:t>
            </a:r>
            <a:r>
              <a:rPr lang="en-US" dirty="0">
                <a:solidFill>
                  <a:srgbClr val="00B050"/>
                </a:solidFill>
              </a:rPr>
              <a:t> Paperboard is a paper-like material, usually over ten "mills" (0.010 inch) in thickness. Some types of paperboard (corrugating medium and linerboard) are used in the construction of corrugated </a:t>
            </a:r>
            <a:r>
              <a:rPr lang="en-US" b="1" dirty="0">
                <a:solidFill>
                  <a:srgbClr val="00B050"/>
                </a:solidFill>
              </a:rPr>
              <a:t>fiberboard</a:t>
            </a:r>
            <a:r>
              <a:rPr lang="en-US" dirty="0">
                <a:solidFill>
                  <a:srgbClr val="00B050"/>
                </a:solidFill>
              </a:rPr>
              <a:t>. Other types of paperboard are used in the manufacture of cartons, set-up boxes, partitions and other products.</a:t>
            </a:r>
            <a:endParaRPr lang="en-IN" dirty="0">
              <a:solidFill>
                <a:srgbClr val="00B050"/>
              </a:solidFill>
            </a:endParaRPr>
          </a:p>
        </p:txBody>
      </p:sp>
      <p:pic>
        <p:nvPicPr>
          <p:cNvPr id="1026" name="Picture 2" descr="Image result for fiberboard containers">
            <a:extLst>
              <a:ext uri="{FF2B5EF4-FFF2-40B4-BE49-F238E27FC236}">
                <a16:creationId xmlns:a16="http://schemas.microsoft.com/office/drawing/2014/main" id="{247949CA-2FB1-4BE3-B1E5-F278542918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1915" y="2339163"/>
            <a:ext cx="4678327" cy="3179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955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194A8-6115-4EF7-A2C3-D0286D429C41}"/>
              </a:ext>
            </a:extLst>
          </p:cNvPr>
          <p:cNvSpPr>
            <a:spLocks noGrp="1"/>
          </p:cNvSpPr>
          <p:nvPr>
            <p:ph type="title"/>
          </p:nvPr>
        </p:nvSpPr>
        <p:spPr/>
        <p:txBody>
          <a:bodyPr>
            <a:normAutofit/>
          </a:bodyPr>
          <a:lstStyle/>
          <a:p>
            <a:r>
              <a:rPr lang="en-IN" sz="2400" dirty="0"/>
              <a:t>                                      Plastic (Polyethylene) containers</a:t>
            </a:r>
          </a:p>
        </p:txBody>
      </p:sp>
      <p:sp>
        <p:nvSpPr>
          <p:cNvPr id="3" name="Content Placeholder 2">
            <a:extLst>
              <a:ext uri="{FF2B5EF4-FFF2-40B4-BE49-F238E27FC236}">
                <a16:creationId xmlns:a16="http://schemas.microsoft.com/office/drawing/2014/main" id="{8DC00896-B801-4C9C-A613-0BDA3B6F24D6}"/>
              </a:ext>
            </a:extLst>
          </p:cNvPr>
          <p:cNvSpPr>
            <a:spLocks noGrp="1"/>
          </p:cNvSpPr>
          <p:nvPr>
            <p:ph idx="1"/>
          </p:nvPr>
        </p:nvSpPr>
        <p:spPr>
          <a:xfrm>
            <a:off x="685802" y="2142067"/>
            <a:ext cx="5410198" cy="3649133"/>
          </a:xfrm>
        </p:spPr>
        <p:txBody>
          <a:bodyPr>
            <a:normAutofit fontScale="92500" lnSpcReduction="20000"/>
          </a:bodyPr>
          <a:lstStyle/>
          <a:p>
            <a:pPr algn="just"/>
            <a:r>
              <a:rPr lang="en-US" dirty="0">
                <a:solidFill>
                  <a:srgbClr val="00B050"/>
                </a:solidFill>
              </a:rPr>
              <a:t>Hi-density Polyethylene, or HDPE, is a popular choice for both containers and lids. It is flexible, strong and impact resistant, and can be formulated to withstand cold temperatures very well. It is lightweight, which can be a consideration when shipping costs are considered.</a:t>
            </a:r>
          </a:p>
          <a:p>
            <a:pPr algn="just"/>
            <a:r>
              <a:rPr lang="en-US" dirty="0">
                <a:solidFill>
                  <a:srgbClr val="00B050"/>
                </a:solidFill>
                <a:hlinkClick r:id="rId2">
                  <a:extLst>
                    <a:ext uri="{A12FA001-AC4F-418D-AE19-62706E023703}">
                      <ahyp:hlinkClr xmlns:ahyp="http://schemas.microsoft.com/office/drawing/2018/hyperlinkcolor" val="tx"/>
                    </a:ext>
                  </a:extLst>
                </a:hlinkClick>
              </a:rPr>
              <a:t>Plastic tubs</a:t>
            </a:r>
            <a:r>
              <a:rPr lang="en-US" dirty="0">
                <a:solidFill>
                  <a:srgbClr val="00B050"/>
                </a:solidFill>
              </a:rPr>
              <a:t> are available for packaging ice cream, ranging in size from a few ounces for single serve portions, to several gallons for use in ice cream shops. These tubs are dimensionally stable, and work well with automated filling equipment. They can be printed in any number of ways: during the molding process; as they are going down the assembly line at the container manufacturer’s facility; or at the ice cream manufacturer’s facility, either with direct printing, or with a label applied during filling.</a:t>
            </a:r>
            <a:endParaRPr lang="en-IN" dirty="0">
              <a:solidFill>
                <a:srgbClr val="00B050"/>
              </a:solidFill>
            </a:endParaRPr>
          </a:p>
        </p:txBody>
      </p:sp>
      <p:pic>
        <p:nvPicPr>
          <p:cNvPr id="3074" name="Picture 2" descr="Image result for plastic polyethylene containers for ice cream">
            <a:extLst>
              <a:ext uri="{FF2B5EF4-FFF2-40B4-BE49-F238E27FC236}">
                <a16:creationId xmlns:a16="http://schemas.microsoft.com/office/drawing/2014/main" id="{419F87F6-3CF7-47C9-A870-43B391B6A7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1042" y="2065868"/>
            <a:ext cx="4253022" cy="145626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ee the source image">
            <a:extLst>
              <a:ext uri="{FF2B5EF4-FFF2-40B4-BE49-F238E27FC236}">
                <a16:creationId xmlns:a16="http://schemas.microsoft.com/office/drawing/2014/main" id="{857F811C-A425-4347-A189-BB2AFCD04F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1042" y="3598336"/>
            <a:ext cx="4253022" cy="2192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682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F51D2-1DFB-4E91-8C9F-5ED6AA0AA6D1}"/>
              </a:ext>
            </a:extLst>
          </p:cNvPr>
          <p:cNvSpPr>
            <a:spLocks noGrp="1"/>
          </p:cNvSpPr>
          <p:nvPr>
            <p:ph type="title"/>
          </p:nvPr>
        </p:nvSpPr>
        <p:spPr>
          <a:xfrm>
            <a:off x="685801" y="609600"/>
            <a:ext cx="10131425" cy="783265"/>
          </a:xfrm>
        </p:spPr>
        <p:txBody>
          <a:bodyPr>
            <a:noAutofit/>
          </a:bodyPr>
          <a:lstStyle/>
          <a:p>
            <a:r>
              <a:rPr lang="en-IN" sz="2400" dirty="0"/>
              <a:t>                                                                Wrappers</a:t>
            </a:r>
            <a:br>
              <a:rPr lang="en-IN" sz="2400" dirty="0"/>
            </a:br>
            <a:endParaRPr lang="en-IN" sz="2400" dirty="0"/>
          </a:p>
        </p:txBody>
      </p:sp>
      <p:sp>
        <p:nvSpPr>
          <p:cNvPr id="3" name="Content Placeholder 2">
            <a:extLst>
              <a:ext uri="{FF2B5EF4-FFF2-40B4-BE49-F238E27FC236}">
                <a16:creationId xmlns:a16="http://schemas.microsoft.com/office/drawing/2014/main" id="{6C051661-1D8B-4E15-9C84-D8544E69F16E}"/>
              </a:ext>
            </a:extLst>
          </p:cNvPr>
          <p:cNvSpPr>
            <a:spLocks noGrp="1"/>
          </p:cNvSpPr>
          <p:nvPr>
            <p:ph idx="1"/>
          </p:nvPr>
        </p:nvSpPr>
        <p:spPr>
          <a:xfrm>
            <a:off x="685801" y="2142067"/>
            <a:ext cx="6225361" cy="3649133"/>
          </a:xfrm>
        </p:spPr>
        <p:txBody>
          <a:bodyPr>
            <a:normAutofit lnSpcReduction="10000"/>
          </a:bodyPr>
          <a:lstStyle/>
          <a:p>
            <a:pPr marL="0" indent="0">
              <a:buNone/>
            </a:pPr>
            <a:r>
              <a:rPr lang="en-US" dirty="0">
                <a:solidFill>
                  <a:srgbClr val="00B050"/>
                </a:solidFill>
              </a:rPr>
              <a:t>Step-by-step instructions to dress up any ice cream cone with wrappers</a:t>
            </a:r>
          </a:p>
          <a:p>
            <a:r>
              <a:rPr lang="en-US" b="1" dirty="0">
                <a:solidFill>
                  <a:srgbClr val="00B050"/>
                </a:solidFill>
              </a:rPr>
              <a:t>Print out the template of your choice.</a:t>
            </a:r>
            <a:r>
              <a:rPr lang="en-US" dirty="0">
                <a:solidFill>
                  <a:srgbClr val="00B050"/>
                </a:solidFill>
              </a:rPr>
              <a:t> Standard printer paper should do the trick. Just be sure to print the proper template for your ice cream cone. There are different dimensions for sugar cones versus cake cones.</a:t>
            </a:r>
          </a:p>
          <a:p>
            <a:r>
              <a:rPr lang="en-US" b="1" dirty="0">
                <a:solidFill>
                  <a:srgbClr val="00B050"/>
                </a:solidFill>
              </a:rPr>
              <a:t>Carefully cut your wrapper out of the desired template.</a:t>
            </a:r>
            <a:r>
              <a:rPr lang="en-US" dirty="0">
                <a:solidFill>
                  <a:srgbClr val="00B050"/>
                </a:solidFill>
              </a:rPr>
              <a:t> guidelines.</a:t>
            </a:r>
          </a:p>
          <a:p>
            <a:r>
              <a:rPr lang="en-US" b="1" dirty="0">
                <a:solidFill>
                  <a:srgbClr val="00B050"/>
                </a:solidFill>
              </a:rPr>
              <a:t>Wrap the sleeve around the ice cream cone.</a:t>
            </a:r>
            <a:endParaRPr lang="en-US" dirty="0">
              <a:solidFill>
                <a:srgbClr val="00B050"/>
              </a:solidFill>
            </a:endParaRPr>
          </a:p>
          <a:p>
            <a:r>
              <a:rPr lang="en-US" b="1" dirty="0">
                <a:solidFill>
                  <a:srgbClr val="00B050"/>
                </a:solidFill>
              </a:rPr>
              <a:t>Use double-sided tape or a dot of glue to adhere the edges.</a:t>
            </a:r>
            <a:r>
              <a:rPr lang="en-US" dirty="0">
                <a:solidFill>
                  <a:srgbClr val="00B050"/>
                </a:solidFill>
              </a:rPr>
              <a:t> </a:t>
            </a:r>
          </a:p>
          <a:p>
            <a:r>
              <a:rPr lang="en-US" b="1" dirty="0">
                <a:solidFill>
                  <a:srgbClr val="00B050"/>
                </a:solidFill>
              </a:rPr>
              <a:t>Scoop your ice cream</a:t>
            </a:r>
            <a:r>
              <a:rPr lang="en-US" dirty="0">
                <a:solidFill>
                  <a:srgbClr val="00B050"/>
                </a:solidFill>
              </a:rPr>
              <a:t>, add your toppings and enjoy!</a:t>
            </a:r>
          </a:p>
          <a:p>
            <a:endParaRPr lang="en-IN" dirty="0"/>
          </a:p>
        </p:txBody>
      </p:sp>
      <p:pic>
        <p:nvPicPr>
          <p:cNvPr id="4098" name="Picture 2" descr="Image result for wrappers for ice cream">
            <a:extLst>
              <a:ext uri="{FF2B5EF4-FFF2-40B4-BE49-F238E27FC236}">
                <a16:creationId xmlns:a16="http://schemas.microsoft.com/office/drawing/2014/main" id="{44C4BB55-9189-4182-BA57-165BC41A0F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2669" y="2114550"/>
            <a:ext cx="3923415" cy="3676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1484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ECEA1-BB36-48E3-A19B-928E01D1579A}"/>
              </a:ext>
            </a:extLst>
          </p:cNvPr>
          <p:cNvSpPr>
            <a:spLocks noGrp="1"/>
          </p:cNvSpPr>
          <p:nvPr>
            <p:ph type="title"/>
          </p:nvPr>
        </p:nvSpPr>
        <p:spPr/>
        <p:txBody>
          <a:bodyPr>
            <a:normAutofit/>
          </a:bodyPr>
          <a:lstStyle/>
          <a:p>
            <a:r>
              <a:rPr lang="en-US" sz="2700" dirty="0"/>
              <a:t>                    Plastic (polystyrene) or wax-coated paperboard</a:t>
            </a:r>
            <a:br>
              <a:rPr lang="en-US" dirty="0"/>
            </a:br>
            <a:endParaRPr lang="en-IN" dirty="0"/>
          </a:p>
        </p:txBody>
      </p:sp>
      <p:sp>
        <p:nvSpPr>
          <p:cNvPr id="3" name="Content Placeholder 2">
            <a:extLst>
              <a:ext uri="{FF2B5EF4-FFF2-40B4-BE49-F238E27FC236}">
                <a16:creationId xmlns:a16="http://schemas.microsoft.com/office/drawing/2014/main" id="{96FC27BD-200D-43CB-AAA5-4210B2DD10AE}"/>
              </a:ext>
            </a:extLst>
          </p:cNvPr>
          <p:cNvSpPr>
            <a:spLocks noGrp="1"/>
          </p:cNvSpPr>
          <p:nvPr>
            <p:ph idx="1"/>
          </p:nvPr>
        </p:nvSpPr>
        <p:spPr>
          <a:xfrm>
            <a:off x="685801" y="2142067"/>
            <a:ext cx="6395483" cy="3649133"/>
          </a:xfrm>
        </p:spPr>
        <p:txBody>
          <a:bodyPr/>
          <a:lstStyle/>
          <a:p>
            <a:pPr algn="just"/>
            <a:r>
              <a:rPr lang="en-US" dirty="0">
                <a:solidFill>
                  <a:srgbClr val="00B050"/>
                </a:solidFill>
              </a:rPr>
              <a:t>These include </a:t>
            </a:r>
            <a:r>
              <a:rPr lang="en-US" b="1" dirty="0">
                <a:solidFill>
                  <a:srgbClr val="00B050"/>
                </a:solidFill>
              </a:rPr>
              <a:t>plastic</a:t>
            </a:r>
            <a:r>
              <a:rPr lang="en-US" dirty="0">
                <a:solidFill>
                  <a:srgbClr val="00B050"/>
                </a:solidFill>
              </a:rPr>
              <a:t>-coated </a:t>
            </a:r>
            <a:r>
              <a:rPr lang="en-US" b="1" dirty="0">
                <a:solidFill>
                  <a:srgbClr val="00B050"/>
                </a:solidFill>
              </a:rPr>
              <a:t>paperboard</a:t>
            </a:r>
            <a:r>
              <a:rPr lang="en-US" dirty="0">
                <a:solidFill>
                  <a:srgbClr val="00B050"/>
                </a:solidFill>
              </a:rPr>
              <a:t> cups for hot beverages (both with and without a corrugated sleeve), </a:t>
            </a:r>
            <a:r>
              <a:rPr lang="en-US" b="1" dirty="0">
                <a:solidFill>
                  <a:srgbClr val="00B050"/>
                </a:solidFill>
              </a:rPr>
              <a:t>plastic</a:t>
            </a:r>
            <a:r>
              <a:rPr lang="en-US" dirty="0">
                <a:solidFill>
                  <a:srgbClr val="00B050"/>
                </a:solidFill>
              </a:rPr>
              <a:t>-coated and wax-coated cups for cold beverages, and fluted </a:t>
            </a:r>
            <a:r>
              <a:rPr lang="en-US" b="1" dirty="0">
                <a:solidFill>
                  <a:srgbClr val="00B050"/>
                </a:solidFill>
              </a:rPr>
              <a:t>paperboard</a:t>
            </a:r>
            <a:r>
              <a:rPr lang="en-US" dirty="0">
                <a:solidFill>
                  <a:srgbClr val="00B050"/>
                </a:solidFill>
              </a:rPr>
              <a:t> clamshells (p. ES-16; pp. 2-60 through 2-63). ¾ The study also compared 9-inch high-grade foam </a:t>
            </a:r>
            <a:r>
              <a:rPr lang="en-US" b="1" dirty="0">
                <a:solidFill>
                  <a:srgbClr val="00B050"/>
                </a:solidFill>
              </a:rPr>
              <a:t>polystyrene</a:t>
            </a:r>
            <a:r>
              <a:rPr lang="en-US" dirty="0">
                <a:solidFill>
                  <a:srgbClr val="00B050"/>
                </a:solidFill>
              </a:rPr>
              <a:t> plates with 9-inch high-grade molded pulp plates .</a:t>
            </a:r>
          </a:p>
          <a:p>
            <a:pPr algn="just"/>
            <a:r>
              <a:rPr lang="en-US" dirty="0">
                <a:solidFill>
                  <a:srgbClr val="00B050"/>
                </a:solidFill>
              </a:rPr>
              <a:t>A wide variety of wax coated </a:t>
            </a:r>
            <a:r>
              <a:rPr lang="en-US" b="1" dirty="0">
                <a:solidFill>
                  <a:srgbClr val="00B050"/>
                </a:solidFill>
              </a:rPr>
              <a:t>paperboard</a:t>
            </a:r>
            <a:r>
              <a:rPr lang="en-US" dirty="0">
                <a:solidFill>
                  <a:srgbClr val="00B050"/>
                </a:solidFill>
              </a:rPr>
              <a:t> options are available to you, such as mechanical pulp, chemical pulp. You can also choose from specialty paper wax coated </a:t>
            </a:r>
            <a:r>
              <a:rPr lang="en-US" b="1" dirty="0">
                <a:solidFill>
                  <a:srgbClr val="00B050"/>
                </a:solidFill>
              </a:rPr>
              <a:t>paperboard</a:t>
            </a:r>
            <a:r>
              <a:rPr lang="en-US" dirty="0">
                <a:solidFill>
                  <a:srgbClr val="00B050"/>
                </a:solidFill>
              </a:rPr>
              <a:t>, as well as from offset printing wax coated </a:t>
            </a:r>
            <a:r>
              <a:rPr lang="en-US" b="1" dirty="0">
                <a:solidFill>
                  <a:srgbClr val="00B050"/>
                </a:solidFill>
              </a:rPr>
              <a:t>paperboard</a:t>
            </a:r>
            <a:r>
              <a:rPr lang="en-US" dirty="0">
                <a:solidFill>
                  <a:srgbClr val="00B050"/>
                </a:solidFill>
              </a:rPr>
              <a:t>, and whether wax coated </a:t>
            </a:r>
            <a:r>
              <a:rPr lang="en-US" b="1" dirty="0">
                <a:solidFill>
                  <a:srgbClr val="00B050"/>
                </a:solidFill>
              </a:rPr>
              <a:t>paperboard</a:t>
            </a:r>
            <a:r>
              <a:rPr lang="en-US" dirty="0">
                <a:solidFill>
                  <a:srgbClr val="00B050"/>
                </a:solidFill>
              </a:rPr>
              <a:t> is anti-curl, waterproof, or moisture proof.</a:t>
            </a:r>
            <a:endParaRPr lang="en-IN" dirty="0">
              <a:solidFill>
                <a:srgbClr val="00B050"/>
              </a:solidFill>
            </a:endParaRPr>
          </a:p>
        </p:txBody>
      </p:sp>
      <p:pic>
        <p:nvPicPr>
          <p:cNvPr id="1026" name="Picture 2" descr="Image result for wax-coated paperboard image">
            <a:extLst>
              <a:ext uri="{FF2B5EF4-FFF2-40B4-BE49-F238E27FC236}">
                <a16:creationId xmlns:a16="http://schemas.microsoft.com/office/drawing/2014/main" id="{9600034B-5A6B-45AD-B8B0-67C6CF3983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3814" y="4051398"/>
            <a:ext cx="4531241" cy="23175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a:extLst>
              <a:ext uri="{FF2B5EF4-FFF2-40B4-BE49-F238E27FC236}">
                <a16:creationId xmlns:a16="http://schemas.microsoft.com/office/drawing/2014/main" id="{15D1AE87-E7FC-4E3D-A49B-360FDA3FF5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3814" y="1839433"/>
            <a:ext cx="4531241" cy="2211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803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87AC0-E899-4602-9E4B-8C624D5396A9}"/>
              </a:ext>
            </a:extLst>
          </p:cNvPr>
          <p:cNvSpPr>
            <a:spLocks noGrp="1"/>
          </p:cNvSpPr>
          <p:nvPr>
            <p:ph type="title"/>
          </p:nvPr>
        </p:nvSpPr>
        <p:spPr>
          <a:xfrm>
            <a:off x="685801" y="609600"/>
            <a:ext cx="10131425" cy="708837"/>
          </a:xfrm>
        </p:spPr>
        <p:txBody>
          <a:bodyPr>
            <a:normAutofit fontScale="90000"/>
          </a:bodyPr>
          <a:lstStyle/>
          <a:p>
            <a:r>
              <a:rPr lang="en-US" dirty="0"/>
              <a:t>                                  </a:t>
            </a:r>
            <a:r>
              <a:rPr lang="en-US" sz="2400" dirty="0"/>
              <a:t>Metals containers</a:t>
            </a:r>
            <a:br>
              <a:rPr lang="en-US" dirty="0"/>
            </a:br>
            <a:endParaRPr lang="en-IN" dirty="0"/>
          </a:p>
        </p:txBody>
      </p:sp>
      <p:sp>
        <p:nvSpPr>
          <p:cNvPr id="3" name="Content Placeholder 2">
            <a:extLst>
              <a:ext uri="{FF2B5EF4-FFF2-40B4-BE49-F238E27FC236}">
                <a16:creationId xmlns:a16="http://schemas.microsoft.com/office/drawing/2014/main" id="{E1C2E3AE-5F96-43E7-87B4-91342BE6FDF1}"/>
              </a:ext>
            </a:extLst>
          </p:cNvPr>
          <p:cNvSpPr>
            <a:spLocks noGrp="1"/>
          </p:cNvSpPr>
          <p:nvPr>
            <p:ph idx="1"/>
          </p:nvPr>
        </p:nvSpPr>
        <p:spPr>
          <a:xfrm>
            <a:off x="685801" y="2142067"/>
            <a:ext cx="6246627" cy="3649133"/>
          </a:xfrm>
        </p:spPr>
        <p:txBody>
          <a:bodyPr/>
          <a:lstStyle/>
          <a:p>
            <a:pPr marL="0" indent="0" algn="just" fontAlgn="base">
              <a:buNone/>
            </a:pPr>
            <a:r>
              <a:rPr lang="en-US" dirty="0">
                <a:solidFill>
                  <a:srgbClr val="00B050"/>
                </a:solidFill>
              </a:rPr>
              <a:t>A metal is a material that, when freshly prepared, polished, or fractured, shows a lustrous appearance, and conducts electricity and heat relatively well. Metals are typically malleable or ductile. A metal may be a chemical element such as iron; an alloy such as stainless steel; or a molecular compound such as polymeric sulfur nitride.</a:t>
            </a:r>
          </a:p>
          <a:p>
            <a:pPr marL="0" indent="0" algn="just" fontAlgn="base">
              <a:buNone/>
            </a:pPr>
            <a:r>
              <a:rPr lang="en-US" dirty="0">
                <a:solidFill>
                  <a:srgbClr val="00B050"/>
                </a:solidFill>
              </a:rPr>
              <a:t>Ice cream will melt faster in metal container because it is</a:t>
            </a:r>
          </a:p>
          <a:p>
            <a:pPr marL="0" indent="0" algn="just" fontAlgn="base">
              <a:buNone/>
            </a:pPr>
            <a:r>
              <a:rPr lang="en-US" dirty="0">
                <a:solidFill>
                  <a:srgbClr val="00B050"/>
                </a:solidFill>
              </a:rPr>
              <a:t>a heat conductor so it gives heat away and absorbs heat from</a:t>
            </a:r>
          </a:p>
          <a:p>
            <a:pPr marL="0" indent="0" algn="just" fontAlgn="base">
              <a:buNone/>
            </a:pPr>
            <a:r>
              <a:rPr lang="en-US" dirty="0">
                <a:solidFill>
                  <a:srgbClr val="00B050"/>
                </a:solidFill>
              </a:rPr>
              <a:t>surroundings.</a:t>
            </a:r>
          </a:p>
          <a:p>
            <a:endParaRPr lang="en-IN" dirty="0"/>
          </a:p>
        </p:txBody>
      </p:sp>
      <p:pic>
        <p:nvPicPr>
          <p:cNvPr id="2050" name="Picture 2" descr="Image result for metal container for ice cream">
            <a:extLst>
              <a:ext uri="{FF2B5EF4-FFF2-40B4-BE49-F238E27FC236}">
                <a16:creationId xmlns:a16="http://schemas.microsoft.com/office/drawing/2014/main" id="{228B1055-8BDE-4BBD-A020-9AF5612944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3423" y="1467293"/>
            <a:ext cx="3615070" cy="241359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metal container for ice cream">
            <a:extLst>
              <a:ext uri="{FF2B5EF4-FFF2-40B4-BE49-F238E27FC236}">
                <a16:creationId xmlns:a16="http://schemas.microsoft.com/office/drawing/2014/main" id="{69C3ACC5-386C-40CC-9D6D-F81E261C39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3422" y="3880883"/>
            <a:ext cx="3615070" cy="2616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595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207</TotalTime>
  <Words>1159</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Helvetica Neue</vt:lpstr>
      <vt:lpstr>Celestial</vt:lpstr>
      <vt:lpstr>Packaging of Ice Cream</vt:lpstr>
      <vt:lpstr>                                               Packaging of Ice Cream</vt:lpstr>
      <vt:lpstr>               Factors that Need to be Considered In Selection of Ice Cream Container</vt:lpstr>
      <vt:lpstr>                                               Types of Packaging</vt:lpstr>
      <vt:lpstr>                                              Fiber board containers </vt:lpstr>
      <vt:lpstr>                                      Plastic (Polyethylene) containers</vt:lpstr>
      <vt:lpstr>                                                                Wrappers </vt:lpstr>
      <vt:lpstr>                    Plastic (polystyrene) or wax-coated paperboard </vt:lpstr>
      <vt:lpstr>                                  Metals containers </vt:lpstr>
      <vt:lpstr>                                                Steel cans </vt:lpstr>
      <vt:lpstr>               Composite combinations for ice cream packaging</vt:lpstr>
      <vt:lpstr>                       Composite combinations for ice cream packaging</vt:lpstr>
      <vt:lpstr>                     Composite combinations for ice cream packaging</vt:lpstr>
      <vt:lpstr>                                Composite combinations for ice cream packaging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Packaging of Ice Cream</dc:title>
  <dc:creator>DR.VK SINGH</dc:creator>
  <cp:lastModifiedBy>DR.VK SINGH</cp:lastModifiedBy>
  <cp:revision>81</cp:revision>
  <dcterms:created xsi:type="dcterms:W3CDTF">2020-05-03T06:38:30Z</dcterms:created>
  <dcterms:modified xsi:type="dcterms:W3CDTF">2020-05-05T02:48:53Z</dcterms:modified>
</cp:coreProperties>
</file>