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7" r:id="rId2"/>
    <p:sldId id="314" r:id="rId3"/>
    <p:sldId id="345" r:id="rId4"/>
    <p:sldId id="329" r:id="rId5"/>
    <p:sldId id="317" r:id="rId6"/>
    <p:sldId id="344" r:id="rId7"/>
    <p:sldId id="318" r:id="rId8"/>
    <p:sldId id="346" r:id="rId9"/>
    <p:sldId id="316" r:id="rId10"/>
    <p:sldId id="324" r:id="rId11"/>
    <p:sldId id="347" r:id="rId12"/>
    <p:sldId id="328" r:id="rId13"/>
    <p:sldId id="348" r:id="rId14"/>
    <p:sldId id="339" r:id="rId15"/>
    <p:sldId id="330" r:id="rId16"/>
    <p:sldId id="333" r:id="rId17"/>
    <p:sldId id="343" r:id="rId18"/>
    <p:sldId id="340" r:id="rId19"/>
    <p:sldId id="341" r:id="rId20"/>
    <p:sldId id="334" r:id="rId21"/>
    <p:sldId id="34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5/27/2020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5/27/2020</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5/27/2020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5/27/2020</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5/27/2020</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5/27/2020</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5/27/2020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8600"/>
            <a:ext cx="7772400" cy="2155825"/>
          </a:xfrm>
          <a:solidFill>
            <a:schemeClr val="accent2"/>
          </a:solidFill>
          <a:ln>
            <a:solidFill>
              <a:schemeClr val="accent1"/>
            </a:solidFill>
          </a:ln>
        </p:spPr>
        <p:txBody>
          <a:bodyPr>
            <a:noAutofit/>
          </a:bodyPr>
          <a:lstStyle/>
          <a:p>
            <a:pPr algn="ctr"/>
            <a:r>
              <a:rPr lang="en-US" sz="4000" b="1" dirty="0" smtClean="0">
                <a:solidFill>
                  <a:srgbClr val="FFFF00"/>
                </a:solidFill>
                <a:effectLst>
                  <a:outerShdw blurRad="38100" dist="38100" dir="2700000" algn="tl">
                    <a:srgbClr val="000000">
                      <a:alpha val="43137"/>
                    </a:srgbClr>
                  </a:outerShdw>
                </a:effectLst>
              </a:rPr>
              <a:t>PATHO-PHYSIOLOGY</a:t>
            </a:r>
            <a:r>
              <a:rPr lang="en-US" sz="4000" dirty="0">
                <a:solidFill>
                  <a:srgbClr val="FFFF00"/>
                </a:solidFill>
                <a:effectLst>
                  <a:outerShdw blurRad="38100" dist="38100" dir="2700000" algn="tl">
                    <a:srgbClr val="000000">
                      <a:alpha val="43137"/>
                    </a:srgbClr>
                  </a:outerShdw>
                </a:effectLst>
              </a:rPr>
              <a:t/>
            </a:r>
            <a:br>
              <a:rPr lang="en-US" sz="4000" dirty="0">
                <a:solidFill>
                  <a:srgbClr val="FFFF00"/>
                </a:solidFill>
                <a:effectLst>
                  <a:outerShdw blurRad="38100" dist="38100" dir="2700000" algn="tl">
                    <a:srgbClr val="000000">
                      <a:alpha val="43137"/>
                    </a:srgbClr>
                  </a:outerShdw>
                </a:effectLst>
              </a:rPr>
            </a:br>
            <a:r>
              <a:rPr lang="en-US" sz="4000" b="1" dirty="0" smtClean="0">
                <a:solidFill>
                  <a:srgbClr val="FFFF00"/>
                </a:solidFill>
                <a:effectLst>
                  <a:outerShdw blurRad="38100" dist="38100" dir="2700000" algn="tl">
                    <a:srgbClr val="000000">
                      <a:alpha val="43137"/>
                    </a:srgbClr>
                  </a:outerShdw>
                </a:effectLst>
              </a:rPr>
              <a:t>OF </a:t>
            </a:r>
            <a:r>
              <a:rPr lang="en-US" sz="4000" b="1" dirty="0" smtClean="0">
                <a:solidFill>
                  <a:srgbClr val="FFFF00"/>
                </a:solidFill>
                <a:effectLst>
                  <a:outerShdw blurRad="38100" dist="38100" dir="2700000" algn="tl">
                    <a:srgbClr val="000000">
                      <a:alpha val="43137"/>
                    </a:srgbClr>
                  </a:outerShdw>
                </a:effectLst>
              </a:rPr>
              <a:t/>
            </a:r>
            <a:br>
              <a:rPr lang="en-US" sz="4000" b="1" dirty="0" smtClean="0">
                <a:solidFill>
                  <a:srgbClr val="FFFF00"/>
                </a:solidFill>
                <a:effectLst>
                  <a:outerShdw blurRad="38100" dist="38100" dir="2700000" algn="tl">
                    <a:srgbClr val="000000">
                      <a:alpha val="43137"/>
                    </a:srgbClr>
                  </a:outerShdw>
                </a:effectLst>
              </a:rPr>
            </a:br>
            <a:r>
              <a:rPr lang="en-US" sz="4000" b="1" dirty="0" smtClean="0">
                <a:solidFill>
                  <a:srgbClr val="FFFF00"/>
                </a:solidFill>
                <a:effectLst>
                  <a:outerShdw blurRad="38100" dist="38100" dir="2700000" algn="tl">
                    <a:srgbClr val="000000">
                      <a:alpha val="43137"/>
                    </a:srgbClr>
                  </a:outerShdw>
                </a:effectLst>
              </a:rPr>
              <a:t>ENDOCRINE </a:t>
            </a:r>
            <a:r>
              <a:rPr lang="en-US" sz="4000" b="1" dirty="0" smtClean="0">
                <a:solidFill>
                  <a:srgbClr val="FFFF00"/>
                </a:solidFill>
                <a:effectLst>
                  <a:outerShdw blurRad="38100" dist="38100" dir="2700000" algn="tl">
                    <a:srgbClr val="000000">
                      <a:alpha val="43137"/>
                    </a:srgbClr>
                  </a:outerShdw>
                </a:effectLst>
              </a:rPr>
              <a:t>GLANDS - 2</a:t>
            </a:r>
            <a:endParaRPr lang="en-US" sz="4000" b="1"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57200" y="5638800"/>
            <a:ext cx="6400800" cy="990600"/>
          </a:xfrm>
        </p:spPr>
        <p:txBody>
          <a:bodyPr>
            <a:normAutofit fontScale="92500" lnSpcReduction="20000"/>
          </a:bodyPr>
          <a:lstStyle/>
          <a:p>
            <a:pPr algn="l"/>
            <a:r>
              <a:rPr lang="en-US" sz="2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Dr. SANJIV KUMAR</a:t>
            </a:r>
          </a:p>
          <a:p>
            <a:pPr algn="l"/>
            <a:r>
              <a:rPr lang="en-US" sz="2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ASSTT.  PROFESSOR, </a:t>
            </a:r>
            <a:endParaRPr lang="en-US"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l"/>
            <a:r>
              <a:rPr lang="en-US"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DEPTT</a:t>
            </a:r>
            <a:r>
              <a:rPr lang="en-US" sz="2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OF </a:t>
            </a:r>
            <a:r>
              <a:rPr lang="en-US" sz="2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PATHOLOGY, </a:t>
            </a:r>
            <a:r>
              <a:rPr lang="en-US"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BVC</a:t>
            </a:r>
            <a:r>
              <a:rPr lang="en-US" sz="2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BASU, PATNA</a:t>
            </a:r>
          </a:p>
          <a:p>
            <a:pPr algn="l"/>
            <a:endParaRPr lang="en-US" dirty="0">
              <a:solidFill>
                <a:srgbClr val="C00000"/>
              </a:solidFill>
            </a:endParaRPr>
          </a:p>
          <a:p>
            <a:endParaRPr lang="en-US" dirty="0">
              <a:solidFill>
                <a:srgbClr val="C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276600"/>
            <a:ext cx="34290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97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990600"/>
            <a:ext cx="7467600" cy="1143000"/>
          </a:xfrm>
          <a:solidFill>
            <a:schemeClr val="accent2"/>
          </a:solidFill>
        </p:spPr>
        <p:txBody>
          <a:bodyPr>
            <a:normAutofit/>
          </a:bodyPr>
          <a:lstStyle/>
          <a:p>
            <a:pPr algn="ctr"/>
            <a:r>
              <a:rPr lang="en-US" sz="4000" b="1" dirty="0" smtClean="0">
                <a:solidFill>
                  <a:srgbClr val="FF0000"/>
                </a:solidFill>
                <a:effectLst>
                  <a:outerShdw blurRad="38100" dist="38100" dir="2700000" algn="tl">
                    <a:srgbClr val="000000">
                      <a:alpha val="43137"/>
                    </a:srgbClr>
                  </a:outerShdw>
                </a:effectLst>
              </a:rPr>
              <a:t>ADRENAL GLAND</a:t>
            </a:r>
            <a:endParaRPr lang="en-US" sz="4000" b="1" dirty="0">
              <a:solidFill>
                <a:srgbClr val="FF0000"/>
              </a:solidFill>
              <a:effectLst>
                <a:outerShdw blurRad="38100" dist="38100" dir="2700000" algn="tl">
                  <a:srgbClr val="000000">
                    <a:alpha val="43137"/>
                  </a:srgbClr>
                </a:outerShdw>
              </a:effectLst>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590800"/>
            <a:ext cx="4343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904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992320" y="457200"/>
            <a:ext cx="6932480" cy="601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4907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7467600" cy="6092952"/>
          </a:xfrm>
        </p:spPr>
        <p:txBody>
          <a:bodyPr>
            <a:normAutofit/>
          </a:bodyPr>
          <a:lstStyle/>
          <a:p>
            <a:pPr marL="0" indent="0" algn="just">
              <a:buNone/>
            </a:pPr>
            <a:r>
              <a:rPr lang="en-US" dirty="0">
                <a:solidFill>
                  <a:srgbClr val="FF0000"/>
                </a:solidFill>
              </a:rPr>
              <a:t>Key Points</a:t>
            </a:r>
          </a:p>
          <a:p>
            <a:pPr algn="just"/>
            <a:r>
              <a:rPr lang="en-US" dirty="0"/>
              <a:t>The two major hormones produced by the adrenal cortex are the mineralocorticoids, which regulate the salt and water balance, and the glucocorticoids, which can regulate blood glucose and the body’s inflammatory response.</a:t>
            </a:r>
          </a:p>
          <a:p>
            <a:pPr algn="just"/>
            <a:r>
              <a:rPr lang="en-US" dirty="0"/>
              <a:t>There are three main glucocorticoids: cortisol, corticosterone, and cortisone.</a:t>
            </a:r>
          </a:p>
          <a:p>
            <a:pPr algn="just"/>
            <a:r>
              <a:rPr lang="en-US" dirty="0"/>
              <a:t>The adrenal medulla produces the hormones epinephrine and norepinephrine; these hormones regulate heart rate, breathing rate, cardiac muscle contractions, blood pressure, and blood glucose levels</a:t>
            </a:r>
            <a:r>
              <a:rPr lang="en-US" dirty="0" smtClean="0"/>
              <a:t>.</a:t>
            </a:r>
            <a:endParaRPr lang="en-US" dirty="0"/>
          </a:p>
        </p:txBody>
      </p:sp>
    </p:spTree>
    <p:extLst>
      <p:ext uri="{BB962C8B-B14F-4D97-AF65-F5344CB8AC3E}">
        <p14:creationId xmlns:p14="http://schemas.microsoft.com/office/powerpoint/2010/main" val="2612092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762000"/>
            <a:ext cx="7467600" cy="4873752"/>
          </a:xfrm>
        </p:spPr>
        <p:txBody>
          <a:bodyPr/>
          <a:lstStyle/>
          <a:p>
            <a:pPr algn="just"/>
            <a:r>
              <a:rPr lang="en-US" dirty="0"/>
              <a:t>glucocorticoid: Produced by the adrenal cortex, that are involved in metabolism and have anti-inflammatory </a:t>
            </a:r>
            <a:r>
              <a:rPr lang="en-US" dirty="0" smtClean="0"/>
              <a:t>properties</a:t>
            </a:r>
          </a:p>
          <a:p>
            <a:pPr algn="just"/>
            <a:endParaRPr lang="en-US" dirty="0"/>
          </a:p>
          <a:p>
            <a:pPr algn="just"/>
            <a:r>
              <a:rPr lang="en-US" dirty="0"/>
              <a:t>aldosterone: Secreted by the adrenal cortex, that regulates the balance of sodium and potassium in the </a:t>
            </a:r>
            <a:r>
              <a:rPr lang="en-US" dirty="0" smtClean="0"/>
              <a:t>body</a:t>
            </a:r>
          </a:p>
          <a:p>
            <a:pPr algn="just"/>
            <a:endParaRPr lang="en-US" dirty="0"/>
          </a:p>
          <a:p>
            <a:pPr algn="just"/>
            <a:r>
              <a:rPr lang="en-US" dirty="0"/>
              <a:t>epinephrine: (adrenaline) an amino acid-derived hormone secreted by the adrenal gland in response to stress</a:t>
            </a:r>
          </a:p>
          <a:p>
            <a:pPr algn="just"/>
            <a:endParaRPr lang="en-US" dirty="0"/>
          </a:p>
        </p:txBody>
      </p:sp>
    </p:spTree>
    <p:extLst>
      <p:ext uri="{BB962C8B-B14F-4D97-AF65-F5344CB8AC3E}">
        <p14:creationId xmlns:p14="http://schemas.microsoft.com/office/powerpoint/2010/main" val="864697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b="10832"/>
          <a:stretch/>
        </p:blipFill>
        <p:spPr bwMode="auto">
          <a:xfrm>
            <a:off x="304800" y="0"/>
            <a:ext cx="845820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4718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7467600" cy="6016752"/>
          </a:xfrm>
        </p:spPr>
        <p:txBody>
          <a:bodyPr>
            <a:normAutofit fontScale="92500" lnSpcReduction="20000"/>
          </a:bodyPr>
          <a:lstStyle/>
          <a:p>
            <a:pPr marL="0" indent="0" algn="just">
              <a:buNone/>
            </a:pPr>
            <a:r>
              <a:rPr lang="en-US" dirty="0">
                <a:solidFill>
                  <a:srgbClr val="FF0000"/>
                </a:solidFill>
              </a:rPr>
              <a:t>ADRENAL CORTEX</a:t>
            </a:r>
          </a:p>
          <a:p>
            <a:pPr algn="just"/>
            <a:r>
              <a:rPr lang="en-US" dirty="0" smtClean="0"/>
              <a:t>The </a:t>
            </a:r>
            <a:r>
              <a:rPr lang="en-US" dirty="0"/>
              <a:t>adrenal cortex has three zones viz. </a:t>
            </a:r>
            <a:r>
              <a:rPr lang="en-US" dirty="0" err="1"/>
              <a:t>zona</a:t>
            </a:r>
            <a:r>
              <a:rPr lang="en-US" dirty="0"/>
              <a:t> </a:t>
            </a:r>
            <a:r>
              <a:rPr lang="en-US" dirty="0" err="1"/>
              <a:t>glomerulosa</a:t>
            </a:r>
            <a:r>
              <a:rPr lang="en-US" dirty="0"/>
              <a:t>, </a:t>
            </a:r>
            <a:r>
              <a:rPr lang="en-US" dirty="0" err="1"/>
              <a:t>zona</a:t>
            </a:r>
            <a:r>
              <a:rPr lang="en-US" dirty="0"/>
              <a:t> </a:t>
            </a:r>
            <a:r>
              <a:rPr lang="en-US" dirty="0" err="1"/>
              <a:t>fasciculata</a:t>
            </a:r>
            <a:r>
              <a:rPr lang="en-US" dirty="0"/>
              <a:t> and </a:t>
            </a:r>
            <a:r>
              <a:rPr lang="en-US" dirty="0" err="1"/>
              <a:t>zona</a:t>
            </a:r>
            <a:r>
              <a:rPr lang="en-US" dirty="0"/>
              <a:t> </a:t>
            </a:r>
            <a:r>
              <a:rPr lang="en-US" dirty="0" err="1"/>
              <a:t>reticulata</a:t>
            </a:r>
            <a:r>
              <a:rPr lang="en-US" dirty="0"/>
              <a:t>.</a:t>
            </a:r>
          </a:p>
          <a:p>
            <a:pPr algn="just"/>
            <a:r>
              <a:rPr lang="en-US" dirty="0" smtClean="0"/>
              <a:t>They produce </a:t>
            </a:r>
            <a:r>
              <a:rPr lang="en-US" dirty="0"/>
              <a:t>three different physiologically active hormones viz. </a:t>
            </a:r>
            <a:r>
              <a:rPr lang="en-US" dirty="0" err="1"/>
              <a:t>glucocorticoides</a:t>
            </a:r>
            <a:r>
              <a:rPr lang="en-US" dirty="0"/>
              <a:t>, </a:t>
            </a:r>
            <a:r>
              <a:rPr lang="en-US" dirty="0" err="1"/>
              <a:t>mineralocorticoides</a:t>
            </a:r>
            <a:r>
              <a:rPr lang="en-US" dirty="0"/>
              <a:t> and sex hormones</a:t>
            </a:r>
            <a:r>
              <a:rPr lang="en-US" dirty="0" smtClean="0"/>
              <a:t>.</a:t>
            </a:r>
          </a:p>
          <a:p>
            <a:pPr algn="just"/>
            <a:endParaRPr lang="en-US" dirty="0"/>
          </a:p>
          <a:p>
            <a:pPr marL="0" indent="0" algn="just">
              <a:buNone/>
            </a:pPr>
            <a:r>
              <a:rPr lang="en-US" dirty="0" smtClean="0">
                <a:solidFill>
                  <a:srgbClr val="FF0000"/>
                </a:solidFill>
              </a:rPr>
              <a:t>GLUCOCORTICOIDS</a:t>
            </a:r>
          </a:p>
          <a:p>
            <a:pPr marL="0" indent="0" algn="just">
              <a:buNone/>
            </a:pPr>
            <a:r>
              <a:rPr lang="en-US" dirty="0" smtClean="0"/>
              <a:t>•</a:t>
            </a:r>
            <a:r>
              <a:rPr lang="en-US" dirty="0"/>
              <a:t>	</a:t>
            </a:r>
            <a:r>
              <a:rPr lang="en-US" dirty="0" err="1"/>
              <a:t>Glucocorticoides</a:t>
            </a:r>
            <a:r>
              <a:rPr lang="en-US" dirty="0"/>
              <a:t> are secreted by the </a:t>
            </a:r>
            <a:r>
              <a:rPr lang="en-US" dirty="0" err="1"/>
              <a:t>Zona</a:t>
            </a:r>
            <a:r>
              <a:rPr lang="en-US" dirty="0"/>
              <a:t> </a:t>
            </a:r>
            <a:r>
              <a:rPr lang="en-US" dirty="0" err="1"/>
              <a:t>fasciculata</a:t>
            </a:r>
            <a:r>
              <a:rPr lang="en-US" dirty="0"/>
              <a:t>.</a:t>
            </a:r>
          </a:p>
          <a:p>
            <a:pPr marL="0" indent="0" algn="just">
              <a:buNone/>
            </a:pPr>
            <a:r>
              <a:rPr lang="en-US" dirty="0"/>
              <a:t>•	</a:t>
            </a:r>
            <a:r>
              <a:rPr lang="en-US" dirty="0" smtClean="0"/>
              <a:t>Hydrocortisone </a:t>
            </a:r>
            <a:r>
              <a:rPr lang="en-US" dirty="0"/>
              <a:t>or cortisol (compound F) and cortisone (compound E).</a:t>
            </a:r>
          </a:p>
          <a:p>
            <a:pPr algn="just"/>
            <a:r>
              <a:rPr lang="en-US" dirty="0"/>
              <a:t>Physiological functions</a:t>
            </a:r>
          </a:p>
          <a:p>
            <a:pPr marL="0" indent="0" algn="just">
              <a:buNone/>
            </a:pPr>
            <a:r>
              <a:rPr lang="en-US" dirty="0"/>
              <a:t>•	Shifting of fat </a:t>
            </a:r>
            <a:r>
              <a:rPr lang="en-US" dirty="0" smtClean="0"/>
              <a:t>stores</a:t>
            </a:r>
            <a:endParaRPr lang="en-US" dirty="0"/>
          </a:p>
          <a:p>
            <a:pPr marL="0" indent="0" algn="just">
              <a:buNone/>
            </a:pPr>
            <a:r>
              <a:rPr lang="en-US" dirty="0" smtClean="0"/>
              <a:t>•</a:t>
            </a:r>
            <a:r>
              <a:rPr lang="en-US" dirty="0"/>
              <a:t>	Anti-inflammatory </a:t>
            </a:r>
            <a:r>
              <a:rPr lang="en-US" dirty="0" smtClean="0"/>
              <a:t>function</a:t>
            </a:r>
          </a:p>
          <a:p>
            <a:pPr marL="0" indent="0" algn="just">
              <a:buNone/>
            </a:pPr>
            <a:r>
              <a:rPr lang="en-US" dirty="0" smtClean="0"/>
              <a:t>•</a:t>
            </a:r>
            <a:r>
              <a:rPr lang="en-US" dirty="0"/>
              <a:t>	Decreases the secretion of pepsin and </a:t>
            </a:r>
            <a:r>
              <a:rPr lang="en-US" dirty="0" err="1"/>
              <a:t>HCl</a:t>
            </a:r>
            <a:r>
              <a:rPr lang="en-US" dirty="0"/>
              <a:t>.</a:t>
            </a:r>
          </a:p>
          <a:p>
            <a:pPr marL="0" indent="0" algn="just">
              <a:buNone/>
            </a:pPr>
            <a:r>
              <a:rPr lang="en-US" dirty="0"/>
              <a:t>•	Decreases the </a:t>
            </a:r>
            <a:r>
              <a:rPr lang="en-US" dirty="0" err="1"/>
              <a:t>hyaluronidase</a:t>
            </a:r>
            <a:r>
              <a:rPr lang="en-US" dirty="0"/>
              <a:t> activity.</a:t>
            </a:r>
          </a:p>
          <a:p>
            <a:pPr algn="just"/>
            <a:endParaRPr lang="en-US" dirty="0"/>
          </a:p>
        </p:txBody>
      </p:sp>
    </p:spTree>
    <p:extLst>
      <p:ext uri="{BB962C8B-B14F-4D97-AF65-F5344CB8AC3E}">
        <p14:creationId xmlns:p14="http://schemas.microsoft.com/office/powerpoint/2010/main" val="3562185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848600" cy="6169152"/>
          </a:xfrm>
        </p:spPr>
        <p:txBody>
          <a:bodyPr>
            <a:normAutofit/>
          </a:bodyPr>
          <a:lstStyle/>
          <a:p>
            <a:pPr marL="0" indent="0" algn="just">
              <a:buNone/>
            </a:pPr>
            <a:r>
              <a:rPr lang="en-US" sz="2000" dirty="0" smtClean="0">
                <a:solidFill>
                  <a:srgbClr val="FF0000"/>
                </a:solidFill>
              </a:rPr>
              <a:t>MINERALOCORTICOIDS</a:t>
            </a:r>
          </a:p>
          <a:p>
            <a:pPr algn="just"/>
            <a:r>
              <a:rPr lang="en-US" sz="2000" dirty="0"/>
              <a:t>S</a:t>
            </a:r>
            <a:r>
              <a:rPr lang="en-US" sz="2000" dirty="0" smtClean="0"/>
              <a:t>ecreted </a:t>
            </a:r>
            <a:r>
              <a:rPr lang="en-US" sz="2000" dirty="0"/>
              <a:t>by the cells of </a:t>
            </a:r>
            <a:r>
              <a:rPr lang="en-US" sz="2000" dirty="0" err="1"/>
              <a:t>zona</a:t>
            </a:r>
            <a:r>
              <a:rPr lang="en-US" sz="2000" dirty="0"/>
              <a:t> </a:t>
            </a:r>
            <a:r>
              <a:rPr lang="en-US" sz="2000" dirty="0" err="1"/>
              <a:t>glomerulosa</a:t>
            </a:r>
            <a:r>
              <a:rPr lang="en-US" sz="2000" dirty="0"/>
              <a:t>. These hormones control the electrolyte and water balance. The chief hormone is called aldosterone.</a:t>
            </a:r>
          </a:p>
          <a:p>
            <a:pPr algn="just"/>
            <a:r>
              <a:rPr lang="en-US" sz="2000" dirty="0" smtClean="0"/>
              <a:t>In </a:t>
            </a:r>
            <a:r>
              <a:rPr lang="en-US" sz="2000" dirty="0"/>
              <a:t>deficiency of aldosterone, sodium, chloride, carbonate and water are lost- extracellular fluid is decreased, thereby minimizing the cardiac output and lowering the blood pressure. This leads to failure of circulation, culminating in shock, coma and death</a:t>
            </a:r>
            <a:r>
              <a:rPr lang="en-US" sz="2000" dirty="0" smtClean="0"/>
              <a:t>.</a:t>
            </a:r>
          </a:p>
          <a:p>
            <a:pPr algn="just"/>
            <a:endParaRPr lang="en-US" sz="2000" dirty="0"/>
          </a:p>
          <a:p>
            <a:pPr algn="just"/>
            <a:endParaRPr lang="en-US" sz="2000" dirty="0"/>
          </a:p>
          <a:p>
            <a:pPr marL="0" indent="0" algn="just">
              <a:buNone/>
            </a:pPr>
            <a:r>
              <a:rPr lang="en-US" sz="2000" dirty="0" smtClean="0">
                <a:solidFill>
                  <a:srgbClr val="FF0000"/>
                </a:solidFill>
              </a:rPr>
              <a:t>SEX HORMONE</a:t>
            </a:r>
          </a:p>
          <a:p>
            <a:pPr algn="just"/>
            <a:r>
              <a:rPr lang="en-US" sz="2000" dirty="0" smtClean="0"/>
              <a:t>Sex </a:t>
            </a:r>
            <a:r>
              <a:rPr lang="en-US" sz="2000" dirty="0"/>
              <a:t>hormones of adrenal cortex are produced by the </a:t>
            </a:r>
            <a:r>
              <a:rPr lang="en-US" sz="2000" dirty="0" err="1"/>
              <a:t>zona</a:t>
            </a:r>
            <a:r>
              <a:rPr lang="en-US" sz="2000" dirty="0"/>
              <a:t> </a:t>
            </a:r>
            <a:r>
              <a:rPr lang="en-US" sz="2000" dirty="0" err="1"/>
              <a:t>reticularis</a:t>
            </a:r>
            <a:r>
              <a:rPr lang="en-US" sz="2000" dirty="0"/>
              <a:t>.</a:t>
            </a:r>
          </a:p>
          <a:p>
            <a:pPr algn="just"/>
            <a:r>
              <a:rPr lang="en-US" sz="2000" dirty="0" smtClean="0"/>
              <a:t>The </a:t>
            </a:r>
            <a:r>
              <a:rPr lang="en-US" sz="2000" dirty="0"/>
              <a:t>hormones are mostly androgens </a:t>
            </a:r>
            <a:r>
              <a:rPr lang="en-US" sz="2000" dirty="0" smtClean="0"/>
              <a:t>(</a:t>
            </a:r>
            <a:r>
              <a:rPr lang="en-US" sz="2000" dirty="0" err="1" smtClean="0"/>
              <a:t>masculanising</a:t>
            </a:r>
            <a:r>
              <a:rPr lang="en-US" sz="2000" dirty="0" smtClean="0"/>
              <a:t>)  </a:t>
            </a:r>
            <a:r>
              <a:rPr lang="en-US" sz="2000" dirty="0"/>
              <a:t>and a few only estrogens </a:t>
            </a:r>
            <a:r>
              <a:rPr lang="en-US" sz="2000" dirty="0" smtClean="0"/>
              <a:t> (feminizing)</a:t>
            </a:r>
            <a:endParaRPr lang="en-US" sz="2000" dirty="0"/>
          </a:p>
          <a:p>
            <a:pPr algn="just"/>
            <a:endParaRPr lang="en-US" sz="2000" dirty="0"/>
          </a:p>
        </p:txBody>
      </p:sp>
    </p:spTree>
    <p:extLst>
      <p:ext uri="{BB962C8B-B14F-4D97-AF65-F5344CB8AC3E}">
        <p14:creationId xmlns:p14="http://schemas.microsoft.com/office/powerpoint/2010/main" val="3309420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6169152"/>
          </a:xfrm>
        </p:spPr>
        <p:txBody>
          <a:bodyPr>
            <a:normAutofit/>
          </a:bodyPr>
          <a:lstStyle/>
          <a:p>
            <a:pPr marL="0" indent="0" algn="just">
              <a:buNone/>
            </a:pPr>
            <a:r>
              <a:rPr lang="en-IN" sz="2000" dirty="0" smtClean="0">
                <a:solidFill>
                  <a:srgbClr val="FF0000"/>
                </a:solidFill>
              </a:rPr>
              <a:t>ADRENO-CORTISOL INSUFFICIENCY</a:t>
            </a:r>
          </a:p>
          <a:p>
            <a:pPr marL="0" indent="0" algn="just">
              <a:buNone/>
            </a:pPr>
            <a:endParaRPr lang="en-US" sz="2000" dirty="0"/>
          </a:p>
          <a:p>
            <a:pPr lvl="0" algn="just"/>
            <a:r>
              <a:rPr lang="en-IN" sz="2000" i="1" dirty="0"/>
              <a:t>Dogs</a:t>
            </a:r>
            <a:endParaRPr lang="en-US" sz="2000" dirty="0"/>
          </a:p>
          <a:p>
            <a:pPr lvl="1" algn="just"/>
            <a:r>
              <a:rPr lang="en-IN" sz="2000" dirty="0"/>
              <a:t>Primary </a:t>
            </a:r>
            <a:r>
              <a:rPr lang="en-IN" sz="2000" dirty="0" err="1"/>
              <a:t>adreno</a:t>
            </a:r>
            <a:r>
              <a:rPr lang="en-IN" sz="2000" dirty="0"/>
              <a:t>-cortisol insufficiency has been met with in dogs and they are manifested as anorexia, diarrhoea, asthenia, polydipsia, </a:t>
            </a:r>
            <a:r>
              <a:rPr lang="en-IN" sz="2000" dirty="0" err="1"/>
              <a:t>azotemia</a:t>
            </a:r>
            <a:r>
              <a:rPr lang="en-IN" sz="2000" dirty="0"/>
              <a:t>, hyponatremia, cardiovascular effects, eosinophilia, dehydration, anuria, hair loss, emesis and </a:t>
            </a:r>
            <a:r>
              <a:rPr lang="en-IN" sz="2000" dirty="0" err="1"/>
              <a:t>hyperkalemia</a:t>
            </a:r>
            <a:r>
              <a:rPr lang="en-IN" sz="2000" dirty="0"/>
              <a:t>.</a:t>
            </a:r>
            <a:endParaRPr lang="en-US" sz="2000" dirty="0"/>
          </a:p>
          <a:p>
            <a:pPr lvl="0" algn="just"/>
            <a:r>
              <a:rPr lang="en-IN" sz="2000" i="1" dirty="0"/>
              <a:t>Shipping fever</a:t>
            </a:r>
            <a:endParaRPr lang="en-US" sz="2000" dirty="0"/>
          </a:p>
          <a:p>
            <a:pPr lvl="1" algn="just"/>
            <a:r>
              <a:rPr lang="en-IN" sz="2000" dirty="0"/>
              <a:t>A condition of </a:t>
            </a:r>
            <a:r>
              <a:rPr lang="en-IN" sz="2000" dirty="0" err="1"/>
              <a:t>hypoadrenalism</a:t>
            </a:r>
            <a:r>
              <a:rPr lang="en-IN" sz="2000" dirty="0"/>
              <a:t> can arise due to stress of transport, cold, hunger, fatigue, lack of water and food, fright and infectious agents. This stimulates the production of ACTH, which in turn stimulates the cortex which finally becomes exhausted.</a:t>
            </a:r>
            <a:endParaRPr lang="en-US" sz="2000" dirty="0"/>
          </a:p>
          <a:p>
            <a:pPr lvl="1" algn="just"/>
            <a:r>
              <a:rPr lang="en-IN" sz="2000" dirty="0"/>
              <a:t>Infectious organisms may then invade and cause shipping pneumonia and fever.</a:t>
            </a:r>
            <a:endParaRPr lang="en-US" sz="2000" dirty="0"/>
          </a:p>
          <a:p>
            <a:pPr algn="just"/>
            <a:endParaRPr lang="en-US" sz="2000" dirty="0"/>
          </a:p>
        </p:txBody>
      </p:sp>
    </p:spTree>
    <p:extLst>
      <p:ext uri="{BB962C8B-B14F-4D97-AF65-F5344CB8AC3E}">
        <p14:creationId xmlns:p14="http://schemas.microsoft.com/office/powerpoint/2010/main" val="3724203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lgn="just">
              <a:lnSpc>
                <a:spcPct val="150000"/>
              </a:lnSpc>
              <a:buNone/>
            </a:pPr>
            <a:r>
              <a:rPr lang="en-US" dirty="0" smtClean="0"/>
              <a:t>Chronic </a:t>
            </a:r>
            <a:r>
              <a:rPr lang="en-US" dirty="0" err="1"/>
              <a:t>hypofunction</a:t>
            </a:r>
            <a:r>
              <a:rPr lang="en-US" dirty="0"/>
              <a:t> (Addison’s disease): The manifestation of Addison’s disease may occur only if there is bilateral destruction of the glands. This condition is exceedingly rare in animals. It is observed in tuberculosis and hypopituitarism. In this condition, there is general weakness, anemia, low blood pressure and brown pigmentation of skin.</a:t>
            </a:r>
          </a:p>
          <a:p>
            <a:pPr algn="just">
              <a:lnSpc>
                <a:spcPct val="150000"/>
              </a:lnSpc>
            </a:pPr>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1826" y="29308"/>
            <a:ext cx="262731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7959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81000"/>
            <a:ext cx="8572500" cy="5943600"/>
          </a:xfrm>
        </p:spPr>
        <p:txBody>
          <a:bodyPr>
            <a:normAutofit fontScale="85000" lnSpcReduction="10000"/>
          </a:bodyPr>
          <a:lstStyle/>
          <a:p>
            <a:pPr marL="0" indent="0" algn="just">
              <a:buNone/>
            </a:pPr>
            <a:r>
              <a:rPr lang="en-US" dirty="0" err="1">
                <a:solidFill>
                  <a:srgbClr val="FF0000"/>
                </a:solidFill>
              </a:rPr>
              <a:t>Hyperfunction</a:t>
            </a:r>
            <a:r>
              <a:rPr lang="en-US" dirty="0">
                <a:solidFill>
                  <a:srgbClr val="FF0000"/>
                </a:solidFill>
              </a:rPr>
              <a:t> of adrenal cortex</a:t>
            </a:r>
            <a:r>
              <a:rPr lang="en-US" dirty="0"/>
              <a:t> </a:t>
            </a:r>
            <a:endParaRPr lang="en-US" dirty="0" smtClean="0"/>
          </a:p>
          <a:p>
            <a:pPr marL="0" indent="0" algn="just">
              <a:buNone/>
            </a:pPr>
            <a:r>
              <a:rPr lang="en-US" dirty="0" smtClean="0">
                <a:solidFill>
                  <a:srgbClr val="FF0000"/>
                </a:solidFill>
              </a:rPr>
              <a:t>Cushing’s </a:t>
            </a:r>
            <a:r>
              <a:rPr lang="en-US" dirty="0">
                <a:solidFill>
                  <a:srgbClr val="FF0000"/>
                </a:solidFill>
              </a:rPr>
              <a:t>syndrome</a:t>
            </a:r>
          </a:p>
          <a:p>
            <a:pPr algn="just"/>
            <a:r>
              <a:rPr lang="en-US" dirty="0" smtClean="0"/>
              <a:t>In </a:t>
            </a:r>
            <a:r>
              <a:rPr lang="en-US" dirty="0" err="1"/>
              <a:t>hyperfunction</a:t>
            </a:r>
            <a:r>
              <a:rPr lang="en-US" dirty="0"/>
              <a:t> of the adrenal cortex, </a:t>
            </a:r>
            <a:endParaRPr lang="en-US" dirty="0" smtClean="0"/>
          </a:p>
          <a:p>
            <a:pPr marL="0" indent="0" algn="just">
              <a:buNone/>
            </a:pPr>
            <a:r>
              <a:rPr lang="en-US" dirty="0" smtClean="0"/>
              <a:t>there </a:t>
            </a:r>
            <a:r>
              <a:rPr lang="en-US" dirty="0"/>
              <a:t>is excess </a:t>
            </a:r>
            <a:r>
              <a:rPr lang="en-US" dirty="0" smtClean="0"/>
              <a:t>of </a:t>
            </a:r>
            <a:r>
              <a:rPr lang="en-US" dirty="0"/>
              <a:t>circulating hydrocortisone. </a:t>
            </a:r>
          </a:p>
          <a:p>
            <a:pPr marL="0" indent="0" algn="just">
              <a:buNone/>
            </a:pPr>
            <a:endParaRPr lang="en-US" dirty="0" smtClean="0"/>
          </a:p>
          <a:p>
            <a:pPr marL="0" indent="0" algn="just">
              <a:buNone/>
            </a:pPr>
            <a:r>
              <a:rPr lang="en-US" dirty="0" smtClean="0"/>
              <a:t>The </a:t>
            </a:r>
            <a:r>
              <a:rPr lang="en-US" dirty="0"/>
              <a:t>disease produces a wide variety of signs and symptoms which include obesity, </a:t>
            </a:r>
            <a:r>
              <a:rPr lang="en-US" dirty="0" smtClean="0"/>
              <a:t>excessive </a:t>
            </a:r>
            <a:r>
              <a:rPr lang="en-US" dirty="0"/>
              <a:t>body hair (</a:t>
            </a:r>
            <a:r>
              <a:rPr lang="en-US" dirty="0" err="1"/>
              <a:t>hirsutism</a:t>
            </a:r>
            <a:r>
              <a:rPr lang="en-US" dirty="0"/>
              <a:t>), osteoporosis, </a:t>
            </a:r>
            <a:r>
              <a:rPr lang="en-US" dirty="0" smtClean="0"/>
              <a:t>and stretch </a:t>
            </a:r>
            <a:r>
              <a:rPr lang="en-US" dirty="0"/>
              <a:t>marks in the skin, caused by its progressive thinning</a:t>
            </a:r>
            <a:r>
              <a:rPr lang="en-US" dirty="0" smtClean="0"/>
              <a:t>.</a:t>
            </a:r>
            <a:endParaRPr lang="en-US" dirty="0"/>
          </a:p>
          <a:p>
            <a:pPr marL="0" indent="0" algn="just">
              <a:buNone/>
            </a:pPr>
            <a:endParaRPr lang="en-US" dirty="0"/>
          </a:p>
          <a:p>
            <a:pPr marL="0" indent="0" algn="just">
              <a:buNone/>
            </a:pPr>
            <a:endParaRPr lang="en-US" dirty="0" smtClean="0"/>
          </a:p>
          <a:p>
            <a:pPr marL="0" indent="0" algn="just">
              <a:buNone/>
            </a:pPr>
            <a:r>
              <a:rPr lang="en-US" dirty="0" err="1" smtClean="0"/>
              <a:t>Adrenogenital</a:t>
            </a:r>
            <a:r>
              <a:rPr lang="en-US" dirty="0" smtClean="0"/>
              <a:t> </a:t>
            </a:r>
            <a:r>
              <a:rPr lang="en-US" dirty="0"/>
              <a:t>syndrome </a:t>
            </a:r>
            <a:r>
              <a:rPr lang="en-US" dirty="0">
                <a:solidFill>
                  <a:srgbClr val="FF0000"/>
                </a:solidFill>
              </a:rPr>
              <a:t>(Adrenal </a:t>
            </a:r>
            <a:r>
              <a:rPr lang="en-US" dirty="0" err="1">
                <a:solidFill>
                  <a:srgbClr val="FF0000"/>
                </a:solidFill>
              </a:rPr>
              <a:t>virilism</a:t>
            </a:r>
            <a:r>
              <a:rPr lang="en-US" dirty="0">
                <a:solidFill>
                  <a:srgbClr val="FF0000"/>
                </a:solidFill>
              </a:rPr>
              <a:t>)</a:t>
            </a:r>
          </a:p>
          <a:p>
            <a:pPr algn="just"/>
            <a:r>
              <a:rPr lang="en-US" dirty="0" smtClean="0"/>
              <a:t>In </a:t>
            </a:r>
            <a:r>
              <a:rPr lang="en-US" dirty="0"/>
              <a:t>this condition there is an excess of androgens – </a:t>
            </a:r>
            <a:r>
              <a:rPr lang="en-US" dirty="0" err="1"/>
              <a:t>masculanising</a:t>
            </a:r>
            <a:r>
              <a:rPr lang="en-US" dirty="0"/>
              <a:t> hormones.</a:t>
            </a:r>
          </a:p>
          <a:p>
            <a:pPr algn="just"/>
            <a:r>
              <a:rPr lang="en-US" dirty="0" smtClean="0"/>
              <a:t>In </a:t>
            </a:r>
            <a:r>
              <a:rPr lang="en-US" dirty="0"/>
              <a:t>female fetus, if the excess of hormone occurs during the first few weeks of intrauterine life, pseudo-hermaphroditism results. If it occurs later in females or in boys, precocious puberty may result</a:t>
            </a:r>
            <a:r>
              <a:rPr lang="en-US" dirty="0" smtClean="0"/>
              <a:t>.</a:t>
            </a:r>
          </a:p>
          <a:p>
            <a:pPr lvl="0" algn="just"/>
            <a:r>
              <a:rPr lang="en-IN" dirty="0">
                <a:solidFill>
                  <a:srgbClr val="FF0000"/>
                </a:solidFill>
              </a:rPr>
              <a:t>little girls become little boys” and “ little boys –little men”.</a:t>
            </a:r>
            <a:endParaRPr lang="en-US" dirty="0">
              <a:solidFill>
                <a:srgbClr val="FF0000"/>
              </a:solidFill>
            </a:endParaRPr>
          </a:p>
          <a:p>
            <a:pPr algn="just"/>
            <a:endParaRPr lang="en-US" dirty="0">
              <a:solidFill>
                <a:srgbClr val="FF0000"/>
              </a:solidFill>
            </a:endParaRPr>
          </a:p>
          <a:p>
            <a:pPr algn="just"/>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7755" y="228600"/>
            <a:ext cx="26162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0889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33600"/>
            <a:ext cx="7467600" cy="1143000"/>
          </a:xfrm>
          <a:solidFill>
            <a:schemeClr val="accent2"/>
          </a:solidFill>
        </p:spPr>
        <p:txBody>
          <a:bodyPr>
            <a:normAutofit/>
          </a:bodyPr>
          <a:lstStyle/>
          <a:p>
            <a:pPr algn="ctr"/>
            <a:r>
              <a:rPr lang="en-US" sz="4800" b="1" dirty="0">
                <a:solidFill>
                  <a:srgbClr val="FF0000"/>
                </a:solidFill>
                <a:effectLst>
                  <a:outerShdw blurRad="38100" dist="38100" dir="2700000" algn="tl">
                    <a:srgbClr val="000000">
                      <a:alpha val="43137"/>
                    </a:srgbClr>
                  </a:outerShdw>
                </a:effectLst>
              </a:rPr>
              <a:t>PANCREAS</a:t>
            </a:r>
          </a:p>
        </p:txBody>
      </p:sp>
    </p:spTree>
    <p:extLst>
      <p:ext uri="{BB962C8B-B14F-4D97-AF65-F5344CB8AC3E}">
        <p14:creationId xmlns:p14="http://schemas.microsoft.com/office/powerpoint/2010/main" val="3017120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normAutofit fontScale="90000"/>
          </a:bodyPr>
          <a:lstStyle/>
          <a:p>
            <a:r>
              <a:rPr lang="en-US" dirty="0">
                <a:solidFill>
                  <a:srgbClr val="FF0000"/>
                </a:solidFill>
              </a:rPr>
              <a:t>ADRENAL MEDULLA</a:t>
            </a:r>
            <a:r>
              <a:rPr lang="en-US" dirty="0"/>
              <a:t/>
            </a:r>
            <a:br>
              <a:rPr lang="en-US" dirty="0"/>
            </a:br>
            <a:endParaRPr lang="en-US" dirty="0"/>
          </a:p>
        </p:txBody>
      </p:sp>
      <p:sp>
        <p:nvSpPr>
          <p:cNvPr id="3" name="Content Placeholder 2"/>
          <p:cNvSpPr>
            <a:spLocks noGrp="1"/>
          </p:cNvSpPr>
          <p:nvPr>
            <p:ph sz="quarter" idx="1"/>
          </p:nvPr>
        </p:nvSpPr>
        <p:spPr>
          <a:xfrm>
            <a:off x="304800" y="1600200"/>
            <a:ext cx="7467600" cy="2362200"/>
          </a:xfrm>
        </p:spPr>
        <p:txBody>
          <a:bodyPr>
            <a:noAutofit/>
          </a:bodyPr>
          <a:lstStyle/>
          <a:p>
            <a:pPr algn="just"/>
            <a:r>
              <a:rPr lang="en-US" sz="2000" dirty="0" smtClean="0"/>
              <a:t>The </a:t>
            </a:r>
            <a:r>
              <a:rPr lang="en-US" sz="2000" dirty="0"/>
              <a:t>hormones of the medulla are adrenaline and noradrenaline and are produced in the ratio of 4:1</a:t>
            </a:r>
            <a:r>
              <a:rPr lang="en-US" sz="2000" dirty="0" smtClean="0"/>
              <a:t>.</a:t>
            </a:r>
          </a:p>
          <a:p>
            <a:pPr marL="0" indent="0" algn="just">
              <a:buNone/>
            </a:pPr>
            <a:endParaRPr lang="en-US" sz="2000" dirty="0"/>
          </a:p>
          <a:p>
            <a:pPr algn="just"/>
            <a:r>
              <a:rPr lang="en-US" sz="2000" dirty="0"/>
              <a:t>Reactions of adrenal glands to stress</a:t>
            </a:r>
          </a:p>
          <a:p>
            <a:pPr marL="0" indent="0" algn="just">
              <a:buNone/>
            </a:pPr>
            <a:r>
              <a:rPr lang="en-US" sz="2000" dirty="0"/>
              <a:t>•	Adrenal cortex reacts to stress by depletion of lipids.</a:t>
            </a:r>
          </a:p>
          <a:p>
            <a:pPr marL="0" indent="0" algn="just">
              <a:buNone/>
            </a:pPr>
            <a:endParaRPr lang="en-US" sz="2000" dirty="0"/>
          </a:p>
        </p:txBody>
      </p:sp>
    </p:spTree>
    <p:extLst>
      <p:ext uri="{BB962C8B-B14F-4D97-AF65-F5344CB8AC3E}">
        <p14:creationId xmlns:p14="http://schemas.microsoft.com/office/powerpoint/2010/main" val="2076103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FF0000"/>
                </a:solidFill>
              </a:rPr>
              <a:t>NEOPLASMS OF ADRENAL GLANDS</a:t>
            </a:r>
            <a:br>
              <a:rPr lang="en-US" sz="2400" dirty="0">
                <a:solidFill>
                  <a:srgbClr val="FF0000"/>
                </a:solidFill>
              </a:rPr>
            </a:br>
            <a:endParaRPr lang="en-US" sz="2400" dirty="0">
              <a:solidFill>
                <a:srgbClr val="FF0000"/>
              </a:solidFill>
            </a:endParaRPr>
          </a:p>
        </p:txBody>
      </p:sp>
      <p:sp>
        <p:nvSpPr>
          <p:cNvPr id="3" name="Content Placeholder 2"/>
          <p:cNvSpPr>
            <a:spLocks noGrp="1"/>
          </p:cNvSpPr>
          <p:nvPr>
            <p:ph sz="quarter" idx="1"/>
          </p:nvPr>
        </p:nvSpPr>
        <p:spPr/>
        <p:txBody>
          <a:bodyPr/>
          <a:lstStyle/>
          <a:p>
            <a:pPr algn="just"/>
            <a:r>
              <a:rPr lang="en-US" dirty="0" smtClean="0"/>
              <a:t>Adenoma </a:t>
            </a:r>
            <a:r>
              <a:rPr lang="en-US" dirty="0"/>
              <a:t>of adrenal gland may be seen in dogs and horses. </a:t>
            </a:r>
            <a:endParaRPr lang="en-US" dirty="0" smtClean="0"/>
          </a:p>
          <a:p>
            <a:pPr algn="just"/>
            <a:endParaRPr lang="en-US" dirty="0" smtClean="0"/>
          </a:p>
          <a:p>
            <a:pPr algn="just"/>
            <a:r>
              <a:rPr lang="en-US" dirty="0" err="1" smtClean="0"/>
              <a:t>Pheochromocytoma</a:t>
            </a:r>
            <a:r>
              <a:rPr lang="en-US" dirty="0" smtClean="0"/>
              <a:t> </a:t>
            </a:r>
            <a:r>
              <a:rPr lang="en-US" dirty="0"/>
              <a:t>or medullary </a:t>
            </a:r>
            <a:r>
              <a:rPr lang="en-US" dirty="0" err="1"/>
              <a:t>chromaffinoma</a:t>
            </a:r>
            <a:r>
              <a:rPr lang="en-US" dirty="0"/>
              <a:t> is also reported in dogs, cattle, horses and sheep.</a:t>
            </a:r>
          </a:p>
          <a:p>
            <a:pPr algn="just"/>
            <a:endParaRPr lang="en-US" dirty="0"/>
          </a:p>
        </p:txBody>
      </p:sp>
    </p:spTree>
    <p:extLst>
      <p:ext uri="{BB962C8B-B14F-4D97-AF65-F5344CB8AC3E}">
        <p14:creationId xmlns:p14="http://schemas.microsoft.com/office/powerpoint/2010/main" val="748225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85800" y="609600"/>
            <a:ext cx="7467600" cy="5770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5871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457200"/>
            <a:ext cx="8382000" cy="5638800"/>
          </a:xfrm>
        </p:spPr>
        <p:txBody>
          <a:bodyPr>
            <a:noAutofit/>
          </a:bodyPr>
          <a:lstStyle/>
          <a:p>
            <a:pPr marL="0" indent="0" algn="ctr">
              <a:buNone/>
            </a:pPr>
            <a:r>
              <a:rPr lang="en-US" dirty="0">
                <a:solidFill>
                  <a:srgbClr val="FF0000"/>
                </a:solidFill>
              </a:rPr>
              <a:t>Key </a:t>
            </a:r>
            <a:r>
              <a:rPr lang="en-US" dirty="0" smtClean="0">
                <a:solidFill>
                  <a:srgbClr val="FF0000"/>
                </a:solidFill>
              </a:rPr>
              <a:t>Points</a:t>
            </a:r>
          </a:p>
          <a:p>
            <a:pPr marL="0" indent="0" algn="ctr">
              <a:buNone/>
            </a:pPr>
            <a:endParaRPr lang="en-US" dirty="0">
              <a:solidFill>
                <a:srgbClr val="FF0000"/>
              </a:solidFill>
            </a:endParaRPr>
          </a:p>
          <a:p>
            <a:pPr algn="just"/>
            <a:r>
              <a:rPr lang="en-US" dirty="0"/>
              <a:t>The pancreas has both endocrine and exocrine </a:t>
            </a:r>
            <a:r>
              <a:rPr lang="en-US" dirty="0" smtClean="0"/>
              <a:t>functions.</a:t>
            </a:r>
          </a:p>
          <a:p>
            <a:pPr algn="just"/>
            <a:endParaRPr lang="en-US" dirty="0" smtClean="0"/>
          </a:p>
          <a:p>
            <a:pPr algn="just"/>
            <a:r>
              <a:rPr lang="en-US" dirty="0"/>
              <a:t>islets of </a:t>
            </a:r>
            <a:r>
              <a:rPr lang="en-US" dirty="0" smtClean="0"/>
              <a:t>Langerhans</a:t>
            </a:r>
            <a:r>
              <a:rPr lang="en-US" dirty="0"/>
              <a:t>: regions in the pancreas that contain its endocrine </a:t>
            </a:r>
            <a:r>
              <a:rPr lang="en-US" dirty="0" smtClean="0"/>
              <a:t>cells (5% of total cells)</a:t>
            </a:r>
          </a:p>
          <a:p>
            <a:pPr algn="just"/>
            <a:endParaRPr lang="en-US" dirty="0"/>
          </a:p>
          <a:p>
            <a:pPr algn="just"/>
            <a:r>
              <a:rPr lang="en-US" dirty="0" smtClean="0"/>
              <a:t>Both </a:t>
            </a:r>
            <a:r>
              <a:rPr lang="en-US" dirty="0"/>
              <a:t>insulin and glucagon are responsible for the regulation of blood glucose levels in the body.</a:t>
            </a:r>
          </a:p>
          <a:p>
            <a:pPr algn="just"/>
            <a:endParaRPr lang="en-US" dirty="0"/>
          </a:p>
        </p:txBody>
      </p:sp>
    </p:spTree>
    <p:extLst>
      <p:ext uri="{BB962C8B-B14F-4D97-AF65-F5344CB8AC3E}">
        <p14:creationId xmlns:p14="http://schemas.microsoft.com/office/powerpoint/2010/main" val="1168250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001000" cy="6092952"/>
          </a:xfrm>
        </p:spPr>
        <p:txBody>
          <a:bodyPr>
            <a:normAutofit/>
          </a:bodyPr>
          <a:lstStyle/>
          <a:p>
            <a:pPr marL="0" indent="0" algn="just">
              <a:buNone/>
            </a:pPr>
            <a:r>
              <a:rPr lang="en-US" dirty="0">
                <a:latin typeface="Times New Roman" pitchFamily="18" charset="0"/>
                <a:cs typeface="Times New Roman" pitchFamily="18" charset="0"/>
              </a:rPr>
              <a:t>Primary hormones secreted by the pancreas include</a:t>
            </a:r>
            <a:r>
              <a:rPr lang="en-US" dirty="0" smtClean="0">
                <a:latin typeface="Times New Roman" pitchFamily="18" charset="0"/>
                <a:cs typeface="Times New Roman" pitchFamily="18" charset="0"/>
              </a:rPr>
              <a:t>:</a:t>
            </a:r>
          </a:p>
          <a:p>
            <a:pPr marL="0" indent="0" algn="just">
              <a:buNone/>
            </a:pPr>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Gastrin: This hormone aids digestion by stimulating certain cells in the stomach to produce acid</a:t>
            </a:r>
            <a:r>
              <a:rPr lang="en-US" dirty="0" smtClean="0">
                <a:latin typeface="Times New Roman" pitchFamily="18" charset="0"/>
                <a:cs typeface="Times New Roman" pitchFamily="18" charset="0"/>
              </a:rPr>
              <a:t>.</a:t>
            </a:r>
          </a:p>
          <a:p>
            <a:pPr algn="just"/>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Glucagon: Glucagon helps insulin maintain normal blood glucose by working in the opposite way of insulin. It stimulates </a:t>
            </a:r>
            <a:r>
              <a:rPr lang="en-US" dirty="0" smtClean="0">
                <a:latin typeface="Times New Roman" pitchFamily="18" charset="0"/>
                <a:cs typeface="Times New Roman" pitchFamily="18" charset="0"/>
              </a:rPr>
              <a:t>cells </a:t>
            </a:r>
            <a:r>
              <a:rPr lang="en-US" dirty="0">
                <a:latin typeface="Times New Roman" pitchFamily="18" charset="0"/>
                <a:cs typeface="Times New Roman" pitchFamily="18" charset="0"/>
              </a:rPr>
              <a:t>to release </a:t>
            </a:r>
            <a:r>
              <a:rPr lang="en-US" dirty="0" smtClean="0">
                <a:latin typeface="Times New Roman" pitchFamily="18" charset="0"/>
                <a:cs typeface="Times New Roman" pitchFamily="18" charset="0"/>
              </a:rPr>
              <a:t>glucose.</a:t>
            </a:r>
          </a:p>
          <a:p>
            <a:pPr algn="just"/>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Insulin: This hormone regulates blood glucose by allowing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body’s cells to absorb and use glucose. </a:t>
            </a:r>
          </a:p>
        </p:txBody>
      </p:sp>
    </p:spTree>
    <p:extLst>
      <p:ext uri="{BB962C8B-B14F-4D97-AF65-F5344CB8AC3E}">
        <p14:creationId xmlns:p14="http://schemas.microsoft.com/office/powerpoint/2010/main" val="3326448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1066800"/>
            <a:ext cx="7467600" cy="4873752"/>
          </a:xfrm>
        </p:spPr>
        <p:txBody>
          <a:bodyPr/>
          <a:lstStyle/>
          <a:p>
            <a:pPr algn="just"/>
            <a:r>
              <a:rPr lang="en-US" dirty="0" err="1"/>
              <a:t>Somatostatin</a:t>
            </a:r>
            <a:r>
              <a:rPr lang="en-US" dirty="0"/>
              <a:t>: When levels of other pancreatic hormones, such as insulin and glucagon, get too high, </a:t>
            </a:r>
            <a:r>
              <a:rPr lang="en-US" dirty="0" err="1"/>
              <a:t>somatostatin</a:t>
            </a:r>
            <a:r>
              <a:rPr lang="en-US" dirty="0"/>
              <a:t> is secreted to maintain a balance of glucose and/or salt in the blood</a:t>
            </a:r>
            <a:r>
              <a:rPr lang="en-US" dirty="0" smtClean="0"/>
              <a:t>.</a:t>
            </a:r>
          </a:p>
          <a:p>
            <a:pPr algn="just"/>
            <a:endParaRPr lang="en-US" dirty="0"/>
          </a:p>
          <a:p>
            <a:pPr algn="just"/>
            <a:r>
              <a:rPr lang="en-US" dirty="0"/>
              <a:t>Vasoactive intestinal peptide (VIP): This hormone helps control water secretion and absorption from the intestines by stimulating the intestinal cells to release water and salts into the intestines.</a:t>
            </a:r>
          </a:p>
          <a:p>
            <a:pPr algn="just"/>
            <a:endParaRPr lang="en-US" dirty="0"/>
          </a:p>
        </p:txBody>
      </p:sp>
    </p:spTree>
    <p:extLst>
      <p:ext uri="{BB962C8B-B14F-4D97-AF65-F5344CB8AC3E}">
        <p14:creationId xmlns:p14="http://schemas.microsoft.com/office/powerpoint/2010/main" val="3525856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169"/>
            <a:ext cx="7467600" cy="1143000"/>
          </a:xfrm>
        </p:spPr>
        <p:txBody>
          <a:bodyPr>
            <a:normAutofit fontScale="90000"/>
          </a:bodyPr>
          <a:lstStyle/>
          <a:p>
            <a:r>
              <a:rPr lang="en-US" dirty="0">
                <a:solidFill>
                  <a:srgbClr val="FF0000"/>
                </a:solidFill>
              </a:rPr>
              <a:t>Diseases and Disorders of the Pancreas</a:t>
            </a:r>
            <a:r>
              <a:rPr lang="en-US" dirty="0"/>
              <a:t/>
            </a:r>
            <a:br>
              <a:rPr lang="en-US" dirty="0"/>
            </a:br>
            <a:endParaRPr lang="en-US" dirty="0"/>
          </a:p>
        </p:txBody>
      </p:sp>
      <p:sp>
        <p:nvSpPr>
          <p:cNvPr id="3" name="Content Placeholder 2"/>
          <p:cNvSpPr>
            <a:spLocks noGrp="1"/>
          </p:cNvSpPr>
          <p:nvPr>
            <p:ph sz="quarter" idx="1"/>
          </p:nvPr>
        </p:nvSpPr>
        <p:spPr>
          <a:xfrm>
            <a:off x="304800" y="914400"/>
            <a:ext cx="8153400" cy="6096000"/>
          </a:xfrm>
        </p:spPr>
        <p:txBody>
          <a:bodyPr>
            <a:noAutofit/>
          </a:bodyPr>
          <a:lstStyle/>
          <a:p>
            <a:pPr algn="just"/>
            <a:r>
              <a:rPr lang="en-US" sz="2000" dirty="0" smtClean="0"/>
              <a:t>Problems </a:t>
            </a:r>
            <a:r>
              <a:rPr lang="en-US" sz="2000" dirty="0"/>
              <a:t>in the production or regulation of pancreatic hormones will cause complications related to blood sugar imbalance</a:t>
            </a:r>
            <a:r>
              <a:rPr lang="en-US" sz="2000" dirty="0" smtClean="0"/>
              <a:t>.</a:t>
            </a:r>
          </a:p>
          <a:p>
            <a:pPr algn="just"/>
            <a:endParaRPr lang="en-US" sz="2000" dirty="0"/>
          </a:p>
          <a:p>
            <a:pPr algn="just"/>
            <a:r>
              <a:rPr lang="en-US" sz="2000" dirty="0" smtClean="0"/>
              <a:t>Of </a:t>
            </a:r>
            <a:r>
              <a:rPr lang="en-US" sz="2000" dirty="0"/>
              <a:t>all the diseases and disorders of the pancreas, the most well-known is diabetes</a:t>
            </a:r>
            <a:r>
              <a:rPr lang="en-US" sz="2000" dirty="0" smtClean="0"/>
              <a:t>.</a:t>
            </a:r>
          </a:p>
          <a:p>
            <a:pPr algn="just"/>
            <a:endParaRPr lang="en-US" sz="2000" dirty="0"/>
          </a:p>
          <a:p>
            <a:pPr algn="just"/>
            <a:r>
              <a:rPr lang="en-US" sz="2000" dirty="0"/>
              <a:t>Type 1 diabetes: </a:t>
            </a:r>
            <a:r>
              <a:rPr lang="en-US" sz="2000" dirty="0" smtClean="0"/>
              <a:t>Body </a:t>
            </a:r>
            <a:r>
              <a:rPr lang="en-US" sz="2000" dirty="0"/>
              <a:t>doesn’t produce any insulin to handle the glucose in your body. </a:t>
            </a:r>
            <a:endParaRPr lang="en-US" sz="2000" dirty="0" smtClean="0"/>
          </a:p>
          <a:p>
            <a:pPr algn="just"/>
            <a:endParaRPr lang="en-US" sz="2000" dirty="0"/>
          </a:p>
          <a:p>
            <a:pPr algn="just"/>
            <a:r>
              <a:rPr lang="en-US" sz="2000" dirty="0" smtClean="0"/>
              <a:t>Type </a:t>
            </a:r>
            <a:r>
              <a:rPr lang="en-US" sz="2000" dirty="0"/>
              <a:t>2 diabetes: Type 2 diabetes is much more prevalent than type 1. </a:t>
            </a:r>
            <a:r>
              <a:rPr lang="en-US" sz="2000" dirty="0" smtClean="0"/>
              <a:t>Able </a:t>
            </a:r>
            <a:r>
              <a:rPr lang="en-US" sz="2000" dirty="0"/>
              <a:t>to produce insulin, but their bodies don’t use it correctly. They might also be unable to produce enough insulin to handle the glucose in their body. </a:t>
            </a:r>
          </a:p>
        </p:txBody>
      </p:sp>
    </p:spTree>
    <p:extLst>
      <p:ext uri="{BB962C8B-B14F-4D97-AF65-F5344CB8AC3E}">
        <p14:creationId xmlns:p14="http://schemas.microsoft.com/office/powerpoint/2010/main" val="3673468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914400"/>
            <a:ext cx="7467600" cy="4873752"/>
          </a:xfrm>
        </p:spPr>
        <p:txBody>
          <a:bodyPr/>
          <a:lstStyle/>
          <a:p>
            <a:pPr marL="0" indent="0" algn="just">
              <a:buNone/>
            </a:pPr>
            <a:r>
              <a:rPr lang="en-US" dirty="0"/>
              <a:t>Other common diseases and disorders associated with the pancreas are</a:t>
            </a:r>
            <a:r>
              <a:rPr lang="en-US" dirty="0" smtClean="0"/>
              <a:t>:</a:t>
            </a:r>
          </a:p>
          <a:p>
            <a:pPr marL="0" indent="0" algn="just">
              <a:buNone/>
            </a:pPr>
            <a:endParaRPr lang="en-US" dirty="0"/>
          </a:p>
          <a:p>
            <a:pPr algn="just"/>
            <a:r>
              <a:rPr lang="en-US" dirty="0"/>
              <a:t>Hyperglycemia: This condition is caused by abnormally high blood glucose levels. It can be caused by overproduction of the hormone glucagon. </a:t>
            </a:r>
            <a:endParaRPr lang="en-US" dirty="0" smtClean="0"/>
          </a:p>
          <a:p>
            <a:pPr algn="just"/>
            <a:endParaRPr lang="en-US" dirty="0"/>
          </a:p>
          <a:p>
            <a:pPr algn="just"/>
            <a:r>
              <a:rPr lang="en-US" dirty="0"/>
              <a:t>Hypoglycemia: Conversely, hypoglycemia is caused by low blood glucose levels. It is caused by a relative overproduction of insulin. </a:t>
            </a:r>
          </a:p>
          <a:p>
            <a:pPr algn="just"/>
            <a:endParaRPr lang="en-US" dirty="0"/>
          </a:p>
        </p:txBody>
      </p:sp>
    </p:spTree>
    <p:extLst>
      <p:ext uri="{BB962C8B-B14F-4D97-AF65-F5344CB8AC3E}">
        <p14:creationId xmlns:p14="http://schemas.microsoft.com/office/powerpoint/2010/main" val="2825447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447800" y="685800"/>
            <a:ext cx="61722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34082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512</TotalTime>
  <Words>899</Words>
  <Application>Microsoft Office PowerPoint</Application>
  <PresentationFormat>On-screen Show (4:3)</PresentationFormat>
  <Paragraphs>94</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Oriel</vt:lpstr>
      <vt:lpstr>PATHO-PHYSIOLOGY OF  ENDOCRINE GLANDS - 2</vt:lpstr>
      <vt:lpstr>PANCREAS</vt:lpstr>
      <vt:lpstr>PowerPoint Presentation</vt:lpstr>
      <vt:lpstr>PowerPoint Presentation</vt:lpstr>
      <vt:lpstr>PowerPoint Presentation</vt:lpstr>
      <vt:lpstr>PowerPoint Presentation</vt:lpstr>
      <vt:lpstr>Diseases and Disorders of the Pancreas </vt:lpstr>
      <vt:lpstr>PowerPoint Presentation</vt:lpstr>
      <vt:lpstr>PowerPoint Presentation</vt:lpstr>
      <vt:lpstr>ADRENAL GLAND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ADRENAL MEDULLA </vt:lpstr>
      <vt:lpstr>NEOPLASMS OF ADRENAL GLANDS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PATHO-PHYSIOLOGY  OF  ENDOCRINE GLANDS</dc:title>
  <dc:creator>PC</dc:creator>
  <cp:lastModifiedBy>PC</cp:lastModifiedBy>
  <cp:revision>54</cp:revision>
  <dcterms:created xsi:type="dcterms:W3CDTF">2006-08-16T00:00:00Z</dcterms:created>
  <dcterms:modified xsi:type="dcterms:W3CDTF">2020-05-27T08:41:59Z</dcterms:modified>
</cp:coreProperties>
</file>