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66" r:id="rId2"/>
    <p:sldId id="258" r:id="rId3"/>
    <p:sldId id="259" r:id="rId4"/>
    <p:sldId id="267" r:id="rId5"/>
    <p:sldId id="263" r:id="rId6"/>
    <p:sldId id="262" r:id="rId7"/>
    <p:sldId id="264" r:id="rId8"/>
    <p:sldId id="265" r:id="rId9"/>
    <p:sldId id="261" r:id="rId10"/>
    <p:sldId id="257" r:id="rId11"/>
    <p:sldId id="26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162" autoAdjust="0"/>
    <p:restoredTop sz="92442" autoAdjust="0"/>
  </p:normalViewPr>
  <p:slideViewPr>
    <p:cSldViewPr>
      <p:cViewPr>
        <p:scale>
          <a:sx n="50" d="100"/>
          <a:sy n="50" d="100"/>
        </p:scale>
        <p:origin x="-1848" y="-4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01C989-2F16-4413-8130-46EE400A594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134989C-5206-44EA-AF67-9496EB995C17}">
      <dgm:prSet phldrT="[Text]" custT="1"/>
      <dgm:spPr/>
      <dgm:t>
        <a:bodyPr/>
        <a:lstStyle/>
        <a:p>
          <a:r>
            <a:rPr lang="en-US" sz="3200" dirty="0" smtClean="0"/>
            <a:t>When the homeostatic capacity of cells and tissues exceeds</a:t>
          </a:r>
          <a:endParaRPr lang="en-US" sz="3200" dirty="0"/>
        </a:p>
      </dgm:t>
    </dgm:pt>
    <dgm:pt modelId="{BDA166BF-114D-49EB-9111-2FAA8BA8B66D}" type="parTrans" cxnId="{9EE0B389-E998-4364-9A95-A9F7BBE83886}">
      <dgm:prSet/>
      <dgm:spPr/>
      <dgm:t>
        <a:bodyPr/>
        <a:lstStyle/>
        <a:p>
          <a:endParaRPr lang="en-US"/>
        </a:p>
      </dgm:t>
    </dgm:pt>
    <dgm:pt modelId="{BF0CAB11-CB51-4B2D-960F-A0316E80FB3E}" type="sibTrans" cxnId="{9EE0B389-E998-4364-9A95-A9F7BBE83886}">
      <dgm:prSet/>
      <dgm:spPr/>
      <dgm:t>
        <a:bodyPr/>
        <a:lstStyle/>
        <a:p>
          <a:endParaRPr lang="en-US"/>
        </a:p>
      </dgm:t>
    </dgm:pt>
    <dgm:pt modelId="{76F1AC0D-4728-4C69-923F-2EC4063B6C1D}">
      <dgm:prSet phldrT="[Text]" custT="1"/>
      <dgm:spPr/>
      <dgm:t>
        <a:bodyPr/>
        <a:lstStyle/>
        <a:p>
          <a:r>
            <a:rPr lang="en-US" sz="3200" dirty="0" smtClean="0"/>
            <a:t>Elevated extracellular levels of calcium (</a:t>
          </a:r>
          <a:r>
            <a:rPr lang="en-US" sz="3200" dirty="0" err="1" smtClean="0"/>
            <a:t>hypercalcemia</a:t>
          </a:r>
          <a:r>
            <a:rPr lang="en-US" sz="3200" dirty="0" smtClean="0"/>
            <a:t>)</a:t>
          </a:r>
          <a:endParaRPr lang="en-US" sz="3200" dirty="0"/>
        </a:p>
      </dgm:t>
    </dgm:pt>
    <dgm:pt modelId="{BC9DB4E0-A45A-4CAC-9520-ADD0A3967341}" type="parTrans" cxnId="{6285A732-D756-47C7-87AE-C2E0610915FE}">
      <dgm:prSet/>
      <dgm:spPr/>
      <dgm:t>
        <a:bodyPr/>
        <a:lstStyle/>
        <a:p>
          <a:endParaRPr lang="en-US"/>
        </a:p>
      </dgm:t>
    </dgm:pt>
    <dgm:pt modelId="{8101C440-E783-478F-890F-93E1518BE5DB}" type="sibTrans" cxnId="{6285A732-D756-47C7-87AE-C2E0610915FE}">
      <dgm:prSet/>
      <dgm:spPr/>
      <dgm:t>
        <a:bodyPr/>
        <a:lstStyle/>
        <a:p>
          <a:endParaRPr lang="en-US"/>
        </a:p>
      </dgm:t>
    </dgm:pt>
    <dgm:pt modelId="{069CEC47-4875-441C-B96B-C3A091C8798B}">
      <dgm:prSet phldrT="[Text]" custT="1"/>
      <dgm:spPr/>
      <dgm:t>
        <a:bodyPr/>
        <a:lstStyle/>
        <a:p>
          <a:r>
            <a:rPr lang="en-US" sz="3600" dirty="0" smtClean="0"/>
            <a:t>Typically a </a:t>
          </a:r>
          <a:r>
            <a:rPr lang="en-US" sz="3600" b="1" dirty="0" smtClean="0"/>
            <a:t>generalized</a:t>
          </a:r>
          <a:r>
            <a:rPr lang="en-US" sz="3600" dirty="0" smtClean="0"/>
            <a:t> phenomenon</a:t>
          </a:r>
          <a:endParaRPr lang="en-US" sz="3600" dirty="0"/>
        </a:p>
      </dgm:t>
    </dgm:pt>
    <dgm:pt modelId="{380A8A79-D786-43BA-863E-2852C7FD9E0F}" type="parTrans" cxnId="{8418C851-7D8F-406B-9503-93F779E68212}">
      <dgm:prSet/>
      <dgm:spPr/>
      <dgm:t>
        <a:bodyPr/>
        <a:lstStyle/>
        <a:p>
          <a:endParaRPr lang="en-US"/>
        </a:p>
      </dgm:t>
    </dgm:pt>
    <dgm:pt modelId="{C64F9789-45C4-4679-8596-F5A424E57414}" type="sibTrans" cxnId="{8418C851-7D8F-406B-9503-93F779E68212}">
      <dgm:prSet/>
      <dgm:spPr/>
      <dgm:t>
        <a:bodyPr/>
        <a:lstStyle/>
        <a:p>
          <a:endParaRPr lang="en-US"/>
        </a:p>
      </dgm:t>
    </dgm:pt>
    <dgm:pt modelId="{71FC916F-AFF7-4BD5-BA97-591E64CFAB1A}" type="pres">
      <dgm:prSet presAssocID="{4901C989-2F16-4413-8130-46EE400A594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D41426B-799F-41F2-A0B8-2B2856DA76FA}" type="pres">
      <dgm:prSet presAssocID="{2134989C-5206-44EA-AF67-9496EB995C17}" presName="parentLin" presStyleCnt="0"/>
      <dgm:spPr/>
    </dgm:pt>
    <dgm:pt modelId="{1E729E38-DCF1-42F7-8FC3-11544BE2AC1C}" type="pres">
      <dgm:prSet presAssocID="{2134989C-5206-44EA-AF67-9496EB995C17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1A58721A-F97C-41FB-835A-BAF35FB356BF}" type="pres">
      <dgm:prSet presAssocID="{2134989C-5206-44EA-AF67-9496EB995C17}" presName="parentText" presStyleLbl="node1" presStyleIdx="0" presStyleCnt="3" custScaleX="139286" custScaleY="19806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38AD0A-94A5-4AFF-8740-1282B67935B1}" type="pres">
      <dgm:prSet presAssocID="{2134989C-5206-44EA-AF67-9496EB995C17}" presName="negativeSpace" presStyleCnt="0"/>
      <dgm:spPr/>
    </dgm:pt>
    <dgm:pt modelId="{A3DBCD6E-A685-4F38-8D19-F5AF50C85B31}" type="pres">
      <dgm:prSet presAssocID="{2134989C-5206-44EA-AF67-9496EB995C17}" presName="childText" presStyleLbl="conFgAcc1" presStyleIdx="0" presStyleCnt="3">
        <dgm:presLayoutVars>
          <dgm:bulletEnabled val="1"/>
        </dgm:presLayoutVars>
      </dgm:prSet>
      <dgm:spPr/>
    </dgm:pt>
    <dgm:pt modelId="{7B664F8B-17A9-4F53-960C-A243EEFDAB97}" type="pres">
      <dgm:prSet presAssocID="{BF0CAB11-CB51-4B2D-960F-A0316E80FB3E}" presName="spaceBetweenRectangles" presStyleCnt="0"/>
      <dgm:spPr/>
    </dgm:pt>
    <dgm:pt modelId="{AB8DD136-58E2-4B7F-AF77-D7F5BDC5D95D}" type="pres">
      <dgm:prSet presAssocID="{76F1AC0D-4728-4C69-923F-2EC4063B6C1D}" presName="parentLin" presStyleCnt="0"/>
      <dgm:spPr/>
    </dgm:pt>
    <dgm:pt modelId="{EA4DED37-1185-4879-91E2-C0BA2023CF34}" type="pres">
      <dgm:prSet presAssocID="{76F1AC0D-4728-4C69-923F-2EC4063B6C1D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0D02ECF2-9E85-41CC-A623-7A4D8521E2C6}" type="pres">
      <dgm:prSet presAssocID="{76F1AC0D-4728-4C69-923F-2EC4063B6C1D}" presName="parentText" presStyleLbl="node1" presStyleIdx="1" presStyleCnt="3" custScaleX="142857" custScaleY="20961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586CD5-6A5B-4B2E-961F-A5E22A267D22}" type="pres">
      <dgm:prSet presAssocID="{76F1AC0D-4728-4C69-923F-2EC4063B6C1D}" presName="negativeSpace" presStyleCnt="0"/>
      <dgm:spPr/>
    </dgm:pt>
    <dgm:pt modelId="{3817B286-04BD-4253-AA7F-08CDE78214DF}" type="pres">
      <dgm:prSet presAssocID="{76F1AC0D-4728-4C69-923F-2EC4063B6C1D}" presName="childText" presStyleLbl="conFgAcc1" presStyleIdx="1" presStyleCnt="3">
        <dgm:presLayoutVars>
          <dgm:bulletEnabled val="1"/>
        </dgm:presLayoutVars>
      </dgm:prSet>
      <dgm:spPr/>
    </dgm:pt>
    <dgm:pt modelId="{BE88126B-B662-4B32-87B9-5F1A56DF952F}" type="pres">
      <dgm:prSet presAssocID="{8101C440-E783-478F-890F-93E1518BE5DB}" presName="spaceBetweenRectangles" presStyleCnt="0"/>
      <dgm:spPr/>
    </dgm:pt>
    <dgm:pt modelId="{245AAA64-020D-4378-B08C-A3485AB6783C}" type="pres">
      <dgm:prSet presAssocID="{069CEC47-4875-441C-B96B-C3A091C8798B}" presName="parentLin" presStyleCnt="0"/>
      <dgm:spPr/>
    </dgm:pt>
    <dgm:pt modelId="{5C7823EA-E94B-4D61-A88B-D8BA23ACBE52}" type="pres">
      <dgm:prSet presAssocID="{069CEC47-4875-441C-B96B-C3A091C8798B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082EDBC4-79E9-42D1-AEEB-3B745CA744B9}" type="pres">
      <dgm:prSet presAssocID="{069CEC47-4875-441C-B96B-C3A091C8798B}" presName="parentText" presStyleLbl="node1" presStyleIdx="2" presStyleCnt="3" custScaleX="168144" custScaleY="19859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8809FC-E72E-4040-AA89-8068626267D8}" type="pres">
      <dgm:prSet presAssocID="{069CEC47-4875-441C-B96B-C3A091C8798B}" presName="negativeSpace" presStyleCnt="0"/>
      <dgm:spPr/>
    </dgm:pt>
    <dgm:pt modelId="{936CD02F-68D3-4305-BD8F-0E272555BDB1}" type="pres">
      <dgm:prSet presAssocID="{069CEC47-4875-441C-B96B-C3A091C8798B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6285A732-D756-47C7-87AE-C2E0610915FE}" srcId="{4901C989-2F16-4413-8130-46EE400A5949}" destId="{76F1AC0D-4728-4C69-923F-2EC4063B6C1D}" srcOrd="1" destOrd="0" parTransId="{BC9DB4E0-A45A-4CAC-9520-ADD0A3967341}" sibTransId="{8101C440-E783-478F-890F-93E1518BE5DB}"/>
    <dgm:cxn modelId="{06F746D6-A7CE-470B-88E9-967A9FE366E8}" type="presOf" srcId="{76F1AC0D-4728-4C69-923F-2EC4063B6C1D}" destId="{0D02ECF2-9E85-41CC-A623-7A4D8521E2C6}" srcOrd="1" destOrd="0" presId="urn:microsoft.com/office/officeart/2005/8/layout/list1"/>
    <dgm:cxn modelId="{13DE5588-7144-4E59-AB41-ABA46C912481}" type="presOf" srcId="{2134989C-5206-44EA-AF67-9496EB995C17}" destId="{1E729E38-DCF1-42F7-8FC3-11544BE2AC1C}" srcOrd="0" destOrd="0" presId="urn:microsoft.com/office/officeart/2005/8/layout/list1"/>
    <dgm:cxn modelId="{023DA84B-FA16-4974-9296-23A26432554F}" type="presOf" srcId="{069CEC47-4875-441C-B96B-C3A091C8798B}" destId="{082EDBC4-79E9-42D1-AEEB-3B745CA744B9}" srcOrd="1" destOrd="0" presId="urn:microsoft.com/office/officeart/2005/8/layout/list1"/>
    <dgm:cxn modelId="{9EE0B389-E998-4364-9A95-A9F7BBE83886}" srcId="{4901C989-2F16-4413-8130-46EE400A5949}" destId="{2134989C-5206-44EA-AF67-9496EB995C17}" srcOrd="0" destOrd="0" parTransId="{BDA166BF-114D-49EB-9111-2FAA8BA8B66D}" sibTransId="{BF0CAB11-CB51-4B2D-960F-A0316E80FB3E}"/>
    <dgm:cxn modelId="{1ECBECCF-1458-419E-A91D-E6F4B64E1A96}" type="presOf" srcId="{76F1AC0D-4728-4C69-923F-2EC4063B6C1D}" destId="{EA4DED37-1185-4879-91E2-C0BA2023CF34}" srcOrd="0" destOrd="0" presId="urn:microsoft.com/office/officeart/2005/8/layout/list1"/>
    <dgm:cxn modelId="{89B4D595-0A10-4778-8AB2-E5670897A944}" type="presOf" srcId="{069CEC47-4875-441C-B96B-C3A091C8798B}" destId="{5C7823EA-E94B-4D61-A88B-D8BA23ACBE52}" srcOrd="0" destOrd="0" presId="urn:microsoft.com/office/officeart/2005/8/layout/list1"/>
    <dgm:cxn modelId="{87BBF76C-8DAA-47A7-A218-95E8F40A242A}" type="presOf" srcId="{4901C989-2F16-4413-8130-46EE400A5949}" destId="{71FC916F-AFF7-4BD5-BA97-591E64CFAB1A}" srcOrd="0" destOrd="0" presId="urn:microsoft.com/office/officeart/2005/8/layout/list1"/>
    <dgm:cxn modelId="{E65C9BAE-C34C-4E9C-AC34-9CE7CDE66B3E}" type="presOf" srcId="{2134989C-5206-44EA-AF67-9496EB995C17}" destId="{1A58721A-F97C-41FB-835A-BAF35FB356BF}" srcOrd="1" destOrd="0" presId="urn:microsoft.com/office/officeart/2005/8/layout/list1"/>
    <dgm:cxn modelId="{8418C851-7D8F-406B-9503-93F779E68212}" srcId="{4901C989-2F16-4413-8130-46EE400A5949}" destId="{069CEC47-4875-441C-B96B-C3A091C8798B}" srcOrd="2" destOrd="0" parTransId="{380A8A79-D786-43BA-863E-2852C7FD9E0F}" sibTransId="{C64F9789-45C4-4679-8596-F5A424E57414}"/>
    <dgm:cxn modelId="{46876B09-3255-4B53-ACA5-F98CB028B5EA}" type="presParOf" srcId="{71FC916F-AFF7-4BD5-BA97-591E64CFAB1A}" destId="{2D41426B-799F-41F2-A0B8-2B2856DA76FA}" srcOrd="0" destOrd="0" presId="urn:microsoft.com/office/officeart/2005/8/layout/list1"/>
    <dgm:cxn modelId="{B7139BA4-D75F-4FB3-93D3-425F7DB54F33}" type="presParOf" srcId="{2D41426B-799F-41F2-A0B8-2B2856DA76FA}" destId="{1E729E38-DCF1-42F7-8FC3-11544BE2AC1C}" srcOrd="0" destOrd="0" presId="urn:microsoft.com/office/officeart/2005/8/layout/list1"/>
    <dgm:cxn modelId="{A3D98CF4-157E-49EA-A75F-C2252E4E7359}" type="presParOf" srcId="{2D41426B-799F-41F2-A0B8-2B2856DA76FA}" destId="{1A58721A-F97C-41FB-835A-BAF35FB356BF}" srcOrd="1" destOrd="0" presId="urn:microsoft.com/office/officeart/2005/8/layout/list1"/>
    <dgm:cxn modelId="{3D6C0054-8F11-4656-9CFA-7C7EE0402084}" type="presParOf" srcId="{71FC916F-AFF7-4BD5-BA97-591E64CFAB1A}" destId="{EF38AD0A-94A5-4AFF-8740-1282B67935B1}" srcOrd="1" destOrd="0" presId="urn:microsoft.com/office/officeart/2005/8/layout/list1"/>
    <dgm:cxn modelId="{17CCDBBE-B084-4465-BDDD-63FC76ABC839}" type="presParOf" srcId="{71FC916F-AFF7-4BD5-BA97-591E64CFAB1A}" destId="{A3DBCD6E-A685-4F38-8D19-F5AF50C85B31}" srcOrd="2" destOrd="0" presId="urn:microsoft.com/office/officeart/2005/8/layout/list1"/>
    <dgm:cxn modelId="{D086440A-CF62-40D5-9E85-FA5952F4383D}" type="presParOf" srcId="{71FC916F-AFF7-4BD5-BA97-591E64CFAB1A}" destId="{7B664F8B-17A9-4F53-960C-A243EEFDAB97}" srcOrd="3" destOrd="0" presId="urn:microsoft.com/office/officeart/2005/8/layout/list1"/>
    <dgm:cxn modelId="{DEF1B4BE-CCAA-4CCC-A758-B967F7BB05C0}" type="presParOf" srcId="{71FC916F-AFF7-4BD5-BA97-591E64CFAB1A}" destId="{AB8DD136-58E2-4B7F-AF77-D7F5BDC5D95D}" srcOrd="4" destOrd="0" presId="urn:microsoft.com/office/officeart/2005/8/layout/list1"/>
    <dgm:cxn modelId="{512997BC-E3A2-4F6B-AD5B-CDE171023E73}" type="presParOf" srcId="{AB8DD136-58E2-4B7F-AF77-D7F5BDC5D95D}" destId="{EA4DED37-1185-4879-91E2-C0BA2023CF34}" srcOrd="0" destOrd="0" presId="urn:microsoft.com/office/officeart/2005/8/layout/list1"/>
    <dgm:cxn modelId="{59D1CC1A-D015-496F-9E52-0C1D1A0B23D1}" type="presParOf" srcId="{AB8DD136-58E2-4B7F-AF77-D7F5BDC5D95D}" destId="{0D02ECF2-9E85-41CC-A623-7A4D8521E2C6}" srcOrd="1" destOrd="0" presId="urn:microsoft.com/office/officeart/2005/8/layout/list1"/>
    <dgm:cxn modelId="{4CE1E113-35C4-49E3-8165-87924002D47E}" type="presParOf" srcId="{71FC916F-AFF7-4BD5-BA97-591E64CFAB1A}" destId="{E0586CD5-6A5B-4B2E-961F-A5E22A267D22}" srcOrd="5" destOrd="0" presId="urn:microsoft.com/office/officeart/2005/8/layout/list1"/>
    <dgm:cxn modelId="{F6DA9E67-0B2C-46A4-8E0E-747413E8C35A}" type="presParOf" srcId="{71FC916F-AFF7-4BD5-BA97-591E64CFAB1A}" destId="{3817B286-04BD-4253-AA7F-08CDE78214DF}" srcOrd="6" destOrd="0" presId="urn:microsoft.com/office/officeart/2005/8/layout/list1"/>
    <dgm:cxn modelId="{C9337D3F-71FE-42B2-A470-C85C08F7BBEC}" type="presParOf" srcId="{71FC916F-AFF7-4BD5-BA97-591E64CFAB1A}" destId="{BE88126B-B662-4B32-87B9-5F1A56DF952F}" srcOrd="7" destOrd="0" presId="urn:microsoft.com/office/officeart/2005/8/layout/list1"/>
    <dgm:cxn modelId="{8DC1251C-CB7E-4982-99E3-244BBECC9F53}" type="presParOf" srcId="{71FC916F-AFF7-4BD5-BA97-591E64CFAB1A}" destId="{245AAA64-020D-4378-B08C-A3485AB6783C}" srcOrd="8" destOrd="0" presId="urn:microsoft.com/office/officeart/2005/8/layout/list1"/>
    <dgm:cxn modelId="{26FA52F6-922E-497D-8799-99151016B030}" type="presParOf" srcId="{245AAA64-020D-4378-B08C-A3485AB6783C}" destId="{5C7823EA-E94B-4D61-A88B-D8BA23ACBE52}" srcOrd="0" destOrd="0" presId="urn:microsoft.com/office/officeart/2005/8/layout/list1"/>
    <dgm:cxn modelId="{AE2E514C-AC89-4B68-BED5-6BE4E7EF15D8}" type="presParOf" srcId="{245AAA64-020D-4378-B08C-A3485AB6783C}" destId="{082EDBC4-79E9-42D1-AEEB-3B745CA744B9}" srcOrd="1" destOrd="0" presId="urn:microsoft.com/office/officeart/2005/8/layout/list1"/>
    <dgm:cxn modelId="{DCEDF6DE-9F03-4CD7-80C4-62342F358B49}" type="presParOf" srcId="{71FC916F-AFF7-4BD5-BA97-591E64CFAB1A}" destId="{958809FC-E72E-4040-AA89-8068626267D8}" srcOrd="9" destOrd="0" presId="urn:microsoft.com/office/officeart/2005/8/layout/list1"/>
    <dgm:cxn modelId="{0555C702-7F18-45D2-A76C-C23966A74F3C}" type="presParOf" srcId="{71FC916F-AFF7-4BD5-BA97-591E64CFAB1A}" destId="{936CD02F-68D3-4305-BD8F-0E272555BDB1}" srcOrd="10" destOrd="0" presId="urn:microsoft.com/office/officeart/2005/8/layout/list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3956EB0-8BB8-4377-B416-83960BEF153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C829274-4516-4E63-9C18-543427724C9D}">
      <dgm:prSet phldrT="[Text]"/>
      <dgm:spPr/>
      <dgm:t>
        <a:bodyPr/>
        <a:lstStyle/>
        <a:p>
          <a:r>
            <a:rPr lang="en-US" baseline="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Hyperparathyroidism</a:t>
          </a:r>
          <a:endParaRPr lang="en-US" dirty="0"/>
        </a:p>
      </dgm:t>
    </dgm:pt>
    <dgm:pt modelId="{866CD142-5748-4693-A04B-357FF8F1557D}" type="parTrans" cxnId="{1D3058D0-1369-4D05-83B4-DA693964C692}">
      <dgm:prSet/>
      <dgm:spPr/>
      <dgm:t>
        <a:bodyPr/>
        <a:lstStyle/>
        <a:p>
          <a:endParaRPr lang="en-US"/>
        </a:p>
      </dgm:t>
    </dgm:pt>
    <dgm:pt modelId="{F8B66FD2-6085-4085-94B0-1614674CDC1B}" type="sibTrans" cxnId="{1D3058D0-1369-4D05-83B4-DA693964C692}">
      <dgm:prSet/>
      <dgm:spPr/>
      <dgm:t>
        <a:bodyPr/>
        <a:lstStyle/>
        <a:p>
          <a:endParaRPr lang="en-US"/>
        </a:p>
      </dgm:t>
    </dgm:pt>
    <dgm:pt modelId="{CBEB4095-BF52-4579-892B-F8628A952338}">
      <dgm:prSet phldrT="[Text]" phldr="1"/>
      <dgm:spPr/>
      <dgm:t>
        <a:bodyPr/>
        <a:lstStyle/>
        <a:p>
          <a:endParaRPr lang="en-US"/>
        </a:p>
      </dgm:t>
    </dgm:pt>
    <dgm:pt modelId="{70D9C7EB-3667-4222-B4A5-CB1587E84F96}" type="parTrans" cxnId="{BD2982ED-7C1B-46F2-971B-BAF16BB1DAF3}">
      <dgm:prSet/>
      <dgm:spPr/>
      <dgm:t>
        <a:bodyPr/>
        <a:lstStyle/>
        <a:p>
          <a:endParaRPr lang="en-US"/>
        </a:p>
      </dgm:t>
    </dgm:pt>
    <dgm:pt modelId="{2BF26E40-E7CF-4C23-AD69-2A765D224B87}" type="sibTrans" cxnId="{BD2982ED-7C1B-46F2-971B-BAF16BB1DAF3}">
      <dgm:prSet/>
      <dgm:spPr/>
      <dgm:t>
        <a:bodyPr/>
        <a:lstStyle/>
        <a:p>
          <a:endParaRPr lang="en-US"/>
        </a:p>
      </dgm:t>
    </dgm:pt>
    <dgm:pt modelId="{51A13FD0-0A57-4357-BC7D-77BB3C490AD0}">
      <dgm:prSet phldrT="[Text]"/>
      <dgm:spPr/>
      <dgm:t>
        <a:bodyPr/>
        <a:lstStyle/>
        <a:p>
          <a:r>
            <a:rPr lang="en-US" baseline="0" dirty="0" err="1" smtClean="0">
              <a:solidFill>
                <a:schemeClr val="tx1"/>
              </a:solidFill>
              <a:latin typeface="+mn-lt"/>
              <a:ea typeface="+mn-ea"/>
              <a:cs typeface="+mn-cs"/>
            </a:rPr>
            <a:t>Hypervitaminosis</a:t>
          </a:r>
          <a:r>
            <a:rPr lang="en-US" baseline="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 D</a:t>
          </a:r>
          <a:endParaRPr lang="en-US" dirty="0"/>
        </a:p>
      </dgm:t>
    </dgm:pt>
    <dgm:pt modelId="{569CA44D-08FD-408E-9AF3-C2BAC0FC99DE}" type="parTrans" cxnId="{188E3B6D-FD95-4CF5-B03F-DA03320B5FD0}">
      <dgm:prSet/>
      <dgm:spPr/>
      <dgm:t>
        <a:bodyPr/>
        <a:lstStyle/>
        <a:p>
          <a:endParaRPr lang="en-US"/>
        </a:p>
      </dgm:t>
    </dgm:pt>
    <dgm:pt modelId="{ED4F3EA1-A83D-4BC5-8CA5-2F1EDC5A004D}" type="sibTrans" cxnId="{188E3B6D-FD95-4CF5-B03F-DA03320B5FD0}">
      <dgm:prSet/>
      <dgm:spPr/>
      <dgm:t>
        <a:bodyPr/>
        <a:lstStyle/>
        <a:p>
          <a:endParaRPr lang="en-US"/>
        </a:p>
      </dgm:t>
    </dgm:pt>
    <dgm:pt modelId="{5098199A-0479-481C-9760-A2108AB92D8F}">
      <dgm:prSet phldrT="[Text]" phldr="1"/>
      <dgm:spPr/>
      <dgm:t>
        <a:bodyPr/>
        <a:lstStyle/>
        <a:p>
          <a:endParaRPr lang="en-US" dirty="0"/>
        </a:p>
      </dgm:t>
    </dgm:pt>
    <dgm:pt modelId="{B22155CF-0F62-4AF4-9E1B-B3D5EDECA532}" type="parTrans" cxnId="{B189DFA5-367E-48C7-BDF6-A2CE71770DE7}">
      <dgm:prSet/>
      <dgm:spPr/>
      <dgm:t>
        <a:bodyPr/>
        <a:lstStyle/>
        <a:p>
          <a:endParaRPr lang="en-US"/>
        </a:p>
      </dgm:t>
    </dgm:pt>
    <dgm:pt modelId="{A3EC0B88-E89E-482F-9F08-FE26380C2714}" type="sibTrans" cxnId="{B189DFA5-367E-48C7-BDF6-A2CE71770DE7}">
      <dgm:prSet/>
      <dgm:spPr/>
      <dgm:t>
        <a:bodyPr/>
        <a:lstStyle/>
        <a:p>
          <a:endParaRPr lang="en-US"/>
        </a:p>
      </dgm:t>
    </dgm:pt>
    <dgm:pt modelId="{53A73D9F-D0FF-4834-A907-A08D90FEEE64}">
      <dgm:prSet phldrT="[Text]"/>
      <dgm:spPr/>
      <dgm:t>
        <a:bodyPr/>
        <a:lstStyle/>
        <a:p>
          <a:r>
            <a:rPr lang="en-US" baseline="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Diseases with extensive destruction of bone.</a:t>
          </a:r>
          <a:endParaRPr lang="en-US" dirty="0"/>
        </a:p>
      </dgm:t>
    </dgm:pt>
    <dgm:pt modelId="{4E8C3938-633B-4616-B5CB-7FC9CD717159}" type="parTrans" cxnId="{9D1C4DCE-704F-4038-9519-82A00189EACC}">
      <dgm:prSet/>
      <dgm:spPr/>
      <dgm:t>
        <a:bodyPr/>
        <a:lstStyle/>
        <a:p>
          <a:endParaRPr lang="en-US"/>
        </a:p>
      </dgm:t>
    </dgm:pt>
    <dgm:pt modelId="{40193D22-8BD0-44AA-947C-0D3E7A5B74F0}" type="sibTrans" cxnId="{9D1C4DCE-704F-4038-9519-82A00189EACC}">
      <dgm:prSet/>
      <dgm:spPr/>
      <dgm:t>
        <a:bodyPr/>
        <a:lstStyle/>
        <a:p>
          <a:endParaRPr lang="en-US"/>
        </a:p>
      </dgm:t>
    </dgm:pt>
    <dgm:pt modelId="{884A96C0-3C13-42CA-95F9-5FF999215A3D}" type="pres">
      <dgm:prSet presAssocID="{E3956EB0-8BB8-4377-B416-83960BEF153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46D4FBA-E2F1-44BD-B867-F8C09841F5FB}" type="pres">
      <dgm:prSet presAssocID="{4C829274-4516-4E63-9C18-543427724C9D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504371-CBEE-40BA-B5E7-D62EB14C204D}" type="pres">
      <dgm:prSet presAssocID="{4C829274-4516-4E63-9C18-543427724C9D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47AD80-2E15-4AF9-8417-8B37F3991DF4}" type="pres">
      <dgm:prSet presAssocID="{51A13FD0-0A57-4357-BC7D-77BB3C490AD0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99782D-DEDC-4AA3-9D1F-D7C489043A2D}" type="pres">
      <dgm:prSet presAssocID="{51A13FD0-0A57-4357-BC7D-77BB3C490AD0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B7AC06-696F-4E9B-A881-7A1F1415AB9A}" type="pres">
      <dgm:prSet presAssocID="{53A73D9F-D0FF-4834-A907-A08D90FEEE64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88E3B6D-FD95-4CF5-B03F-DA03320B5FD0}" srcId="{E3956EB0-8BB8-4377-B416-83960BEF153B}" destId="{51A13FD0-0A57-4357-BC7D-77BB3C490AD0}" srcOrd="1" destOrd="0" parTransId="{569CA44D-08FD-408E-9AF3-C2BAC0FC99DE}" sibTransId="{ED4F3EA1-A83D-4BC5-8CA5-2F1EDC5A004D}"/>
    <dgm:cxn modelId="{BD2982ED-7C1B-46F2-971B-BAF16BB1DAF3}" srcId="{4C829274-4516-4E63-9C18-543427724C9D}" destId="{CBEB4095-BF52-4579-892B-F8628A952338}" srcOrd="0" destOrd="0" parTransId="{70D9C7EB-3667-4222-B4A5-CB1587E84F96}" sibTransId="{2BF26E40-E7CF-4C23-AD69-2A765D224B87}"/>
    <dgm:cxn modelId="{301D95BA-C83A-4DE9-8D03-63D96A2AA80C}" type="presOf" srcId="{CBEB4095-BF52-4579-892B-F8628A952338}" destId="{B3504371-CBEE-40BA-B5E7-D62EB14C204D}" srcOrd="0" destOrd="0" presId="urn:microsoft.com/office/officeart/2005/8/layout/vList2"/>
    <dgm:cxn modelId="{9D1C4DCE-704F-4038-9519-82A00189EACC}" srcId="{E3956EB0-8BB8-4377-B416-83960BEF153B}" destId="{53A73D9F-D0FF-4834-A907-A08D90FEEE64}" srcOrd="2" destOrd="0" parTransId="{4E8C3938-633B-4616-B5CB-7FC9CD717159}" sibTransId="{40193D22-8BD0-44AA-947C-0D3E7A5B74F0}"/>
    <dgm:cxn modelId="{1D3058D0-1369-4D05-83B4-DA693964C692}" srcId="{E3956EB0-8BB8-4377-B416-83960BEF153B}" destId="{4C829274-4516-4E63-9C18-543427724C9D}" srcOrd="0" destOrd="0" parTransId="{866CD142-5748-4693-A04B-357FF8F1557D}" sibTransId="{F8B66FD2-6085-4085-94B0-1614674CDC1B}"/>
    <dgm:cxn modelId="{9E5E5E70-8764-4201-8901-47461BC9136F}" type="presOf" srcId="{51A13FD0-0A57-4357-BC7D-77BB3C490AD0}" destId="{0947AD80-2E15-4AF9-8417-8B37F3991DF4}" srcOrd="0" destOrd="0" presId="urn:microsoft.com/office/officeart/2005/8/layout/vList2"/>
    <dgm:cxn modelId="{691EF8BA-AA67-4D65-94F3-6C28D6F3EC4C}" type="presOf" srcId="{5098199A-0479-481C-9760-A2108AB92D8F}" destId="{4799782D-DEDC-4AA3-9D1F-D7C489043A2D}" srcOrd="0" destOrd="0" presId="urn:microsoft.com/office/officeart/2005/8/layout/vList2"/>
    <dgm:cxn modelId="{9A72C592-FE2B-49A9-8503-ADF7863849E3}" type="presOf" srcId="{E3956EB0-8BB8-4377-B416-83960BEF153B}" destId="{884A96C0-3C13-42CA-95F9-5FF999215A3D}" srcOrd="0" destOrd="0" presId="urn:microsoft.com/office/officeart/2005/8/layout/vList2"/>
    <dgm:cxn modelId="{520F2CC9-FF9A-4D2D-93B8-2C26975FF08A}" type="presOf" srcId="{4C829274-4516-4E63-9C18-543427724C9D}" destId="{946D4FBA-E2F1-44BD-B867-F8C09841F5FB}" srcOrd="0" destOrd="0" presId="urn:microsoft.com/office/officeart/2005/8/layout/vList2"/>
    <dgm:cxn modelId="{B189DFA5-367E-48C7-BDF6-A2CE71770DE7}" srcId="{51A13FD0-0A57-4357-BC7D-77BB3C490AD0}" destId="{5098199A-0479-481C-9760-A2108AB92D8F}" srcOrd="0" destOrd="0" parTransId="{B22155CF-0F62-4AF4-9E1B-B3D5EDECA532}" sibTransId="{A3EC0B88-E89E-482F-9F08-FE26380C2714}"/>
    <dgm:cxn modelId="{45567F67-D324-4F3C-983F-EC46A931B455}" type="presOf" srcId="{53A73D9F-D0FF-4834-A907-A08D90FEEE64}" destId="{F5B7AC06-696F-4E9B-A881-7A1F1415AB9A}" srcOrd="0" destOrd="0" presId="urn:microsoft.com/office/officeart/2005/8/layout/vList2"/>
    <dgm:cxn modelId="{50C7C413-D117-4DD9-987E-5AB53DAE0E91}" type="presParOf" srcId="{884A96C0-3C13-42CA-95F9-5FF999215A3D}" destId="{946D4FBA-E2F1-44BD-B867-F8C09841F5FB}" srcOrd="0" destOrd="0" presId="urn:microsoft.com/office/officeart/2005/8/layout/vList2"/>
    <dgm:cxn modelId="{EC99275E-0A18-4CFC-9851-2365738946CF}" type="presParOf" srcId="{884A96C0-3C13-42CA-95F9-5FF999215A3D}" destId="{B3504371-CBEE-40BA-B5E7-D62EB14C204D}" srcOrd="1" destOrd="0" presId="urn:microsoft.com/office/officeart/2005/8/layout/vList2"/>
    <dgm:cxn modelId="{BC57FD32-C50C-4A26-8D1E-8AEE6DBDADB7}" type="presParOf" srcId="{884A96C0-3C13-42CA-95F9-5FF999215A3D}" destId="{0947AD80-2E15-4AF9-8417-8B37F3991DF4}" srcOrd="2" destOrd="0" presId="urn:microsoft.com/office/officeart/2005/8/layout/vList2"/>
    <dgm:cxn modelId="{A338A125-82B7-40F9-800B-8D27F44BD4D4}" type="presParOf" srcId="{884A96C0-3C13-42CA-95F9-5FF999215A3D}" destId="{4799782D-DEDC-4AA3-9D1F-D7C489043A2D}" srcOrd="3" destOrd="0" presId="urn:microsoft.com/office/officeart/2005/8/layout/vList2"/>
    <dgm:cxn modelId="{3994236E-4D81-43BE-BEA6-5A0D473847DF}" type="presParOf" srcId="{884A96C0-3C13-42CA-95F9-5FF999215A3D}" destId="{F5B7AC06-696F-4E9B-A881-7A1F1415AB9A}" srcOrd="4" destOrd="0" presId="urn:microsoft.com/office/officeart/2005/8/layout/v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F93096-76FB-4C9B-985C-FA513C81E1CC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8A0FCA-15DF-4694-9EDB-4DEF3839968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A0FCA-15DF-4694-9EDB-4DEF3839968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A0FCA-15DF-4694-9EDB-4DEF3839968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A0FCA-15DF-4694-9EDB-4DEF3839968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Hypercalcemia sufficient to cause metastatic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calcification mainly occurs in three situations: 1) hyperparathyroidism, 2)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hypervitaminosis</a:t>
            </a: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D, and 3) diseases with extensive destruction of bone.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A0FCA-15DF-4694-9EDB-4DEF38399687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Hypercalcemia sufficient to cause metastatic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calcification mainly occurs in three situations: 1) hyperparathyroidism, 2)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hypervitaminosis</a:t>
            </a: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D, and 3) diseases with extensive destruction of bone.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A0FCA-15DF-4694-9EDB-4DEF38399687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2.xm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ll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"/>
            <a:ext cx="9316914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286000"/>
            <a:ext cx="9144000" cy="9144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Arial Black" pitchFamily="34" charset="0"/>
              </a:rPr>
              <a:t>PATHOLOGICAL CALCIFICATION</a:t>
            </a:r>
            <a:endParaRPr lang="en-US" sz="40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0" y="4724400"/>
            <a:ext cx="6858000" cy="2419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altLang="en-US" sz="3600" b="1" dirty="0" smtClean="0">
                <a:solidFill>
                  <a:srgbClr val="002060"/>
                </a:solidFill>
              </a:rPr>
              <a:t>KAUSHAL KUMAR</a:t>
            </a:r>
          </a:p>
          <a:p>
            <a:pPr algn="r">
              <a:lnSpc>
                <a:spcPct val="90000"/>
              </a:lnSpc>
            </a:pPr>
            <a:r>
              <a:rPr lang="en-US" altLang="en-US" sz="2800" b="1" dirty="0" smtClean="0">
                <a:solidFill>
                  <a:srgbClr val="FF0000"/>
                </a:solidFill>
              </a:rPr>
              <a:t>Assistant Professor &amp; Head</a:t>
            </a:r>
          </a:p>
          <a:p>
            <a:pPr algn="r">
              <a:lnSpc>
                <a:spcPct val="90000"/>
              </a:lnSpc>
            </a:pPr>
            <a:r>
              <a:rPr lang="en-US" altLang="en-US" sz="2800" b="1" dirty="0" smtClean="0">
                <a:solidFill>
                  <a:srgbClr val="FF0000"/>
                </a:solidFill>
              </a:rPr>
              <a:t>Department of Veterinary Pathology</a:t>
            </a:r>
          </a:p>
          <a:p>
            <a:pPr algn="r">
              <a:lnSpc>
                <a:spcPct val="90000"/>
              </a:lnSpc>
            </a:pPr>
            <a:r>
              <a:rPr lang="en-US" altLang="en-US" sz="2800" b="1" dirty="0" smtClean="0">
                <a:solidFill>
                  <a:srgbClr val="FF0000"/>
                </a:solidFill>
              </a:rPr>
              <a:t>Bihar Veterinary College</a:t>
            </a:r>
          </a:p>
          <a:p>
            <a:pPr algn="r">
              <a:lnSpc>
                <a:spcPct val="90000"/>
              </a:lnSpc>
            </a:pPr>
            <a:r>
              <a:rPr lang="en-US" altLang="en-US" sz="2800" b="1" dirty="0" smtClean="0">
                <a:solidFill>
                  <a:srgbClr val="FF0000"/>
                </a:solidFill>
              </a:rPr>
              <a:t>Bihar Animal Sciences University, Patn</a:t>
            </a:r>
            <a:r>
              <a:rPr lang="en-US" altLang="en-US" sz="2800" dirty="0" smtClean="0">
                <a:solidFill>
                  <a:srgbClr val="FF0000"/>
                </a:solidFill>
              </a:rPr>
              <a:t>a</a:t>
            </a:r>
          </a:p>
          <a:p>
            <a:endParaRPr lang="en-US" dirty="0"/>
          </a:p>
        </p:txBody>
      </p:sp>
      <p:pic>
        <p:nvPicPr>
          <p:cNvPr id="6" name="Picture 5" descr="C:\Users\Dell\Desktop\Bihar_Veterinary_College_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54515" cy="1219200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92064" y="0"/>
            <a:ext cx="1251936" cy="11933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533400"/>
            <a:ext cx="3200400" cy="838200"/>
          </a:xfrm>
        </p:spPr>
        <p:txBody>
          <a:bodyPr/>
          <a:lstStyle/>
          <a:p>
            <a:r>
              <a:rPr lang="en-US" b="1" dirty="0" smtClean="0"/>
              <a:t>Differences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76200" y="1219200"/>
          <a:ext cx="8991600" cy="57982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1622"/>
                <a:gridCol w="3730978"/>
                <a:gridCol w="3429000"/>
              </a:tblGrid>
              <a:tr h="393907">
                <a:tc>
                  <a:txBody>
                    <a:bodyPr/>
                    <a:lstStyle/>
                    <a:p>
                      <a:r>
                        <a:rPr lang="en-US" b="1" dirty="0" smtClean="0"/>
                        <a:t>Features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Dystrophic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dirty="0" smtClean="0"/>
                        <a:t> Calcification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Metastatic Calcification</a:t>
                      </a:r>
                      <a:endParaRPr lang="en-US" b="1" dirty="0"/>
                    </a:p>
                  </a:txBody>
                  <a:tcPr/>
                </a:tc>
              </a:tr>
              <a:tr h="679894">
                <a:tc>
                  <a:txBody>
                    <a:bodyPr/>
                    <a:lstStyle/>
                    <a:p>
                      <a:r>
                        <a:rPr lang="en-US" b="1" dirty="0" smtClean="0"/>
                        <a:t>Definition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Deposition of calcium in dead and degenerated tissue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Deposition of  calcium salts in normal tissue</a:t>
                      </a:r>
                      <a:endParaRPr lang="en-US" sz="2000" dirty="0"/>
                    </a:p>
                  </a:txBody>
                  <a:tcPr/>
                </a:tc>
              </a:tr>
              <a:tr h="679894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Calcium Metabolism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Normal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Deranged</a:t>
                      </a:r>
                      <a:endParaRPr lang="en-US" sz="2000" dirty="0"/>
                    </a:p>
                  </a:txBody>
                  <a:tcPr/>
                </a:tc>
              </a:tr>
              <a:tr h="679894">
                <a:tc>
                  <a:txBody>
                    <a:bodyPr/>
                    <a:lstStyle/>
                    <a:p>
                      <a:r>
                        <a:rPr lang="en-US" b="1" dirty="0" smtClean="0"/>
                        <a:t>Serum Calcium Level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Normal</a:t>
                      </a:r>
                    </a:p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Hypercalcemia</a:t>
                      </a:r>
                      <a:endParaRPr lang="en-US" sz="2000" dirty="0"/>
                    </a:p>
                  </a:txBody>
                  <a:tcPr/>
                </a:tc>
              </a:tr>
              <a:tr h="679894">
                <a:tc>
                  <a:txBody>
                    <a:bodyPr/>
                    <a:lstStyle/>
                    <a:p>
                      <a:r>
                        <a:rPr lang="en-US" b="1" dirty="0" smtClean="0"/>
                        <a:t>Reversibility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Generally Irreversible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Reversible upon correction of</a:t>
                      </a:r>
                      <a:r>
                        <a:rPr lang="en-US" sz="2000" baseline="0" dirty="0" smtClean="0"/>
                        <a:t> metabolic disorder</a:t>
                      </a:r>
                      <a:endParaRPr lang="en-US" sz="2000" dirty="0"/>
                    </a:p>
                  </a:txBody>
                  <a:tcPr/>
                </a:tc>
              </a:tr>
              <a:tr h="971277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Causes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Necrosis, infarcts, thrombi, cysts, </a:t>
                      </a:r>
                      <a:r>
                        <a:rPr lang="en-US" sz="2000" dirty="0" err="1" smtClean="0"/>
                        <a:t>tumours</a:t>
                      </a:r>
                      <a:r>
                        <a:rPr lang="en-US" sz="2000" dirty="0" smtClean="0"/>
                        <a:t>, old scars</a:t>
                      </a:r>
                      <a:r>
                        <a:rPr lang="en-US" sz="2000" baseline="0" dirty="0" smtClean="0"/>
                        <a:t> &amp;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haematoma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e.t.c</a:t>
                      </a:r>
                      <a:r>
                        <a:rPr lang="en-US" sz="2000" dirty="0" smtClean="0"/>
                        <a:t>.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Hyperparathyroidism</a:t>
                      </a:r>
                    </a:p>
                    <a:p>
                      <a:r>
                        <a:rPr lang="en-US" sz="2000" dirty="0" err="1" smtClean="0"/>
                        <a:t>Hypervitaminosis</a:t>
                      </a:r>
                      <a:r>
                        <a:rPr lang="en-US" sz="2000" dirty="0" smtClean="0"/>
                        <a:t>,</a:t>
                      </a:r>
                    </a:p>
                    <a:p>
                      <a:r>
                        <a:rPr lang="en-US" sz="2000" dirty="0" err="1" smtClean="0"/>
                        <a:t>Prlonged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immobilisation</a:t>
                      </a:r>
                      <a:endParaRPr lang="en-US" sz="2000" dirty="0"/>
                    </a:p>
                  </a:txBody>
                  <a:tcPr/>
                </a:tc>
              </a:tr>
              <a:tr h="1554042">
                <a:tc>
                  <a:txBody>
                    <a:bodyPr/>
                    <a:lstStyle/>
                    <a:p>
                      <a:r>
                        <a:rPr lang="en-US" b="1" dirty="0" smtClean="0"/>
                        <a:t>Pathogenesis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Increased binding of phosphates with necrotic and degenerative</a:t>
                      </a:r>
                      <a:r>
                        <a:rPr lang="en-US" sz="2000" baseline="0" dirty="0" smtClean="0"/>
                        <a:t> tissue; which in turn bind to calcium to form Calcium Phosphate precipitate.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Increased precipitates</a:t>
                      </a:r>
                      <a:r>
                        <a:rPr lang="en-US" sz="2000" baseline="0" dirty="0" smtClean="0"/>
                        <a:t> of Cal. phosphate due to </a:t>
                      </a:r>
                      <a:r>
                        <a:rPr lang="en-US" sz="2000" baseline="0" dirty="0" err="1" smtClean="0"/>
                        <a:t>hypercalcaemia</a:t>
                      </a:r>
                      <a:r>
                        <a:rPr lang="en-US" sz="2000" baseline="0" dirty="0" smtClean="0"/>
                        <a:t> in lungs, stomach, blood vessels, cornea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 descr="C:\Users\Dell\Desktop\Bihar_Veterinary_College_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685" y="76200"/>
            <a:ext cx="1154515" cy="1219200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48600" y="25807"/>
            <a:ext cx="1251936" cy="11933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1200912"/>
          </a:xfrm>
        </p:spPr>
        <p:txBody>
          <a:bodyPr/>
          <a:lstStyle/>
          <a:p>
            <a:r>
              <a:rPr lang="en-US" dirty="0" err="1" smtClean="0">
                <a:solidFill>
                  <a:srgbClr val="002060"/>
                </a:solidFill>
              </a:rPr>
              <a:t>th</a:t>
            </a:r>
            <a:r>
              <a:rPr lang="en-US" dirty="0" err="1" smtClean="0">
                <a:solidFill>
                  <a:schemeClr val="tx1"/>
                </a:solidFill>
              </a:rPr>
              <a:t>anksthanka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C:\Users\Dell\Desktop\download.jpg"/>
          <p:cNvPicPr>
            <a:picLocks noChangeAspect="1" noChangeArrowheads="1"/>
          </p:cNvPicPr>
          <p:nvPr/>
        </p:nvPicPr>
        <p:blipFill>
          <a:blip r:embed="rId2"/>
          <a:srcRect t="11111" b="36856"/>
          <a:stretch>
            <a:fillRect/>
          </a:stretch>
        </p:blipFill>
        <p:spPr bwMode="auto">
          <a:xfrm>
            <a:off x="0" y="609397"/>
            <a:ext cx="9143999" cy="63248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981200" y="3676471"/>
            <a:ext cx="365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Thanks</a:t>
            </a:r>
            <a:endParaRPr lang="en-US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Pathological Calcification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It is a lesion in which calcium salts, usually in the form of calcium phosphate, are deposited abnormally in soft tissues.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There are two forms:</a:t>
            </a:r>
          </a:p>
          <a:p>
            <a:pPr marL="1428750" lvl="3" indent="-514350">
              <a:buFont typeface="+mj-lt"/>
              <a:buAutoNum type="alphaUcPeriod"/>
            </a:pPr>
            <a:r>
              <a:rPr lang="en-US" sz="3600" dirty="0" smtClean="0"/>
              <a:t>Dystrophic Calcification</a:t>
            </a:r>
          </a:p>
          <a:p>
            <a:pPr marL="1428750" lvl="3" indent="-514350">
              <a:buFont typeface="+mj-lt"/>
              <a:buAutoNum type="alphaUcPeriod"/>
            </a:pPr>
            <a:r>
              <a:rPr lang="en-US" sz="3600" dirty="0" smtClean="0"/>
              <a:t>Metastatic  Calcification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C:\Users\Dell\Desktop\Bihar_Veterinary_College_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685" y="76200"/>
            <a:ext cx="1154515" cy="1219200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48600" y="25807"/>
            <a:ext cx="1251936" cy="11933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Types of Pathological Calcification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686800" cy="4389120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DYSTROPHIC calcification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A </a:t>
            </a:r>
            <a:r>
              <a:rPr lang="en-US" sz="3200" b="1" dirty="0" smtClean="0"/>
              <a:t>localized </a:t>
            </a:r>
            <a:r>
              <a:rPr lang="en-US" dirty="0" smtClean="0"/>
              <a:t>lesion occurs in dying and dead tissues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With </a:t>
            </a:r>
            <a:r>
              <a:rPr lang="en-US" b="1" dirty="0" smtClean="0">
                <a:solidFill>
                  <a:srgbClr val="00B050"/>
                </a:solidFill>
              </a:rPr>
              <a:t>NORMAL</a:t>
            </a:r>
            <a:r>
              <a:rPr lang="en-US" dirty="0" smtClean="0"/>
              <a:t> serum calcium level &amp; Ca Metabolism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/>
              <a:t>METASTATIC calcification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Deposition of Ca salts in</a:t>
            </a:r>
            <a:r>
              <a:rPr lang="en-US" b="1" dirty="0" smtClean="0"/>
              <a:t>  </a:t>
            </a:r>
            <a:r>
              <a:rPr lang="en-US" b="1" dirty="0" smtClean="0">
                <a:solidFill>
                  <a:srgbClr val="00B050"/>
                </a:solidFill>
              </a:rPr>
              <a:t>NORMAL</a:t>
            </a:r>
            <a:r>
              <a:rPr lang="en-US" b="1" dirty="0" smtClean="0"/>
              <a:t> </a:t>
            </a:r>
            <a:r>
              <a:rPr lang="en-US" dirty="0" smtClean="0"/>
              <a:t>tissues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/>
              <a:t> </a:t>
            </a:r>
            <a:r>
              <a:rPr lang="en-US" dirty="0" smtClean="0"/>
              <a:t>Always reflects some derangement in Ca </a:t>
            </a:r>
            <a:r>
              <a:rPr lang="en-US" dirty="0" err="1" smtClean="0"/>
              <a:t>Matabolism</a:t>
            </a:r>
            <a:r>
              <a:rPr lang="en-US" dirty="0" smtClean="0"/>
              <a:t> &amp; </a:t>
            </a:r>
            <a:r>
              <a:rPr lang="en-US" dirty="0" err="1" smtClean="0"/>
              <a:t>hypercalcemia</a:t>
            </a:r>
            <a:endParaRPr lang="en-US" dirty="0"/>
          </a:p>
        </p:txBody>
      </p:sp>
      <p:pic>
        <p:nvPicPr>
          <p:cNvPr id="4" name="Picture 3" descr="C:\Users\Dell\Desktop\Bihar_Veterinary_College_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685" y="76200"/>
            <a:ext cx="1154515" cy="1219200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48600" y="25807"/>
            <a:ext cx="1251936" cy="11933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Types of Pathological Calcification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686800" cy="4389120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DYSTROPHIC calcification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A </a:t>
            </a:r>
            <a:r>
              <a:rPr lang="en-US" sz="3200" b="1" dirty="0" smtClean="0"/>
              <a:t>localized </a:t>
            </a:r>
            <a:r>
              <a:rPr lang="en-US" dirty="0" smtClean="0"/>
              <a:t>lesion occurs in dying and dead tissues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With </a:t>
            </a:r>
            <a:r>
              <a:rPr lang="en-US" b="1" dirty="0" smtClean="0">
                <a:solidFill>
                  <a:srgbClr val="00B050"/>
                </a:solidFill>
              </a:rPr>
              <a:t>NORMAL</a:t>
            </a:r>
            <a:r>
              <a:rPr lang="en-US" dirty="0" smtClean="0"/>
              <a:t> serum calcium level &amp; Ca Metabolism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/>
              <a:t>METASTATIC calcification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Deposition of Ca salts in</a:t>
            </a:r>
            <a:r>
              <a:rPr lang="en-US" b="1" dirty="0" smtClean="0"/>
              <a:t>  </a:t>
            </a:r>
            <a:r>
              <a:rPr lang="en-US" b="1" dirty="0" smtClean="0">
                <a:solidFill>
                  <a:srgbClr val="00B050"/>
                </a:solidFill>
              </a:rPr>
              <a:t>NORMAL</a:t>
            </a:r>
            <a:r>
              <a:rPr lang="en-US" b="1" dirty="0" smtClean="0"/>
              <a:t> </a:t>
            </a:r>
            <a:r>
              <a:rPr lang="en-US" dirty="0" smtClean="0"/>
              <a:t>tissues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/>
              <a:t> </a:t>
            </a:r>
            <a:r>
              <a:rPr lang="en-US" dirty="0" smtClean="0"/>
              <a:t>Always reflects some derangement in Ca </a:t>
            </a:r>
            <a:r>
              <a:rPr lang="en-US" dirty="0" err="1" smtClean="0"/>
              <a:t>Matabolism</a:t>
            </a:r>
            <a:r>
              <a:rPr lang="en-US" dirty="0" smtClean="0"/>
              <a:t> &amp; </a:t>
            </a:r>
            <a:r>
              <a:rPr lang="en-US" dirty="0" err="1" smtClean="0"/>
              <a:t>hypercalcemia</a:t>
            </a:r>
            <a:endParaRPr lang="en-US" dirty="0"/>
          </a:p>
        </p:txBody>
      </p:sp>
      <p:pic>
        <p:nvPicPr>
          <p:cNvPr id="4" name="Picture 3" descr="C:\Users\Dell\Desktop\Bihar_Veterinary_College_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685" y="76200"/>
            <a:ext cx="1154515" cy="1219200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48600" y="25807"/>
            <a:ext cx="1251936" cy="11933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8800"/>
            <a:ext cx="5638800" cy="4495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Injured and dying cells are </a:t>
            </a:r>
            <a:r>
              <a:rPr lang="en-US" dirty="0" smtClean="0">
                <a:solidFill>
                  <a:srgbClr val="FF0000"/>
                </a:solidFill>
              </a:rPr>
              <a:t>not able to maintain normal calcium homeostasis </a:t>
            </a:r>
            <a:r>
              <a:rPr lang="en-US" dirty="0" smtClean="0"/>
              <a:t>due to increased intracellular calcium levels. </a:t>
            </a:r>
          </a:p>
          <a:p>
            <a:r>
              <a:rPr lang="en-US" dirty="0" smtClean="0"/>
              <a:t>Once calcification is initiated deposition of calcium continues.</a:t>
            </a:r>
          </a:p>
          <a:p>
            <a:r>
              <a:rPr lang="en-US" dirty="0" smtClean="0"/>
              <a:t>Can occur with any type of tissue necrosis</a:t>
            </a:r>
          </a:p>
          <a:p>
            <a:r>
              <a:rPr lang="en-US" dirty="0" smtClean="0"/>
              <a:t>Grossly visible calcification include heart and skeletal muscle and </a:t>
            </a:r>
            <a:r>
              <a:rPr lang="en-US" dirty="0" err="1" smtClean="0"/>
              <a:t>granulomas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Dystrophic Calcification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1752600"/>
            <a:ext cx="3200400" cy="3228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5638800" y="5029200"/>
            <a:ext cx="3429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/>
              <a:t>Lymph node from a goat with </a:t>
            </a:r>
            <a:r>
              <a:rPr lang="en-US" dirty="0" err="1" smtClean="0"/>
              <a:t>caseous</a:t>
            </a:r>
            <a:r>
              <a:rPr lang="en-US" dirty="0" smtClean="0"/>
              <a:t> lymphadenitis. The light zones in this photo are areas of dystrophic calcification.</a:t>
            </a:r>
            <a:endParaRPr lang="en-US" dirty="0"/>
          </a:p>
        </p:txBody>
      </p:sp>
      <p:pic>
        <p:nvPicPr>
          <p:cNvPr id="6" name="Picture 5" descr="C:\Users\Dell\Desktop\Bihar_Veterinary_College_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685" y="76200"/>
            <a:ext cx="1154515" cy="12192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48600" y="25807"/>
            <a:ext cx="1251936" cy="11933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Necrotic Tissue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err="1" smtClean="0"/>
              <a:t>Caseous</a:t>
            </a:r>
            <a:r>
              <a:rPr lang="en-US" dirty="0" smtClean="0"/>
              <a:t> necrosis –TB, </a:t>
            </a:r>
            <a:r>
              <a:rPr lang="en-US" dirty="0" err="1" smtClean="0"/>
              <a:t>Caseous</a:t>
            </a:r>
            <a:r>
              <a:rPr lang="en-US" dirty="0" smtClean="0"/>
              <a:t> Lymphadenitis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Fat necrosis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err="1" smtClean="0"/>
              <a:t>Liqifactive</a:t>
            </a:r>
            <a:r>
              <a:rPr lang="en-US" dirty="0" smtClean="0"/>
              <a:t> necrosis (less Common)</a:t>
            </a:r>
          </a:p>
          <a:p>
            <a:pPr>
              <a:buFont typeface="Wingdings" pitchFamily="2" charset="2"/>
              <a:buChar char="q"/>
            </a:pPr>
            <a:r>
              <a:rPr lang="en-US" dirty="0" err="1" smtClean="0"/>
              <a:t>Haematoma</a:t>
            </a:r>
            <a:r>
              <a:rPr lang="en-US" dirty="0" smtClean="0"/>
              <a:t> in vicinity of bone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Thrombus-</a:t>
            </a:r>
            <a:r>
              <a:rPr lang="en-US" dirty="0" err="1" smtClean="0"/>
              <a:t>phlabolith</a:t>
            </a: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Infarcts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Cyst-</a:t>
            </a:r>
            <a:r>
              <a:rPr lang="en-US" dirty="0" err="1" smtClean="0"/>
              <a:t>hydatid</a:t>
            </a:r>
            <a:r>
              <a:rPr lang="en-US" dirty="0" smtClean="0"/>
              <a:t>, </a:t>
            </a:r>
            <a:r>
              <a:rPr lang="en-US" dirty="0" err="1" smtClean="0"/>
              <a:t>cysticercosis</a:t>
            </a: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Heart valves (</a:t>
            </a:r>
            <a:r>
              <a:rPr lang="en-US" dirty="0" err="1" smtClean="0"/>
              <a:t>Subacute</a:t>
            </a:r>
            <a:r>
              <a:rPr lang="en-US" dirty="0" smtClean="0"/>
              <a:t> Infective </a:t>
            </a:r>
            <a:r>
              <a:rPr lang="en-US" dirty="0" err="1" smtClean="0"/>
              <a:t>Endocarditis</a:t>
            </a:r>
            <a:r>
              <a:rPr lang="en-US" dirty="0" smtClean="0"/>
              <a:t>)</a:t>
            </a:r>
          </a:p>
          <a:p>
            <a:pPr>
              <a:buFont typeface="Wingdings" pitchFamily="2" charset="2"/>
              <a:buChar char="q"/>
            </a:pPr>
            <a:r>
              <a:rPr lang="en-US" dirty="0" err="1" smtClean="0"/>
              <a:t>Tumour</a:t>
            </a:r>
            <a:r>
              <a:rPr lang="en-US" dirty="0" smtClean="0"/>
              <a:t>-breast cancer- </a:t>
            </a:r>
            <a:r>
              <a:rPr lang="en-US" dirty="0" err="1" smtClean="0"/>
              <a:t>tumoral</a:t>
            </a:r>
            <a:r>
              <a:rPr lang="en-US" dirty="0" smtClean="0"/>
              <a:t> </a:t>
            </a:r>
            <a:r>
              <a:rPr lang="en-US" dirty="0" err="1" smtClean="0"/>
              <a:t>calcinosis</a:t>
            </a:r>
            <a:r>
              <a:rPr lang="en-US" dirty="0" smtClean="0"/>
              <a:t>.</a:t>
            </a:r>
          </a:p>
          <a:p>
            <a:pPr>
              <a:buFont typeface="Wingdings" pitchFamily="2" charset="2"/>
              <a:buChar char="q"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Sites of Dystrophic Calcification</a:t>
            </a:r>
            <a:endParaRPr lang="en-US" dirty="0"/>
          </a:p>
        </p:txBody>
      </p:sp>
      <p:pic>
        <p:nvPicPr>
          <p:cNvPr id="5" name="Picture 4" descr="C:\Users\Dell\Desktop\Bihar_Veterinary_College_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685" y="76200"/>
            <a:ext cx="1154515" cy="1219200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48600" y="25807"/>
            <a:ext cx="1251936" cy="11933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smtClean="0"/>
              <a:t>Metastatic Calcification</a:t>
            </a:r>
            <a:endParaRPr lang="en-US" sz="6000" b="1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304800" y="1752600"/>
          <a:ext cx="84582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 descr="C:\Users\Dell\Desktop\Bihar_Veterinary_College_logo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685" y="76200"/>
            <a:ext cx="1154515" cy="1219200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48600" y="25807"/>
            <a:ext cx="1251936" cy="11933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smtClean="0"/>
              <a:t>Metastatic Calcification</a:t>
            </a:r>
            <a:endParaRPr lang="en-US" sz="6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" y="1066800"/>
            <a:ext cx="853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/>
              <a:t>Hypercalcemia sufficient to cause metastatic </a:t>
            </a:r>
          </a:p>
          <a:p>
            <a:r>
              <a:rPr lang="en-US" sz="3200" dirty="0" smtClean="0"/>
              <a:t>calcification mainly occurs in three situations</a:t>
            </a:r>
            <a:endParaRPr lang="en-US" sz="3200" dirty="0"/>
          </a:p>
        </p:txBody>
      </p:sp>
      <p:graphicFrame>
        <p:nvGraphicFramePr>
          <p:cNvPr id="14" name="Diagram 13"/>
          <p:cNvGraphicFramePr/>
          <p:nvPr/>
        </p:nvGraphicFramePr>
        <p:xfrm>
          <a:off x="228600" y="2362200"/>
          <a:ext cx="84582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 descr="C:\Users\Dell\Desktop\Bihar_Veterinary_College_logo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685" y="76200"/>
            <a:ext cx="1154515" cy="1219200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48600" y="25807"/>
            <a:ext cx="1251936" cy="11933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/>
              <a:t>Site of Metastatic Calcification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7162800" cy="385572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But</a:t>
            </a:r>
            <a:r>
              <a:rPr lang="en-US" dirty="0" smtClean="0"/>
              <a:t> there are specific tissues that are prone to become mineralized / calcification</a:t>
            </a:r>
          </a:p>
          <a:p>
            <a:r>
              <a:rPr lang="en-US" b="1" dirty="0" smtClean="0"/>
              <a:t>Kidneys </a:t>
            </a:r>
            <a:r>
              <a:rPr lang="en-US" dirty="0" smtClean="0"/>
              <a:t>(</a:t>
            </a:r>
            <a:r>
              <a:rPr lang="en-US" dirty="0" err="1" smtClean="0"/>
              <a:t>nephrocalcinosis</a:t>
            </a:r>
            <a:r>
              <a:rPr lang="en-US" dirty="0" smtClean="0"/>
              <a:t>)</a:t>
            </a:r>
          </a:p>
          <a:p>
            <a:r>
              <a:rPr lang="en-US" b="1" dirty="0" smtClean="0"/>
              <a:t>Lungs</a:t>
            </a:r>
            <a:r>
              <a:rPr lang="en-US" dirty="0" smtClean="0"/>
              <a:t> (alveolar walls)</a:t>
            </a:r>
          </a:p>
          <a:p>
            <a:r>
              <a:rPr lang="en-US" b="1" dirty="0" smtClean="0"/>
              <a:t>Stomach</a:t>
            </a:r>
            <a:r>
              <a:rPr lang="en-US" dirty="0" smtClean="0"/>
              <a:t> (acid secreting </a:t>
            </a:r>
            <a:r>
              <a:rPr lang="en-US" dirty="0" err="1" smtClean="0"/>
              <a:t>fundal</a:t>
            </a:r>
            <a:r>
              <a:rPr lang="en-US" dirty="0" smtClean="0"/>
              <a:t> glands)</a:t>
            </a:r>
          </a:p>
          <a:p>
            <a:r>
              <a:rPr lang="en-US" b="1" dirty="0" smtClean="0"/>
              <a:t>Blood vessels </a:t>
            </a:r>
            <a:r>
              <a:rPr lang="en-US" dirty="0" smtClean="0"/>
              <a:t>(internal elastic lamina)</a:t>
            </a:r>
          </a:p>
          <a:p>
            <a:r>
              <a:rPr lang="en-US" b="1" dirty="0" smtClean="0"/>
              <a:t>Cornea</a:t>
            </a:r>
          </a:p>
          <a:p>
            <a:r>
              <a:rPr lang="en-US" b="1" dirty="0" err="1" smtClean="0"/>
              <a:t>Synovium</a:t>
            </a:r>
            <a:endParaRPr lang="en-US" b="1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 l="57524" t="23278" b="8246"/>
          <a:stretch>
            <a:fillRect/>
          </a:stretch>
        </p:blipFill>
        <p:spPr bwMode="auto">
          <a:xfrm>
            <a:off x="6470031" y="3621609"/>
            <a:ext cx="2673969" cy="3236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 descr="C:\Users\Dell\Desktop\Bihar_Veterinary_College_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685" y="76200"/>
            <a:ext cx="1154515" cy="1219200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48600" y="25807"/>
            <a:ext cx="1251936" cy="11933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5654050</TotalTime>
  <Words>513</Words>
  <Application>Microsoft Office PowerPoint</Application>
  <PresentationFormat>On-screen Show (4:3)</PresentationFormat>
  <Paragraphs>100</Paragraphs>
  <Slides>11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Flow</vt:lpstr>
      <vt:lpstr>PATHOLOGICAL CALCIFICATION</vt:lpstr>
      <vt:lpstr>Pathological Calcification</vt:lpstr>
      <vt:lpstr>Types of Pathological Calcification</vt:lpstr>
      <vt:lpstr>Types of Pathological Calcification</vt:lpstr>
      <vt:lpstr>Dystrophic Calcification</vt:lpstr>
      <vt:lpstr>Sites of Dystrophic Calcification</vt:lpstr>
      <vt:lpstr>Metastatic Calcification</vt:lpstr>
      <vt:lpstr>Metastatic Calcification</vt:lpstr>
      <vt:lpstr>Site of Metastatic Calcification</vt:lpstr>
      <vt:lpstr>Differences </vt:lpstr>
      <vt:lpstr>thanksthanka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Dell</cp:lastModifiedBy>
  <cp:revision>50</cp:revision>
  <dcterms:created xsi:type="dcterms:W3CDTF">2006-08-16T00:00:00Z</dcterms:created>
  <dcterms:modified xsi:type="dcterms:W3CDTF">2020-05-13T08:25:11Z</dcterms:modified>
</cp:coreProperties>
</file>