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50" r:id="rId4"/>
    <p:sldId id="339" r:id="rId5"/>
    <p:sldId id="346" r:id="rId6"/>
    <p:sldId id="347" r:id="rId7"/>
    <p:sldId id="348" r:id="rId8"/>
    <p:sldId id="349" r:id="rId9"/>
    <p:sldId id="303" r:id="rId1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eaLnBrk="1" hangingPunct="1">
              <a:defRPr/>
            </a:pPr>
            <a:r>
              <a:rPr lang="en-US" sz="4000" b="1" dirty="0" smtClean="0">
                <a:solidFill>
                  <a:srgbClr val="FF0000"/>
                </a:solidFill>
              </a:rPr>
              <a:t>Working &amp; Performance </a:t>
            </a:r>
            <a:r>
              <a:rPr lang="en-US" sz="4000" b="1" dirty="0" smtClean="0">
                <a:solidFill>
                  <a:srgbClr val="FF0000"/>
                </a:solidFill>
              </a:rPr>
              <a:t>of centrifugal Pump</a:t>
            </a:r>
            <a:br>
              <a:rPr lang="en-US" sz="4000" b="1" dirty="0" smtClean="0">
                <a:solidFill>
                  <a:srgbClr val="FF0000"/>
                </a:solidFill>
              </a:rPr>
            </a:br>
            <a:r>
              <a:rPr lang="en-US" sz="4000" b="1" dirty="0" smtClean="0">
                <a:solidFill>
                  <a:srgbClr val="FF0000"/>
                </a:solidFill>
              </a:rPr>
              <a:t>Fluid Mechanics</a:t>
            </a:r>
            <a:r>
              <a:rPr lang="en-US" sz="2800" b="1" dirty="0" smtClean="0">
                <a:solidFill>
                  <a:srgbClr val="FF0000"/>
                </a:solidFill>
              </a:rPr>
              <a:t> (DTE-112)</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Working Principle of Centrifugal Pumps</a:t>
            </a:r>
            <a:endParaRPr lang="en-US" sz="2800" b="1" dirty="0">
              <a:solidFill>
                <a:srgbClr val="FF0000"/>
              </a:solidFill>
            </a:endParaRPr>
          </a:p>
        </p:txBody>
      </p:sp>
      <p:sp>
        <p:nvSpPr>
          <p:cNvPr id="3" name="Content Placeholder 2"/>
          <p:cNvSpPr>
            <a:spLocks noGrp="1"/>
          </p:cNvSpPr>
          <p:nvPr>
            <p:ph idx="1"/>
          </p:nvPr>
        </p:nvSpPr>
        <p:spPr>
          <a:xfrm>
            <a:off x="304800" y="914400"/>
            <a:ext cx="8686800" cy="5943600"/>
          </a:xfrm>
        </p:spPr>
        <p:txBody>
          <a:bodyPr/>
          <a:lstStyle/>
          <a:p>
            <a:pPr marL="514350" indent="-457200" algn="just">
              <a:buFont typeface="Wingdings" pitchFamily="2" charset="2"/>
              <a:buChar char="Ø"/>
            </a:pPr>
            <a:r>
              <a:rPr lang="en-US" sz="2200" dirty="0" smtClean="0">
                <a:solidFill>
                  <a:srgbClr val="002060"/>
                </a:solidFill>
              </a:rPr>
              <a:t>The centrifugal pump operates by the transfer of energy (or angular momentum) from a rotating impeller to the fluid, which is normally inside a casing. </a:t>
            </a:r>
            <a:endParaRPr lang="en-US" sz="2200" dirty="0" smtClean="0">
              <a:solidFill>
                <a:srgbClr val="002060"/>
              </a:solidFill>
            </a:endParaRPr>
          </a:p>
          <a:p>
            <a:pPr marL="514350" indent="-457200" algn="just">
              <a:buFont typeface="Wingdings" pitchFamily="2" charset="2"/>
              <a:buChar char="Ø"/>
            </a:pPr>
            <a:r>
              <a:rPr lang="en-US" sz="2200" dirty="0" smtClean="0">
                <a:solidFill>
                  <a:srgbClr val="002060"/>
                </a:solidFill>
              </a:rPr>
              <a:t>The </a:t>
            </a:r>
            <a:r>
              <a:rPr lang="en-US" sz="2200" dirty="0" smtClean="0">
                <a:solidFill>
                  <a:srgbClr val="002060"/>
                </a:solidFill>
              </a:rPr>
              <a:t>fluid enters at the axis or ‘eye’ of the impeller (which may be open or closed and usually contains radial curved vanes) and is discharged from the impeller periphery. </a:t>
            </a:r>
            <a:endParaRPr lang="en-US" sz="2200" dirty="0" smtClean="0">
              <a:solidFill>
                <a:srgbClr val="002060"/>
              </a:solidFill>
            </a:endParaRPr>
          </a:p>
          <a:p>
            <a:pPr marL="514350" indent="-457200" algn="just">
              <a:buNone/>
            </a:pPr>
            <a:endParaRPr lang="en-US" sz="2200" dirty="0" smtClean="0">
              <a:solidFill>
                <a:srgbClr val="002060"/>
              </a:solidFill>
            </a:endParaRPr>
          </a:p>
          <a:p>
            <a:pPr marL="514350" indent="-457200" algn="just">
              <a:buFont typeface="Wingdings" pitchFamily="2" charset="2"/>
              <a:buChar char="Ø"/>
            </a:pPr>
            <a:r>
              <a:rPr lang="en-US" sz="2200" dirty="0" smtClean="0">
                <a:solidFill>
                  <a:srgbClr val="002060"/>
                </a:solidFill>
              </a:rPr>
              <a:t>On rotation of impeller, partial vacuum is created in the casing which causes the suction of liquid from the reservoir. The maximum possible suction lift is 10.3 m of water. </a:t>
            </a:r>
            <a:endParaRPr lang="en-US" sz="2200" dirty="0" smtClean="0">
              <a:solidFill>
                <a:srgbClr val="002060"/>
              </a:solidFill>
            </a:endParaRPr>
          </a:p>
          <a:p>
            <a:pPr marL="514350" indent="-457200" algn="just">
              <a:buNone/>
            </a:pPr>
            <a:endParaRPr lang="en-US" sz="2200" dirty="0" smtClean="0">
              <a:solidFill>
                <a:srgbClr val="002060"/>
              </a:solidFill>
            </a:endParaRPr>
          </a:p>
          <a:p>
            <a:pPr marL="514350" indent="-457200" algn="just">
              <a:buFont typeface="Wingdings" pitchFamily="2" charset="2"/>
              <a:buChar char="Ø"/>
            </a:pPr>
            <a:r>
              <a:rPr lang="en-US" sz="2200" dirty="0" smtClean="0">
                <a:solidFill>
                  <a:srgbClr val="002060"/>
                </a:solidFill>
              </a:rPr>
              <a:t>The kinetic energy and momentum of the fluid are increased by the angular momentum imparted by the high-speed impeller.</a:t>
            </a:r>
            <a:r>
              <a:rPr lang="en-US" sz="2200" dirty="0" smtClean="0"/>
              <a:t> </a:t>
            </a:r>
          </a:p>
          <a:p>
            <a:pPr>
              <a:buNone/>
            </a:pPr>
            <a:endParaRPr lang="en-US" dirty="0" smtClean="0"/>
          </a:p>
          <a:p>
            <a:pPr>
              <a:buNone/>
            </a:pPr>
            <a:endParaRPr lang="en-US" dirty="0" smtClean="0"/>
          </a:p>
          <a:p>
            <a:pPr>
              <a:buNone/>
            </a:pPr>
            <a:endParaRPr lang="en-US" dirty="0" smtClean="0"/>
          </a:p>
          <a:p>
            <a:r>
              <a:rPr lang="en-US" sz="700" dirty="0" smtClean="0"/>
              <a:t> </a:t>
            </a: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Working contd..</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marL="514350" indent="-457200" algn="just">
              <a:buFont typeface="Wingdings" pitchFamily="2" charset="2"/>
              <a:buChar char="Ø"/>
            </a:pPr>
            <a:r>
              <a:rPr lang="en-US" sz="2400" dirty="0" smtClean="0">
                <a:solidFill>
                  <a:srgbClr val="002060"/>
                </a:solidFill>
              </a:rPr>
              <a:t>This kinetic energy is then converted to pressure energy (‘head’) in a diverging area (the ‘volute’) between the impeller discharge and the casing before the fluid exits the pump. </a:t>
            </a:r>
            <a:endParaRPr lang="en-US" sz="2400" dirty="0" smtClean="0">
              <a:solidFill>
                <a:srgbClr val="002060"/>
              </a:solidFill>
            </a:endParaRPr>
          </a:p>
          <a:p>
            <a:pPr marL="514350" indent="-457200" algn="just">
              <a:buNone/>
            </a:pPr>
            <a:endParaRPr lang="en-US" sz="2400" dirty="0" smtClean="0">
              <a:solidFill>
                <a:srgbClr val="002060"/>
              </a:solidFill>
            </a:endParaRPr>
          </a:p>
          <a:p>
            <a:pPr marL="514350" indent="-457200" algn="just">
              <a:buFont typeface="Wingdings" pitchFamily="2" charset="2"/>
              <a:buChar char="Ø"/>
            </a:pPr>
            <a:r>
              <a:rPr lang="en-US" sz="2400" dirty="0" smtClean="0">
                <a:solidFill>
                  <a:srgbClr val="002060"/>
                </a:solidFill>
              </a:rPr>
              <a:t>The head that these pumps can develop depends upon the pump design and the size, shape, and speed of the impeller and the flow capacity is determined by the flow resistance of the system in which the pump is installed</a:t>
            </a:r>
            <a:r>
              <a:rPr lang="en-US" sz="2400" dirty="0" smtClean="0">
                <a:solidFill>
                  <a:srgbClr val="002060"/>
                </a:solidFill>
              </a:rPr>
              <a:t>.</a:t>
            </a:r>
          </a:p>
          <a:p>
            <a:pPr marL="514350" indent="-457200" algn="just">
              <a:buNone/>
            </a:pPr>
            <a:r>
              <a:rPr lang="en-US" sz="2400" dirty="0" smtClean="0">
                <a:solidFill>
                  <a:srgbClr val="002060"/>
                </a:solidFill>
              </a:rPr>
              <a:t> </a:t>
            </a:r>
          </a:p>
          <a:p>
            <a:pPr marL="514350" indent="-457200" algn="just">
              <a:buFont typeface="Wingdings" pitchFamily="2" charset="2"/>
              <a:buChar char="Ø"/>
            </a:pPr>
            <a:r>
              <a:rPr lang="en-US" sz="2400" dirty="0" smtClean="0">
                <a:solidFill>
                  <a:srgbClr val="002060"/>
                </a:solidFill>
              </a:rPr>
              <a:t>Thus</a:t>
            </a:r>
            <a:r>
              <a:rPr lang="en-US" sz="2400" dirty="0" smtClean="0">
                <a:solidFill>
                  <a:srgbClr val="002060"/>
                </a:solidFill>
              </a:rPr>
              <a:t>, these pumps operate at approximately constant head and variable flow rate within limits.</a:t>
            </a:r>
            <a:endParaRPr lang="en-US" sz="2400" b="1" dirty="0" smtClean="0">
              <a:solidFill>
                <a:srgbClr val="002060"/>
              </a:solidFill>
            </a:endParaRPr>
          </a:p>
          <a:p>
            <a:pPr marL="514350" indent="-457200" algn="just">
              <a:buNone/>
            </a:pPr>
            <a:endParaRPr lang="en-US" sz="2400" baseline="-25000" dirty="0" smtClean="0"/>
          </a:p>
          <a:p>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Priming of centrifugal pump</a:t>
            </a:r>
            <a:endParaRPr lang="en-US" sz="28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marL="342900" lvl="1" indent="-342900" algn="just">
              <a:buFont typeface="Wingdings" pitchFamily="2" charset="2"/>
              <a:buChar char="Ø"/>
            </a:pPr>
            <a:r>
              <a:rPr lang="en-US" sz="2400" dirty="0" smtClean="0">
                <a:solidFill>
                  <a:srgbClr val="002060"/>
                </a:solidFill>
              </a:rPr>
              <a:t>The operation in which the suction pipe, casing of pump and a portion of delivery pipe is filled by the outside source of liquid before starting the pump.</a:t>
            </a:r>
          </a:p>
          <a:p>
            <a:pPr marL="342900" lvl="1" indent="-342900" algn="just">
              <a:buFont typeface="Wingdings" pitchFamily="2" charset="2"/>
              <a:buChar char="Ø"/>
            </a:pPr>
            <a:endParaRPr lang="en-US" sz="2400" dirty="0" smtClean="0">
              <a:solidFill>
                <a:srgbClr val="002060"/>
              </a:solidFill>
            </a:endParaRPr>
          </a:p>
          <a:p>
            <a:pPr marL="342900" lvl="1" indent="-342900" algn="just">
              <a:buFont typeface="Wingdings" pitchFamily="2" charset="2"/>
              <a:buChar char="Ø"/>
            </a:pPr>
            <a:r>
              <a:rPr lang="en-US" sz="2400" dirty="0" smtClean="0">
                <a:solidFill>
                  <a:srgbClr val="002060"/>
                </a:solidFill>
              </a:rPr>
              <a:t> Foot value is necessary at the end of suction pipe to fill water in the pipe for priming. </a:t>
            </a:r>
          </a:p>
          <a:p>
            <a:pPr marL="342900" lvl="1" indent="-342900" algn="just">
              <a:buFont typeface="Wingdings" pitchFamily="2" charset="2"/>
              <a:buChar char="Ø"/>
            </a:pPr>
            <a:endParaRPr lang="en-US" sz="2400" dirty="0" smtClean="0">
              <a:solidFill>
                <a:srgbClr val="002060"/>
              </a:solidFill>
            </a:endParaRPr>
          </a:p>
          <a:p>
            <a:pPr marL="342900" lvl="1" indent="-342900" algn="just">
              <a:buFont typeface="Wingdings" pitchFamily="2" charset="2"/>
              <a:buChar char="Ø"/>
            </a:pPr>
            <a:r>
              <a:rPr lang="en-US" sz="2400" dirty="0" smtClean="0">
                <a:solidFill>
                  <a:srgbClr val="002060"/>
                </a:solidFill>
              </a:rPr>
              <a:t>This process removes air from impeller and casing necessary for pumping of liquid. </a:t>
            </a:r>
            <a:r>
              <a:rPr lang="en-US" dirty="0" smtClean="0">
                <a:solidFill>
                  <a:srgbClr val="002060"/>
                </a:solidFill>
              </a:rPr>
              <a:t/>
            </a:r>
            <a:br>
              <a:rPr lang="en-US" dirty="0" smtClean="0">
                <a:solidFill>
                  <a:srgbClr val="002060"/>
                </a:solidFill>
              </a:rPr>
            </a:br>
            <a:endParaRPr lang="en-US" sz="1600" dirty="0" smtClean="0">
              <a:solidFill>
                <a:srgbClr val="002060"/>
              </a:solidFill>
            </a:endParaRPr>
          </a:p>
          <a:p>
            <a:pPr marL="339725" lvl="1" indent="-339725">
              <a:buNone/>
            </a:pPr>
            <a:endParaRPr lang="en-US"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dirty="0" smtClean="0"/>
              <a:t> </a:t>
            </a:r>
            <a:r>
              <a:rPr lang="en-US" sz="2400" b="1" dirty="0" smtClean="0">
                <a:solidFill>
                  <a:srgbClr val="FF0000"/>
                </a:solidFill>
              </a:rPr>
              <a:t>Terminologies Associated to Pumping Systems</a:t>
            </a:r>
            <a:endParaRPr lang="en-US" sz="2400" b="1" dirty="0">
              <a:solidFill>
                <a:srgbClr val="FF0000"/>
              </a:solidFill>
            </a:endParaRPr>
          </a:p>
        </p:txBody>
      </p:sp>
      <p:sp>
        <p:nvSpPr>
          <p:cNvPr id="3" name="Content Placeholder 2"/>
          <p:cNvSpPr>
            <a:spLocks noGrp="1"/>
          </p:cNvSpPr>
          <p:nvPr>
            <p:ph idx="1"/>
          </p:nvPr>
        </p:nvSpPr>
        <p:spPr>
          <a:xfrm>
            <a:off x="228600" y="838200"/>
            <a:ext cx="8458200" cy="5287963"/>
          </a:xfrm>
        </p:spPr>
        <p:txBody>
          <a:bodyPr/>
          <a:lstStyle/>
          <a:p>
            <a:pPr algn="just">
              <a:buFont typeface="Wingdings" pitchFamily="2" charset="2"/>
              <a:buChar char="Ø"/>
            </a:pPr>
            <a:r>
              <a:rPr lang="en-US" sz="2000" b="1" dirty="0" smtClean="0">
                <a:solidFill>
                  <a:srgbClr val="FF0000"/>
                </a:solidFill>
              </a:rPr>
              <a:t>Static Suction Head (</a:t>
            </a:r>
            <a:r>
              <a:rPr lang="en-US" sz="2000" b="1" dirty="0" err="1" smtClean="0">
                <a:solidFill>
                  <a:srgbClr val="FF0000"/>
                </a:solidFill>
              </a:rPr>
              <a:t>h</a:t>
            </a:r>
            <a:r>
              <a:rPr lang="en-US" sz="2000" b="1" baseline="-25000" dirty="0" err="1" smtClean="0">
                <a:solidFill>
                  <a:srgbClr val="FF0000"/>
                </a:solidFill>
              </a:rPr>
              <a:t>s</a:t>
            </a:r>
            <a:r>
              <a:rPr lang="en-US" sz="2000" b="1" dirty="0" smtClean="0">
                <a:solidFill>
                  <a:srgbClr val="FF0000"/>
                </a:solidFill>
              </a:rPr>
              <a:t>):</a:t>
            </a:r>
            <a:r>
              <a:rPr lang="en-US" sz="2000" dirty="0" smtClean="0"/>
              <a:t> </a:t>
            </a:r>
            <a:r>
              <a:rPr lang="en-US" sz="2000" dirty="0" smtClean="0">
                <a:solidFill>
                  <a:srgbClr val="002060"/>
                </a:solidFill>
              </a:rPr>
              <a:t>It is the vertical distance between the centre of the impeller to the free surface of the water from where water is to be pumped. If the liquid level is above pump centerline, </a:t>
            </a:r>
            <a:r>
              <a:rPr lang="en-US" sz="2000" dirty="0" err="1" smtClean="0">
                <a:solidFill>
                  <a:srgbClr val="002060"/>
                </a:solidFill>
              </a:rPr>
              <a:t>h</a:t>
            </a:r>
            <a:r>
              <a:rPr lang="en-US" sz="2000" baseline="-25000" dirty="0" err="1" smtClean="0">
                <a:solidFill>
                  <a:srgbClr val="002060"/>
                </a:solidFill>
              </a:rPr>
              <a:t>s</a:t>
            </a:r>
            <a:r>
              <a:rPr lang="en-US" sz="2000" dirty="0" smtClean="0">
                <a:solidFill>
                  <a:srgbClr val="002060"/>
                </a:solidFill>
              </a:rPr>
              <a:t> is positive. If the liquid level is below pump centerline, </a:t>
            </a:r>
            <a:r>
              <a:rPr lang="en-US" sz="2000" dirty="0" err="1" smtClean="0">
                <a:solidFill>
                  <a:srgbClr val="002060"/>
                </a:solidFill>
              </a:rPr>
              <a:t>h</a:t>
            </a:r>
            <a:r>
              <a:rPr lang="en-US" sz="2000" baseline="-25000" dirty="0" err="1" smtClean="0">
                <a:solidFill>
                  <a:srgbClr val="002060"/>
                </a:solidFill>
              </a:rPr>
              <a:t>s</a:t>
            </a:r>
            <a:r>
              <a:rPr lang="en-US" sz="2000" dirty="0" smtClean="0">
                <a:solidFill>
                  <a:srgbClr val="002060"/>
                </a:solidFill>
              </a:rPr>
              <a:t> is negative. Negative </a:t>
            </a:r>
            <a:r>
              <a:rPr lang="en-US" sz="2000" dirty="0" err="1" smtClean="0">
                <a:solidFill>
                  <a:srgbClr val="002060"/>
                </a:solidFill>
              </a:rPr>
              <a:t>hs</a:t>
            </a:r>
            <a:r>
              <a:rPr lang="en-US" sz="2000" dirty="0" smtClean="0">
                <a:solidFill>
                  <a:srgbClr val="002060"/>
                </a:solidFill>
              </a:rPr>
              <a:t> condition is commonly denoted as a ‘suction lift’. </a:t>
            </a:r>
          </a:p>
          <a:p>
            <a:pPr algn="just">
              <a:buFont typeface="Wingdings" pitchFamily="2" charset="2"/>
              <a:buChar char="Ø"/>
            </a:pPr>
            <a:r>
              <a:rPr lang="en-US" sz="2000" b="1" dirty="0" smtClean="0">
                <a:solidFill>
                  <a:srgbClr val="FF0000"/>
                </a:solidFill>
              </a:rPr>
              <a:t>Static Discharge Head (</a:t>
            </a:r>
            <a:r>
              <a:rPr lang="en-US" sz="2000" b="1" dirty="0" err="1" smtClean="0">
                <a:solidFill>
                  <a:srgbClr val="FF0000"/>
                </a:solidFill>
              </a:rPr>
              <a:t>h</a:t>
            </a:r>
            <a:r>
              <a:rPr lang="en-US" sz="2000" b="1" baseline="-25000" dirty="0" err="1" smtClean="0">
                <a:solidFill>
                  <a:srgbClr val="FF0000"/>
                </a:solidFill>
              </a:rPr>
              <a:t>d</a:t>
            </a:r>
            <a:r>
              <a:rPr lang="en-US" sz="2000" b="1" dirty="0" smtClean="0">
                <a:solidFill>
                  <a:srgbClr val="FF0000"/>
                </a:solidFill>
              </a:rPr>
              <a:t>): </a:t>
            </a:r>
            <a:r>
              <a:rPr lang="en-US" sz="2000" dirty="0" smtClean="0">
                <a:solidFill>
                  <a:srgbClr val="002060"/>
                </a:solidFill>
              </a:rPr>
              <a:t>It is the vertical distance between the pump centerline and the point of free discharge or the surface of the liquid in the discharge tank. </a:t>
            </a:r>
          </a:p>
          <a:p>
            <a:pPr algn="just">
              <a:buFont typeface="Wingdings" pitchFamily="2" charset="2"/>
              <a:buChar char="Ø"/>
            </a:pPr>
            <a:r>
              <a:rPr lang="en-US" sz="2000" b="1" dirty="0" smtClean="0">
                <a:solidFill>
                  <a:srgbClr val="FF0000"/>
                </a:solidFill>
              </a:rPr>
              <a:t>Total Suction Head (</a:t>
            </a:r>
            <a:r>
              <a:rPr lang="en-US" sz="2000" b="1" dirty="0" err="1" smtClean="0">
                <a:solidFill>
                  <a:srgbClr val="FF0000"/>
                </a:solidFill>
              </a:rPr>
              <a:t>hs</a:t>
            </a:r>
            <a:r>
              <a:rPr lang="en-US" sz="2000" b="1" dirty="0" smtClean="0">
                <a:solidFill>
                  <a:srgbClr val="FF0000"/>
                </a:solidFill>
              </a:rPr>
              <a:t>):</a:t>
            </a:r>
            <a:r>
              <a:rPr lang="en-US" sz="2000" b="1" dirty="0" smtClean="0">
                <a:solidFill>
                  <a:srgbClr val="002060"/>
                </a:solidFill>
              </a:rPr>
              <a:t> </a:t>
            </a:r>
            <a:r>
              <a:rPr lang="en-US" sz="2000" dirty="0" smtClean="0">
                <a:solidFill>
                  <a:srgbClr val="002060"/>
                </a:solidFill>
              </a:rPr>
              <a:t>It is the suction reservoir pressure head (</a:t>
            </a:r>
            <a:r>
              <a:rPr lang="en-US" sz="2000" dirty="0" err="1" smtClean="0">
                <a:solidFill>
                  <a:srgbClr val="002060"/>
                </a:solidFill>
              </a:rPr>
              <a:t>h</a:t>
            </a:r>
            <a:r>
              <a:rPr lang="en-US" sz="2000" baseline="-25000" dirty="0" err="1" smtClean="0">
                <a:solidFill>
                  <a:srgbClr val="002060"/>
                </a:solidFill>
              </a:rPr>
              <a:t>ps</a:t>
            </a:r>
            <a:r>
              <a:rPr lang="en-US" sz="2000" dirty="0" smtClean="0">
                <a:solidFill>
                  <a:srgbClr val="002060"/>
                </a:solidFill>
              </a:rPr>
              <a:t>) plus the static suction head (</a:t>
            </a:r>
            <a:r>
              <a:rPr lang="en-US" sz="2000" dirty="0" err="1" smtClean="0">
                <a:solidFill>
                  <a:srgbClr val="002060"/>
                </a:solidFill>
              </a:rPr>
              <a:t>h</a:t>
            </a:r>
            <a:r>
              <a:rPr lang="en-US" sz="2000" baseline="-25000" dirty="0" err="1" smtClean="0">
                <a:solidFill>
                  <a:srgbClr val="002060"/>
                </a:solidFill>
              </a:rPr>
              <a:t>s</a:t>
            </a:r>
            <a:r>
              <a:rPr lang="en-US" sz="2000" dirty="0" smtClean="0">
                <a:solidFill>
                  <a:srgbClr val="002060"/>
                </a:solidFill>
              </a:rPr>
              <a:t>) plus the velocity head at the pump suction flange (</a:t>
            </a:r>
            <a:r>
              <a:rPr lang="en-US" sz="2000" dirty="0" err="1" smtClean="0">
                <a:solidFill>
                  <a:srgbClr val="002060"/>
                </a:solidFill>
              </a:rPr>
              <a:t>h</a:t>
            </a:r>
            <a:r>
              <a:rPr lang="en-US" sz="2000" baseline="-25000" dirty="0" err="1" smtClean="0">
                <a:solidFill>
                  <a:srgbClr val="002060"/>
                </a:solidFill>
              </a:rPr>
              <a:t>vs</a:t>
            </a:r>
            <a:r>
              <a:rPr lang="en-US" sz="2000" dirty="0" smtClean="0">
                <a:solidFill>
                  <a:srgbClr val="002060"/>
                </a:solidFill>
              </a:rPr>
              <a:t>) plus the friction head in the suction line (</a:t>
            </a:r>
            <a:r>
              <a:rPr lang="en-US" sz="2000" dirty="0" err="1" smtClean="0">
                <a:solidFill>
                  <a:srgbClr val="002060"/>
                </a:solidFill>
              </a:rPr>
              <a:t>h</a:t>
            </a:r>
            <a:r>
              <a:rPr lang="en-US" sz="2000" baseline="-25000" dirty="0" err="1" smtClean="0">
                <a:solidFill>
                  <a:srgbClr val="002060"/>
                </a:solidFill>
              </a:rPr>
              <a:t>fs</a:t>
            </a:r>
            <a:r>
              <a:rPr lang="en-US" sz="2000" dirty="0" smtClean="0">
                <a:solidFill>
                  <a:srgbClr val="002060"/>
                </a:solidFill>
              </a:rPr>
              <a:t>). H</a:t>
            </a:r>
            <a:r>
              <a:rPr lang="en-US" sz="2000" baseline="-25000" dirty="0" smtClean="0">
                <a:solidFill>
                  <a:srgbClr val="002060"/>
                </a:solidFill>
              </a:rPr>
              <a:t>S</a:t>
            </a:r>
            <a:r>
              <a:rPr lang="en-US" sz="2000" dirty="0" smtClean="0">
                <a:solidFill>
                  <a:srgbClr val="002060"/>
                </a:solidFill>
              </a:rPr>
              <a:t> = </a:t>
            </a:r>
            <a:r>
              <a:rPr lang="en-US" sz="2000" dirty="0" err="1" smtClean="0">
                <a:solidFill>
                  <a:srgbClr val="002060"/>
                </a:solidFill>
              </a:rPr>
              <a:t>h</a:t>
            </a:r>
            <a:r>
              <a:rPr lang="en-US" sz="2000" baseline="-25000" dirty="0" err="1" smtClean="0">
                <a:solidFill>
                  <a:srgbClr val="002060"/>
                </a:solidFill>
              </a:rPr>
              <a:t>ps</a:t>
            </a:r>
            <a:r>
              <a:rPr lang="en-US" sz="2000" dirty="0" smtClean="0">
                <a:solidFill>
                  <a:srgbClr val="002060"/>
                </a:solidFill>
              </a:rPr>
              <a:t> + </a:t>
            </a:r>
            <a:r>
              <a:rPr lang="en-US" sz="2000" dirty="0" err="1" smtClean="0">
                <a:solidFill>
                  <a:srgbClr val="002060"/>
                </a:solidFill>
              </a:rPr>
              <a:t>h</a:t>
            </a:r>
            <a:r>
              <a:rPr lang="en-US" sz="2000" baseline="-25000" dirty="0" err="1" smtClean="0">
                <a:solidFill>
                  <a:srgbClr val="002060"/>
                </a:solidFill>
              </a:rPr>
              <a:t>s</a:t>
            </a:r>
            <a:r>
              <a:rPr lang="en-US" sz="2000" dirty="0" smtClean="0">
                <a:solidFill>
                  <a:srgbClr val="002060"/>
                </a:solidFill>
              </a:rPr>
              <a:t> + </a:t>
            </a:r>
            <a:r>
              <a:rPr lang="en-US" sz="2000" dirty="0" err="1" smtClean="0">
                <a:solidFill>
                  <a:srgbClr val="002060"/>
                </a:solidFill>
              </a:rPr>
              <a:t>hvs</a:t>
            </a:r>
            <a:r>
              <a:rPr lang="en-US" sz="2000" dirty="0" smtClean="0">
                <a:solidFill>
                  <a:srgbClr val="002060"/>
                </a:solidFill>
              </a:rPr>
              <a:t> + </a:t>
            </a:r>
            <a:r>
              <a:rPr lang="en-US" sz="2000" dirty="0" err="1" smtClean="0">
                <a:solidFill>
                  <a:srgbClr val="002060"/>
                </a:solidFill>
              </a:rPr>
              <a:t>h</a:t>
            </a:r>
            <a:r>
              <a:rPr lang="en-US" sz="2000" baseline="-25000" dirty="0" err="1" smtClean="0">
                <a:solidFill>
                  <a:srgbClr val="002060"/>
                </a:solidFill>
              </a:rPr>
              <a:t>fs</a:t>
            </a:r>
            <a:r>
              <a:rPr lang="en-US" sz="2000" dirty="0" smtClean="0">
                <a:solidFill>
                  <a:srgbClr val="002060"/>
                </a:solidFill>
              </a:rPr>
              <a:t> </a:t>
            </a:r>
          </a:p>
          <a:p>
            <a:pPr algn="just">
              <a:buFont typeface="Wingdings" pitchFamily="2" charset="2"/>
              <a:buChar char="Ø"/>
            </a:pPr>
            <a:r>
              <a:rPr lang="en-US" sz="2000" dirty="0" smtClean="0">
                <a:solidFill>
                  <a:srgbClr val="FF0000"/>
                </a:solidFill>
              </a:rPr>
              <a:t>Total Discharge Head (</a:t>
            </a:r>
            <a:r>
              <a:rPr lang="en-US" sz="2000" dirty="0" err="1" smtClean="0">
                <a:solidFill>
                  <a:srgbClr val="FF0000"/>
                </a:solidFill>
              </a:rPr>
              <a:t>hd</a:t>
            </a:r>
            <a:r>
              <a:rPr lang="en-US" sz="2000" dirty="0" smtClean="0">
                <a:solidFill>
                  <a:srgbClr val="FF0000"/>
                </a:solidFill>
              </a:rPr>
              <a:t>): </a:t>
            </a:r>
            <a:r>
              <a:rPr lang="en-US" sz="2000" dirty="0" smtClean="0"/>
              <a:t>It is the sum total of discharge reservoir pressure head (</a:t>
            </a:r>
            <a:r>
              <a:rPr lang="en-US" sz="2000" dirty="0" err="1" smtClean="0"/>
              <a:t>h</a:t>
            </a:r>
            <a:r>
              <a:rPr lang="en-US" sz="2000" baseline="-25000" dirty="0" err="1" smtClean="0"/>
              <a:t>pd</a:t>
            </a:r>
            <a:r>
              <a:rPr lang="en-US" sz="2000" dirty="0" smtClean="0"/>
              <a:t>), static discharge head (</a:t>
            </a:r>
            <a:r>
              <a:rPr lang="en-US" sz="2000" dirty="0" err="1" smtClean="0"/>
              <a:t>h</a:t>
            </a:r>
            <a:r>
              <a:rPr lang="en-US" sz="2000" baseline="-25000" dirty="0" err="1" smtClean="0"/>
              <a:t>d</a:t>
            </a:r>
            <a:r>
              <a:rPr lang="en-US" sz="2000" dirty="0" smtClean="0"/>
              <a:t>), the velocity head at the pump discharge flange (</a:t>
            </a:r>
            <a:r>
              <a:rPr lang="en-US" sz="2000" dirty="0" err="1" smtClean="0"/>
              <a:t>h</a:t>
            </a:r>
            <a:r>
              <a:rPr lang="en-US" sz="2000" baseline="-25000" dirty="0" err="1" smtClean="0"/>
              <a:t>vd</a:t>
            </a:r>
            <a:r>
              <a:rPr lang="en-US" sz="2000" dirty="0" smtClean="0"/>
              <a:t>) and the total friction head in the discharge (</a:t>
            </a:r>
            <a:r>
              <a:rPr lang="en-US" sz="2000" dirty="0" err="1" smtClean="0"/>
              <a:t>h</a:t>
            </a:r>
            <a:r>
              <a:rPr lang="en-US" sz="2000" baseline="-25000" dirty="0" err="1" smtClean="0"/>
              <a:t>fd</a:t>
            </a:r>
            <a:r>
              <a:rPr lang="en-US" sz="2000" dirty="0" smtClean="0"/>
              <a:t>). </a:t>
            </a:r>
            <a:r>
              <a:rPr lang="en-US" sz="2000" dirty="0" err="1" smtClean="0"/>
              <a:t>H</a:t>
            </a:r>
            <a:r>
              <a:rPr lang="en-US" sz="2000" baseline="-25000" dirty="0" err="1" smtClean="0"/>
              <a:t>d</a:t>
            </a:r>
            <a:r>
              <a:rPr lang="en-US" sz="2000" dirty="0" smtClean="0"/>
              <a:t> = </a:t>
            </a:r>
            <a:r>
              <a:rPr lang="en-US" sz="2000" dirty="0" err="1" smtClean="0"/>
              <a:t>h</a:t>
            </a:r>
            <a:r>
              <a:rPr lang="en-US" sz="2000" baseline="-25000" dirty="0" err="1" smtClean="0"/>
              <a:t>pd</a:t>
            </a:r>
            <a:r>
              <a:rPr lang="en-US" sz="2000" dirty="0" smtClean="0"/>
              <a:t> + </a:t>
            </a:r>
            <a:r>
              <a:rPr lang="en-US" sz="2000" dirty="0" err="1" smtClean="0"/>
              <a:t>h</a:t>
            </a:r>
            <a:r>
              <a:rPr lang="en-US" sz="2000" baseline="-25000" dirty="0" err="1" smtClean="0"/>
              <a:t>d</a:t>
            </a:r>
            <a:r>
              <a:rPr lang="en-US" sz="2000" dirty="0" smtClean="0"/>
              <a:t> + </a:t>
            </a:r>
            <a:r>
              <a:rPr lang="en-US" sz="2000" dirty="0" err="1" smtClean="0"/>
              <a:t>h</a:t>
            </a:r>
            <a:r>
              <a:rPr lang="en-US" sz="2000" baseline="-25000" dirty="0" err="1" smtClean="0"/>
              <a:t>vd</a:t>
            </a:r>
            <a:r>
              <a:rPr lang="en-US" sz="2000" dirty="0" smtClean="0"/>
              <a:t> + </a:t>
            </a:r>
            <a:r>
              <a:rPr lang="en-US" sz="2000" dirty="0" err="1" smtClean="0"/>
              <a:t>h</a:t>
            </a:r>
            <a:r>
              <a:rPr lang="en-US" sz="2000" baseline="-25000" dirty="0" err="1" smtClean="0"/>
              <a:t>fd</a:t>
            </a:r>
            <a:r>
              <a:rPr lang="en-US" sz="2000" dirty="0" smtClean="0"/>
              <a:t> </a:t>
            </a:r>
          </a:p>
          <a:p>
            <a:pPr algn="just">
              <a:buFont typeface="Wingdings" pitchFamily="2" charset="2"/>
              <a:buChar char="Ø"/>
            </a:pPr>
            <a:r>
              <a:rPr lang="en-US" sz="2000" dirty="0" err="1" smtClean="0"/>
              <a:t>Manometric</a:t>
            </a:r>
            <a:r>
              <a:rPr lang="en-US" sz="2000" dirty="0" smtClean="0"/>
              <a:t> head: It is defined as the head against which a centrifugal pump has to work. </a:t>
            </a:r>
            <a:r>
              <a:rPr lang="en-US" sz="2000" dirty="0" err="1" smtClean="0"/>
              <a:t>H</a:t>
            </a:r>
            <a:r>
              <a:rPr lang="en-US" sz="2000" baseline="-25000" dirty="0" err="1" smtClean="0"/>
              <a:t>m</a:t>
            </a:r>
            <a:r>
              <a:rPr lang="en-US" sz="2000" baseline="-25000" dirty="0" smtClean="0"/>
              <a:t> </a:t>
            </a:r>
            <a:r>
              <a:rPr lang="en-US" sz="2000" dirty="0" smtClean="0"/>
              <a:t> = </a:t>
            </a:r>
            <a:r>
              <a:rPr lang="en-US" sz="2000" dirty="0" err="1" smtClean="0">
                <a:solidFill>
                  <a:srgbClr val="002060"/>
                </a:solidFill>
              </a:rPr>
              <a:t>h</a:t>
            </a:r>
            <a:r>
              <a:rPr lang="en-US" sz="2000" baseline="-25000" dirty="0" err="1" smtClean="0">
                <a:solidFill>
                  <a:srgbClr val="002060"/>
                </a:solidFill>
              </a:rPr>
              <a:t>s</a:t>
            </a:r>
            <a:r>
              <a:rPr lang="en-US" sz="2000" baseline="-25000" dirty="0" smtClean="0">
                <a:solidFill>
                  <a:srgbClr val="002060"/>
                </a:solidFill>
              </a:rPr>
              <a:t> </a:t>
            </a:r>
            <a:r>
              <a:rPr lang="en-US" sz="2000" dirty="0" smtClean="0">
                <a:solidFill>
                  <a:srgbClr val="002060"/>
                </a:solidFill>
              </a:rPr>
              <a:t> + </a:t>
            </a:r>
            <a:r>
              <a:rPr lang="en-US" sz="2000" dirty="0" err="1" smtClean="0"/>
              <a:t>h</a:t>
            </a:r>
            <a:r>
              <a:rPr lang="en-US" sz="2000" baseline="-25000" dirty="0" err="1" smtClean="0"/>
              <a:t>d</a:t>
            </a:r>
            <a:r>
              <a:rPr lang="en-US" sz="2000" dirty="0" smtClean="0"/>
              <a:t>  + </a:t>
            </a:r>
            <a:r>
              <a:rPr lang="en-US" sz="2000" dirty="0" err="1" smtClean="0">
                <a:solidFill>
                  <a:srgbClr val="002060"/>
                </a:solidFill>
              </a:rPr>
              <a:t>h</a:t>
            </a:r>
            <a:r>
              <a:rPr lang="en-US" sz="2000" baseline="-25000" dirty="0" err="1" smtClean="0">
                <a:solidFill>
                  <a:srgbClr val="002060"/>
                </a:solidFill>
              </a:rPr>
              <a:t>fs</a:t>
            </a:r>
            <a:r>
              <a:rPr lang="en-US" sz="2000" dirty="0" smtClean="0">
                <a:solidFill>
                  <a:srgbClr val="002060"/>
                </a:solidFill>
              </a:rPr>
              <a:t>  + </a:t>
            </a:r>
            <a:r>
              <a:rPr lang="en-US" sz="2000" dirty="0" err="1" smtClean="0"/>
              <a:t>h</a:t>
            </a:r>
            <a:r>
              <a:rPr lang="en-US" sz="2000" baseline="-25000" dirty="0" err="1" smtClean="0"/>
              <a:t>fd</a:t>
            </a:r>
            <a:r>
              <a:rPr lang="en-US" sz="2000" baseline="-25000" dirty="0" smtClean="0"/>
              <a:t>  </a:t>
            </a:r>
            <a:r>
              <a:rPr lang="en-US" sz="2000" dirty="0" smtClean="0"/>
              <a:t> + v</a:t>
            </a:r>
            <a:r>
              <a:rPr lang="en-US" sz="2000" baseline="30000" dirty="0" smtClean="0"/>
              <a:t>2 </a:t>
            </a:r>
            <a:r>
              <a:rPr lang="en-US" sz="2000" dirty="0" smtClean="0"/>
              <a:t> /2g</a:t>
            </a:r>
            <a:r>
              <a:rPr lang="en-US" sz="2000" dirty="0" smtClean="0">
                <a:solidFill>
                  <a:srgbClr val="002060"/>
                </a:solidFill>
              </a:rPr>
              <a:t> </a:t>
            </a:r>
            <a:endParaRPr lang="en-US" sz="2000" b="1" baseline="-25000" dirty="0" smtClean="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r>
              <a:rPr lang="en-US" sz="2800" b="1" dirty="0" smtClean="0">
                <a:solidFill>
                  <a:srgbClr val="FF0000"/>
                </a:solidFill>
              </a:rPr>
              <a:t>Pump Performance Characteristics </a:t>
            </a:r>
            <a:endParaRPr lang="en-US" sz="2800" b="1" dirty="0">
              <a:solidFill>
                <a:srgbClr val="FF0000"/>
              </a:solidFill>
            </a:endParaRPr>
          </a:p>
        </p:txBody>
      </p:sp>
      <p:sp>
        <p:nvSpPr>
          <p:cNvPr id="3" name="Content Placeholder 2"/>
          <p:cNvSpPr>
            <a:spLocks noGrp="1"/>
          </p:cNvSpPr>
          <p:nvPr>
            <p:ph idx="1"/>
          </p:nvPr>
        </p:nvSpPr>
        <p:spPr>
          <a:xfrm>
            <a:off x="304800" y="609600"/>
            <a:ext cx="8610600" cy="5943600"/>
          </a:xfrm>
        </p:spPr>
        <p:txBody>
          <a:bodyPr/>
          <a:lstStyle/>
          <a:p>
            <a:pPr algn="just">
              <a:buFont typeface="Wingdings" pitchFamily="2" charset="2"/>
              <a:buChar char="Ø"/>
            </a:pPr>
            <a:r>
              <a:rPr lang="en-US" sz="2200" dirty="0" smtClean="0">
                <a:solidFill>
                  <a:srgbClr val="002060"/>
                </a:solidFill>
              </a:rPr>
              <a:t>The operating characteristic curves of a centrifugal Pump consists of variation of head ( </a:t>
            </a:r>
            <a:r>
              <a:rPr lang="en-US" sz="2200" dirty="0" err="1" smtClean="0"/>
              <a:t>h</a:t>
            </a:r>
            <a:r>
              <a:rPr lang="en-US" sz="2200" baseline="-25000" dirty="0" err="1" smtClean="0"/>
              <a:t>m</a:t>
            </a:r>
            <a:r>
              <a:rPr lang="en-US" sz="2200" dirty="0" smtClean="0"/>
              <a:t> )</a:t>
            </a:r>
            <a:r>
              <a:rPr lang="en-US" sz="2200" dirty="0" smtClean="0">
                <a:solidFill>
                  <a:srgbClr val="002060"/>
                </a:solidFill>
              </a:rPr>
              <a:t>, efficiency, power (P) and speed (N) with respect to discharge (Q)</a:t>
            </a:r>
            <a:endParaRPr lang="en-US" sz="2200" dirty="0" smtClean="0"/>
          </a:p>
          <a:p>
            <a:pPr>
              <a:buFont typeface="Wingdings" pitchFamily="2" charset="2"/>
              <a:buChar char="Ø"/>
            </a:pPr>
            <a:r>
              <a:rPr lang="en-US" sz="2200" dirty="0" smtClean="0">
                <a:solidFill>
                  <a:srgbClr val="002060"/>
                </a:solidFill>
              </a:rPr>
              <a:t>The main characteristic curves of a centrifugal pump consists  of variation of head (</a:t>
            </a:r>
            <a:r>
              <a:rPr lang="en-US" sz="2200" dirty="0" err="1" smtClean="0">
                <a:solidFill>
                  <a:srgbClr val="002060"/>
                </a:solidFill>
              </a:rPr>
              <a:t>h</a:t>
            </a:r>
            <a:r>
              <a:rPr lang="en-US" sz="2200" baseline="-25000" dirty="0" err="1" smtClean="0">
                <a:solidFill>
                  <a:srgbClr val="002060"/>
                </a:solidFill>
              </a:rPr>
              <a:t>m</a:t>
            </a:r>
            <a:r>
              <a:rPr lang="en-US" sz="2200" dirty="0" smtClean="0">
                <a:solidFill>
                  <a:srgbClr val="002060"/>
                </a:solidFill>
              </a:rPr>
              <a:t>), power (P) and discharge (Q) with respect to speed.</a:t>
            </a:r>
          </a:p>
          <a:p>
            <a:pPr>
              <a:buFont typeface="Wingdings" pitchFamily="2" charset="2"/>
              <a:buChar char="Ø"/>
            </a:pPr>
            <a:r>
              <a:rPr lang="en-US" sz="2200" dirty="0" smtClean="0">
                <a:solidFill>
                  <a:srgbClr val="002060"/>
                </a:solidFill>
              </a:rPr>
              <a:t>If Impeller diameter D is held constant:</a:t>
            </a:r>
          </a:p>
          <a:p>
            <a:pPr lvl="1">
              <a:buFont typeface="Wingdings" pitchFamily="2" charset="2"/>
              <a:buChar char="Ø"/>
            </a:pPr>
            <a:r>
              <a:rPr lang="en-US" sz="2000" dirty="0" smtClean="0">
                <a:solidFill>
                  <a:srgbClr val="002060"/>
                </a:solidFill>
              </a:rPr>
              <a:t>Q </a:t>
            </a:r>
            <a:r>
              <a:rPr lang="el-GR" sz="2000" dirty="0" smtClean="0">
                <a:solidFill>
                  <a:srgbClr val="002060"/>
                </a:solidFill>
              </a:rPr>
              <a:t>α</a:t>
            </a:r>
            <a:r>
              <a:rPr lang="en-US" sz="2000" dirty="0" smtClean="0">
                <a:solidFill>
                  <a:srgbClr val="002060"/>
                </a:solidFill>
              </a:rPr>
              <a:t> N,         H </a:t>
            </a:r>
            <a:r>
              <a:rPr lang="el-GR" sz="2000" dirty="0" smtClean="0">
                <a:solidFill>
                  <a:srgbClr val="002060"/>
                </a:solidFill>
              </a:rPr>
              <a:t>α</a:t>
            </a:r>
            <a:r>
              <a:rPr lang="en-US" sz="2000" dirty="0" smtClean="0">
                <a:solidFill>
                  <a:srgbClr val="002060"/>
                </a:solidFill>
              </a:rPr>
              <a:t> N</a:t>
            </a:r>
            <a:r>
              <a:rPr lang="en-US" sz="2000" baseline="30000" dirty="0" smtClean="0">
                <a:solidFill>
                  <a:srgbClr val="002060"/>
                </a:solidFill>
              </a:rPr>
              <a:t>2</a:t>
            </a:r>
            <a:r>
              <a:rPr lang="en-US" sz="2000" dirty="0" smtClean="0">
                <a:solidFill>
                  <a:srgbClr val="002060"/>
                </a:solidFill>
              </a:rPr>
              <a:t>            and         P </a:t>
            </a:r>
            <a:r>
              <a:rPr lang="el-GR" sz="2000" dirty="0" smtClean="0">
                <a:solidFill>
                  <a:srgbClr val="002060"/>
                </a:solidFill>
              </a:rPr>
              <a:t>α</a:t>
            </a:r>
            <a:r>
              <a:rPr lang="en-US" sz="2000" dirty="0" smtClean="0">
                <a:solidFill>
                  <a:srgbClr val="002060"/>
                </a:solidFill>
              </a:rPr>
              <a:t> N</a:t>
            </a:r>
            <a:r>
              <a:rPr lang="en-US" sz="2000" baseline="30000" dirty="0" smtClean="0">
                <a:solidFill>
                  <a:srgbClr val="002060"/>
                </a:solidFill>
              </a:rPr>
              <a:t>3 </a:t>
            </a:r>
            <a:r>
              <a:rPr lang="en-US" sz="2000" dirty="0" smtClean="0">
                <a:solidFill>
                  <a:srgbClr val="002060"/>
                </a:solidFill>
              </a:rPr>
              <a:t> </a:t>
            </a:r>
            <a:endParaRPr lang="en-US" sz="2200" dirty="0" smtClean="0">
              <a:solidFill>
                <a:srgbClr val="002060"/>
              </a:solidFill>
            </a:endParaRPr>
          </a:p>
          <a:p>
            <a:pPr>
              <a:buFont typeface="Wingdings" pitchFamily="2" charset="2"/>
              <a:buChar char="Ø"/>
            </a:pPr>
            <a:r>
              <a:rPr lang="en-US" sz="2200" dirty="0" smtClean="0">
                <a:solidFill>
                  <a:srgbClr val="002060"/>
                </a:solidFill>
              </a:rPr>
              <a:t>If Similar pumps with speed N is constant </a:t>
            </a:r>
          </a:p>
          <a:p>
            <a:pPr lvl="1">
              <a:buFont typeface="Wingdings" pitchFamily="2" charset="2"/>
              <a:buChar char="Ø"/>
            </a:pPr>
            <a:r>
              <a:rPr lang="en-US" sz="2000" dirty="0" smtClean="0">
                <a:solidFill>
                  <a:srgbClr val="FF0000"/>
                </a:solidFill>
              </a:rPr>
              <a:t>Q  </a:t>
            </a:r>
            <a:r>
              <a:rPr lang="el-GR" sz="2000" dirty="0" smtClean="0">
                <a:solidFill>
                  <a:srgbClr val="FF0000"/>
                </a:solidFill>
              </a:rPr>
              <a:t>α</a:t>
            </a:r>
            <a:r>
              <a:rPr lang="en-US" sz="2000" dirty="0" smtClean="0">
                <a:solidFill>
                  <a:srgbClr val="FF0000"/>
                </a:solidFill>
              </a:rPr>
              <a:t>  D</a:t>
            </a:r>
            <a:r>
              <a:rPr lang="en-US" sz="2000" baseline="30000" dirty="0" smtClean="0">
                <a:solidFill>
                  <a:srgbClr val="FF0000"/>
                </a:solidFill>
              </a:rPr>
              <a:t>3</a:t>
            </a:r>
            <a:r>
              <a:rPr lang="en-US" sz="2000" dirty="0" smtClean="0">
                <a:solidFill>
                  <a:srgbClr val="FF0000"/>
                </a:solidFill>
              </a:rPr>
              <a:t> ,       H </a:t>
            </a:r>
            <a:r>
              <a:rPr lang="el-GR" sz="2000" dirty="0" smtClean="0">
                <a:solidFill>
                  <a:srgbClr val="FF0000"/>
                </a:solidFill>
              </a:rPr>
              <a:t>α</a:t>
            </a:r>
            <a:r>
              <a:rPr lang="en-US" sz="2000" dirty="0" smtClean="0">
                <a:solidFill>
                  <a:srgbClr val="FF0000"/>
                </a:solidFill>
              </a:rPr>
              <a:t> D</a:t>
            </a:r>
            <a:r>
              <a:rPr lang="en-US" sz="2000" baseline="30000" dirty="0" smtClean="0">
                <a:solidFill>
                  <a:srgbClr val="FF0000"/>
                </a:solidFill>
              </a:rPr>
              <a:t>2</a:t>
            </a:r>
            <a:r>
              <a:rPr lang="en-US" sz="2000" dirty="0" smtClean="0">
                <a:solidFill>
                  <a:srgbClr val="FF0000"/>
                </a:solidFill>
              </a:rPr>
              <a:t>         and         P  </a:t>
            </a:r>
            <a:r>
              <a:rPr lang="el-GR" sz="2000" dirty="0" smtClean="0">
                <a:solidFill>
                  <a:srgbClr val="FF0000"/>
                </a:solidFill>
              </a:rPr>
              <a:t>α</a:t>
            </a:r>
            <a:r>
              <a:rPr lang="en-US" sz="2000" dirty="0" smtClean="0">
                <a:solidFill>
                  <a:srgbClr val="FF0000"/>
                </a:solidFill>
              </a:rPr>
              <a:t>  D</a:t>
            </a:r>
            <a:r>
              <a:rPr lang="en-US" sz="2000" baseline="30000" dirty="0" smtClean="0">
                <a:solidFill>
                  <a:srgbClr val="FF0000"/>
                </a:solidFill>
              </a:rPr>
              <a:t>5 </a:t>
            </a:r>
          </a:p>
          <a:p>
            <a:pPr marL="0" lvl="1" indent="457200">
              <a:buFont typeface="Wingdings" pitchFamily="2" charset="2"/>
              <a:buChar char="Ø"/>
            </a:pPr>
            <a:r>
              <a:rPr lang="en-US" sz="2000" dirty="0" smtClean="0">
                <a:solidFill>
                  <a:srgbClr val="FF0000"/>
                </a:solidFill>
              </a:rPr>
              <a:t>Therefore, Q </a:t>
            </a:r>
            <a:r>
              <a:rPr lang="el-GR" sz="2000" dirty="0" smtClean="0">
                <a:solidFill>
                  <a:srgbClr val="FF0000"/>
                </a:solidFill>
              </a:rPr>
              <a:t>α</a:t>
            </a:r>
            <a:r>
              <a:rPr lang="en-US" sz="2000" dirty="0" smtClean="0">
                <a:solidFill>
                  <a:srgbClr val="FF0000"/>
                </a:solidFill>
              </a:rPr>
              <a:t> ND</a:t>
            </a:r>
            <a:r>
              <a:rPr lang="en-US" sz="2000" baseline="30000" dirty="0" smtClean="0">
                <a:solidFill>
                  <a:srgbClr val="FF0000"/>
                </a:solidFill>
              </a:rPr>
              <a:t>3</a:t>
            </a:r>
            <a:r>
              <a:rPr lang="en-US" sz="2000" dirty="0" smtClean="0">
                <a:solidFill>
                  <a:srgbClr val="FF0000"/>
                </a:solidFill>
              </a:rPr>
              <a:t> ,   H </a:t>
            </a:r>
            <a:r>
              <a:rPr lang="el-GR" sz="2000" dirty="0" smtClean="0">
                <a:solidFill>
                  <a:srgbClr val="FF0000"/>
                </a:solidFill>
              </a:rPr>
              <a:t>α</a:t>
            </a:r>
            <a:r>
              <a:rPr lang="en-US" sz="2000" dirty="0" smtClean="0">
                <a:solidFill>
                  <a:srgbClr val="FF0000"/>
                </a:solidFill>
              </a:rPr>
              <a:t>  N</a:t>
            </a:r>
            <a:r>
              <a:rPr lang="en-US" sz="2000" baseline="30000" dirty="0" smtClean="0">
                <a:solidFill>
                  <a:srgbClr val="FF0000"/>
                </a:solidFill>
              </a:rPr>
              <a:t>2</a:t>
            </a:r>
            <a:r>
              <a:rPr lang="en-US" sz="2000" dirty="0" smtClean="0">
                <a:solidFill>
                  <a:srgbClr val="FF0000"/>
                </a:solidFill>
              </a:rPr>
              <a:t>  D</a:t>
            </a:r>
            <a:r>
              <a:rPr lang="en-US" sz="2000" baseline="30000" dirty="0" smtClean="0">
                <a:solidFill>
                  <a:srgbClr val="FF0000"/>
                </a:solidFill>
              </a:rPr>
              <a:t>2</a:t>
            </a:r>
            <a:r>
              <a:rPr lang="en-US" sz="2000" dirty="0" smtClean="0">
                <a:solidFill>
                  <a:srgbClr val="FF0000"/>
                </a:solidFill>
              </a:rPr>
              <a:t>     and  P </a:t>
            </a:r>
            <a:r>
              <a:rPr lang="el-GR" sz="2000" dirty="0" smtClean="0">
                <a:solidFill>
                  <a:srgbClr val="FF0000"/>
                </a:solidFill>
              </a:rPr>
              <a:t>α</a:t>
            </a:r>
            <a:r>
              <a:rPr lang="en-US" sz="2000" dirty="0" smtClean="0">
                <a:solidFill>
                  <a:srgbClr val="FF0000"/>
                </a:solidFill>
              </a:rPr>
              <a:t> N</a:t>
            </a:r>
            <a:r>
              <a:rPr lang="en-US" sz="2000" baseline="30000" dirty="0" smtClean="0">
                <a:solidFill>
                  <a:srgbClr val="FF0000"/>
                </a:solidFill>
              </a:rPr>
              <a:t>3</a:t>
            </a:r>
            <a:r>
              <a:rPr lang="en-US" sz="2000" dirty="0" smtClean="0">
                <a:solidFill>
                  <a:srgbClr val="FF0000"/>
                </a:solidFill>
              </a:rPr>
              <a:t> D</a:t>
            </a:r>
            <a:r>
              <a:rPr lang="en-US" sz="2000" baseline="30000" dirty="0" smtClean="0">
                <a:solidFill>
                  <a:srgbClr val="FF0000"/>
                </a:solidFill>
              </a:rPr>
              <a:t>5</a:t>
            </a:r>
          </a:p>
          <a:p>
            <a:pPr lvl="1">
              <a:buNone/>
            </a:pPr>
            <a:endParaRPr lang="en-US" sz="2000" baseline="30000" dirty="0" smtClean="0"/>
          </a:p>
          <a:p>
            <a:pPr marL="61913" lvl="1" indent="395288">
              <a:buFont typeface="Wingdings" pitchFamily="2" charset="2"/>
              <a:buChar char="Ø"/>
            </a:pPr>
            <a:r>
              <a:rPr lang="en-US" sz="2000" dirty="0" smtClean="0">
                <a:solidFill>
                  <a:srgbClr val="002060"/>
                </a:solidFill>
              </a:rPr>
              <a:t>Power supplied to the pump drive = Mass flow rate x ( </a:t>
            </a:r>
            <a:r>
              <a:rPr lang="en-US" sz="2000" dirty="0" err="1" smtClean="0">
                <a:solidFill>
                  <a:srgbClr val="002060"/>
                </a:solidFill>
              </a:rPr>
              <a:t>H</a:t>
            </a:r>
            <a:r>
              <a:rPr lang="en-US" sz="2000" baseline="-25000" dirty="0" err="1" smtClean="0">
                <a:solidFill>
                  <a:srgbClr val="002060"/>
                </a:solidFill>
              </a:rPr>
              <a:t>d</a:t>
            </a:r>
            <a:r>
              <a:rPr lang="en-US" sz="2000" dirty="0" smtClean="0">
                <a:solidFill>
                  <a:srgbClr val="002060"/>
                </a:solidFill>
              </a:rPr>
              <a:t> – H</a:t>
            </a:r>
            <a:r>
              <a:rPr lang="en-US" sz="2000" baseline="-25000" dirty="0" smtClean="0">
                <a:solidFill>
                  <a:srgbClr val="002060"/>
                </a:solidFill>
              </a:rPr>
              <a:t>s</a:t>
            </a:r>
            <a:r>
              <a:rPr lang="en-US" sz="2000" dirty="0" smtClean="0">
                <a:solidFill>
                  <a:srgbClr val="002060"/>
                </a:solidFill>
              </a:rPr>
              <a:t>)/ </a:t>
            </a:r>
            <a:r>
              <a:rPr lang="el-GR" sz="2000" dirty="0" smtClean="0">
                <a:solidFill>
                  <a:srgbClr val="002060"/>
                </a:solidFill>
              </a:rPr>
              <a:t>η</a:t>
            </a:r>
            <a:r>
              <a:rPr lang="en-US" sz="2000" dirty="0" smtClean="0">
                <a:solidFill>
                  <a:srgbClr val="002060"/>
                </a:solidFill>
              </a:rPr>
              <a:t> , where , </a:t>
            </a:r>
            <a:r>
              <a:rPr lang="el-GR" sz="2000" dirty="0" smtClean="0">
                <a:solidFill>
                  <a:srgbClr val="002060"/>
                </a:solidFill>
              </a:rPr>
              <a:t>η</a:t>
            </a:r>
            <a:r>
              <a:rPr lang="en-US" sz="2000" dirty="0" smtClean="0">
                <a:solidFill>
                  <a:srgbClr val="002060"/>
                </a:solidFill>
              </a:rPr>
              <a:t> is efficiency of pump, </a:t>
            </a:r>
            <a:r>
              <a:rPr lang="en-US" sz="2000" dirty="0" err="1" smtClean="0">
                <a:solidFill>
                  <a:srgbClr val="002060"/>
                </a:solidFill>
              </a:rPr>
              <a:t>H</a:t>
            </a:r>
            <a:r>
              <a:rPr lang="en-US" sz="2000" baseline="-25000" dirty="0" err="1" smtClean="0">
                <a:solidFill>
                  <a:srgbClr val="002060"/>
                </a:solidFill>
              </a:rPr>
              <a:t>d</a:t>
            </a:r>
            <a:r>
              <a:rPr lang="en-US" sz="2000" dirty="0" smtClean="0">
                <a:solidFill>
                  <a:srgbClr val="002060"/>
                </a:solidFill>
              </a:rPr>
              <a:t> = total discharge head and H</a:t>
            </a:r>
            <a:r>
              <a:rPr lang="en-US" sz="2000" baseline="-25000" dirty="0" smtClean="0">
                <a:solidFill>
                  <a:srgbClr val="002060"/>
                </a:solidFill>
              </a:rPr>
              <a:t>s</a:t>
            </a:r>
            <a:r>
              <a:rPr lang="en-US" sz="2000" dirty="0" smtClean="0">
                <a:solidFill>
                  <a:srgbClr val="002060"/>
                </a:solidFill>
              </a:rPr>
              <a:t> = Total suction head</a:t>
            </a:r>
            <a:endParaRPr lang="en-US" sz="20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b="1" dirty="0" smtClean="0">
                <a:solidFill>
                  <a:srgbClr val="FF0000"/>
                </a:solidFill>
              </a:rPr>
              <a:t>The Performance curve of centrifugal Pump</a:t>
            </a:r>
            <a:endParaRPr lang="en-US" sz="2800" b="1" dirty="0">
              <a:solidFill>
                <a:srgbClr val="FF0000"/>
              </a:solidFill>
            </a:endParaRPr>
          </a:p>
        </p:txBody>
      </p:sp>
      <p:pic>
        <p:nvPicPr>
          <p:cNvPr id="2050" name="Picture 2" descr="C:\Users\jhangir\Desktop\pump curve 2.jpg"/>
          <p:cNvPicPr>
            <a:picLocks noGrp="1" noChangeAspect="1" noChangeArrowheads="1"/>
          </p:cNvPicPr>
          <p:nvPr>
            <p:ph idx="1"/>
          </p:nvPr>
        </p:nvPicPr>
        <p:blipFill>
          <a:blip r:embed="rId2"/>
          <a:srcRect/>
          <a:stretch>
            <a:fillRect/>
          </a:stretch>
        </p:blipFill>
        <p:spPr bwMode="auto">
          <a:xfrm>
            <a:off x="990600" y="2133600"/>
            <a:ext cx="3124200" cy="3962400"/>
          </a:xfrm>
          <a:prstGeom prst="rect">
            <a:avLst/>
          </a:prstGeom>
          <a:noFill/>
        </p:spPr>
      </p:pic>
      <p:pic>
        <p:nvPicPr>
          <p:cNvPr id="2051" name="Picture 3" descr="C:\Users\jhangir\Desktop\pump curve 3.png"/>
          <p:cNvPicPr>
            <a:picLocks noChangeAspect="1" noChangeArrowheads="1"/>
          </p:cNvPicPr>
          <p:nvPr/>
        </p:nvPicPr>
        <p:blipFill>
          <a:blip r:embed="rId3"/>
          <a:srcRect/>
          <a:stretch>
            <a:fillRect/>
          </a:stretch>
        </p:blipFill>
        <p:spPr bwMode="auto">
          <a:xfrm>
            <a:off x="4876800" y="2057400"/>
            <a:ext cx="3352800" cy="3962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Pump Efficiency</a:t>
            </a:r>
            <a:endParaRPr lang="en-US" sz="2800" b="1" dirty="0">
              <a:solidFill>
                <a:srgbClr val="FF0000"/>
              </a:solidFill>
            </a:endParaRPr>
          </a:p>
        </p:txBody>
      </p:sp>
      <p:sp>
        <p:nvSpPr>
          <p:cNvPr id="3" name="Content Placeholder 2"/>
          <p:cNvSpPr>
            <a:spLocks noGrp="1"/>
          </p:cNvSpPr>
          <p:nvPr>
            <p:ph idx="1"/>
          </p:nvPr>
        </p:nvSpPr>
        <p:spPr>
          <a:xfrm>
            <a:off x="457200" y="990600"/>
            <a:ext cx="8229600" cy="5486400"/>
          </a:xfrm>
        </p:spPr>
        <p:txBody>
          <a:bodyPr/>
          <a:lstStyle/>
          <a:p>
            <a:pPr algn="just">
              <a:buFont typeface="Wingdings" pitchFamily="2" charset="2"/>
              <a:buChar char="Ø"/>
            </a:pPr>
            <a:r>
              <a:rPr lang="en-US" sz="2400" dirty="0" smtClean="0">
                <a:solidFill>
                  <a:srgbClr val="FF0000"/>
                </a:solidFill>
              </a:rPr>
              <a:t>Pump efficiency:  </a:t>
            </a:r>
            <a:r>
              <a:rPr lang="en-US" sz="2400" dirty="0" smtClean="0">
                <a:solidFill>
                  <a:srgbClr val="002060"/>
                </a:solidFill>
              </a:rPr>
              <a:t>It is a measure of the efficiency with which the pump uses the input power to convert the energy into useful output. η = Pout/Pin</a:t>
            </a:r>
            <a:r>
              <a:rPr lang="en-US" sz="2400" dirty="0" smtClean="0"/>
              <a:t> </a:t>
            </a:r>
          </a:p>
          <a:p>
            <a:pPr algn="just">
              <a:buFont typeface="Wingdings" pitchFamily="2" charset="2"/>
              <a:buChar char="Ø"/>
            </a:pPr>
            <a:r>
              <a:rPr lang="en-US" sz="2400" dirty="0" smtClean="0">
                <a:solidFill>
                  <a:srgbClr val="FF0000"/>
                </a:solidFill>
              </a:rPr>
              <a:t>Water Horse Power (WHP) and Brake Horse Power (BHP) :</a:t>
            </a:r>
            <a:r>
              <a:rPr lang="en-US" sz="2400" dirty="0" smtClean="0">
                <a:solidFill>
                  <a:srgbClr val="002060"/>
                </a:solidFill>
              </a:rPr>
              <a:t>The work performed by a pump is a function of the total head and the weight of the liquid pumped in a given time period. Pump input or brake horsepower (BHP) is the actual horsepower delivered to the pump shaft. Pump output or hydraulic or water horsepower (WHP) is the liquid horsepower delivered by the pump.</a:t>
            </a:r>
          </a:p>
          <a:p>
            <a:pPr algn="just">
              <a:buFont typeface="Wingdings" pitchFamily="2" charset="2"/>
              <a:buChar char="Ø"/>
            </a:pPr>
            <a:r>
              <a:rPr lang="en-US" sz="2400" dirty="0" smtClean="0">
                <a:solidFill>
                  <a:srgbClr val="002060"/>
                </a:solidFill>
              </a:rPr>
              <a:t>BHP =ℓ g H Q/</a:t>
            </a:r>
            <a:r>
              <a:rPr lang="el-GR" sz="2400" dirty="0" smtClean="0">
                <a:solidFill>
                  <a:srgbClr val="002060"/>
                </a:solidFill>
              </a:rPr>
              <a:t>η</a:t>
            </a:r>
            <a:r>
              <a:rPr lang="en-US" sz="2400" dirty="0" smtClean="0">
                <a:solidFill>
                  <a:srgbClr val="002060"/>
                </a:solidFill>
              </a:rPr>
              <a:t>  or efficiency,</a:t>
            </a:r>
            <a:r>
              <a:rPr lang="el-GR" sz="2400" dirty="0" smtClean="0">
                <a:solidFill>
                  <a:srgbClr val="002060"/>
                </a:solidFill>
              </a:rPr>
              <a:t> η</a:t>
            </a:r>
            <a:r>
              <a:rPr lang="en-US" sz="2400" dirty="0" smtClean="0">
                <a:solidFill>
                  <a:srgbClr val="002060"/>
                </a:solidFill>
              </a:rPr>
              <a:t> = WHP/BHP</a:t>
            </a:r>
          </a:p>
          <a:p>
            <a:pPr algn="just">
              <a:buFont typeface="Wingdings" pitchFamily="2" charset="2"/>
              <a:buChar char="Ø"/>
            </a:pPr>
            <a:r>
              <a:rPr lang="en-US" sz="2400" dirty="0" smtClean="0">
                <a:solidFill>
                  <a:srgbClr val="002060"/>
                </a:solidFill>
              </a:rPr>
              <a:t>The head added by the pump (H) is a sum of the static lift, the head loss due to friction and any losses due to valves or pipe bends all expressed in </a:t>
            </a:r>
            <a:r>
              <a:rPr lang="en-US" sz="2400" dirty="0" err="1" smtClean="0">
                <a:solidFill>
                  <a:srgbClr val="002060"/>
                </a:solidFill>
              </a:rPr>
              <a:t>metres</a:t>
            </a:r>
            <a:r>
              <a:rPr lang="en-US" sz="2400" dirty="0" smtClean="0">
                <a:solidFill>
                  <a:srgbClr val="002060"/>
                </a:solidFill>
              </a:rPr>
              <a:t> of fluid.</a:t>
            </a:r>
            <a:endParaRPr lang="en-US" sz="22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20270629</TotalTime>
  <Words>905</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Working &amp; Performance of centrifugal Pump Fluid Mechanics (DTE-112)</vt:lpstr>
      <vt:lpstr>Working Principle of Centrifugal Pumps</vt:lpstr>
      <vt:lpstr>Working contd..</vt:lpstr>
      <vt:lpstr>Priming of centrifugal pump</vt:lpstr>
      <vt:lpstr> Terminologies Associated to Pumping Systems</vt:lpstr>
      <vt:lpstr>Pump Performance Characteristics </vt:lpstr>
      <vt:lpstr>The Performance curve of centrifugal Pump</vt:lpstr>
      <vt:lpstr>Pump Efficiency</vt:lpstr>
      <vt:lpstr>Slide 9</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211</cp:revision>
  <dcterms:created xsi:type="dcterms:W3CDTF">2007-11-06T10:48:03Z</dcterms:created>
  <dcterms:modified xsi:type="dcterms:W3CDTF">2020-05-05T08:50:02Z</dcterms:modified>
</cp:coreProperties>
</file>