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69" r:id="rId7"/>
    <p:sldId id="266" r:id="rId8"/>
    <p:sldId id="268" r:id="rId9"/>
    <p:sldId id="263" r:id="rId10"/>
    <p:sldId id="264" r:id="rId11"/>
    <p:sldId id="270" r:id="rId12"/>
    <p:sldId id="274" r:id="rId13"/>
    <p:sldId id="265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8CEACD-5C25-4C94-81A8-0D3BC3096CD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F61291-F056-49E9-B321-4FD92CD94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133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err="1" smtClean="0">
                <a:solidFill>
                  <a:srgbClr val="C00000"/>
                </a:solidFill>
              </a:rPr>
              <a:t>Poxviridae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3276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3886200"/>
            <a:ext cx="6781800" cy="243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Savita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Kumari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Department of Veterinary Microbiology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Bihar Veterinary College, BASU, Patna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Enveloped </a:t>
            </a:r>
            <a:r>
              <a:rPr lang="en-US" dirty="0" err="1" smtClean="0"/>
              <a:t>virions</a:t>
            </a:r>
            <a:r>
              <a:rPr lang="en-US" dirty="0" smtClean="0"/>
              <a:t>- taken </a:t>
            </a:r>
            <a:r>
              <a:rPr lang="en-US" dirty="0" smtClean="0"/>
              <a:t>up by cells more readily and </a:t>
            </a:r>
            <a:r>
              <a:rPr lang="en-US" dirty="0" smtClean="0"/>
              <a:t>appear</a:t>
            </a:r>
            <a:r>
              <a:rPr lang="en-US" b="1" dirty="0" smtClean="0"/>
              <a:t> </a:t>
            </a:r>
            <a:r>
              <a:rPr lang="en-US" dirty="0" smtClean="0"/>
              <a:t>more </a:t>
            </a:r>
            <a:r>
              <a:rPr lang="en-US" dirty="0" smtClean="0"/>
              <a:t>important </a:t>
            </a:r>
            <a:r>
              <a:rPr lang="en-US" dirty="0" smtClean="0"/>
              <a:t>in </a:t>
            </a:r>
            <a:r>
              <a:rPr lang="en-US" dirty="0" smtClean="0"/>
              <a:t>spread of </a:t>
            </a:r>
            <a:r>
              <a:rPr lang="en-US" dirty="0" err="1" smtClean="0"/>
              <a:t>virions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solidFill>
                  <a:srgbClr val="00B0F0"/>
                </a:solidFill>
              </a:rPr>
              <a:t>Virus envelopes- </a:t>
            </a:r>
          </a:p>
          <a:p>
            <a:pPr algn="just"/>
            <a:r>
              <a:rPr lang="en-US" dirty="0" smtClean="0"/>
              <a:t>derived </a:t>
            </a:r>
            <a:r>
              <a:rPr lang="en-US" dirty="0" smtClean="0"/>
              <a:t>from host cell </a:t>
            </a:r>
            <a:r>
              <a:rPr lang="en-US" dirty="0" smtClean="0"/>
              <a:t>membranes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contain </a:t>
            </a:r>
            <a:r>
              <a:rPr lang="en-US" dirty="0" smtClean="0"/>
              <a:t>host cell </a:t>
            </a:r>
            <a:r>
              <a:rPr lang="en-US" dirty="0" smtClean="0"/>
              <a:t>lipids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Have virus-encoded </a:t>
            </a:r>
            <a:r>
              <a:rPr lang="en-US" dirty="0" smtClean="0"/>
              <a:t>proteins such </a:t>
            </a:r>
            <a:r>
              <a:rPr lang="en-US" dirty="0" smtClean="0"/>
              <a:t>as the </a:t>
            </a:r>
            <a:r>
              <a:rPr lang="en-US" dirty="0" err="1" smtClean="0"/>
              <a:t>haemagglutinin</a:t>
            </a:r>
            <a:r>
              <a:rPr lang="en-US" dirty="0" smtClean="0"/>
              <a:t> protein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63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Poxviruses able to survive for many months in dried scabs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Virions</a:t>
            </a:r>
            <a:r>
              <a:rPr lang="en-US" dirty="0" smtClean="0"/>
              <a:t> are stable </a:t>
            </a:r>
            <a:r>
              <a:rPr lang="en-US" dirty="0" smtClean="0"/>
              <a:t>at room </a:t>
            </a:r>
            <a:r>
              <a:rPr lang="en-US" dirty="0" smtClean="0"/>
              <a:t>temperature under dry </a:t>
            </a:r>
            <a:r>
              <a:rPr lang="en-US" dirty="0" smtClean="0"/>
              <a:t>conditions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sensitive to heat</a:t>
            </a:r>
            <a:r>
              <a:rPr lang="en-US" dirty="0" smtClean="0"/>
              <a:t>, detergents, formaldehyde and oxidizing </a:t>
            </a:r>
            <a:r>
              <a:rPr lang="en-US" dirty="0" smtClean="0"/>
              <a:t>agents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The genera </a:t>
            </a:r>
            <a:r>
              <a:rPr lang="en-US" dirty="0" smtClean="0"/>
              <a:t>differ in ether </a:t>
            </a:r>
            <a:r>
              <a:rPr lang="en-US" dirty="0" smtClean="0"/>
              <a:t>sensitivity,  </a:t>
            </a:r>
            <a:r>
              <a:rPr lang="en-US" dirty="0" err="1" smtClean="0"/>
              <a:t>Avipoxviruses</a:t>
            </a:r>
            <a:r>
              <a:rPr lang="en-US" dirty="0" smtClean="0"/>
              <a:t> are ether resistant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Most poxviruses grow in </a:t>
            </a:r>
            <a:r>
              <a:rPr lang="en-US" dirty="0" err="1" smtClean="0"/>
              <a:t>embryonated</a:t>
            </a:r>
            <a:r>
              <a:rPr lang="en-US" dirty="0" smtClean="0"/>
              <a:t> hen’s egg by CAM route and produces pock lesions on the CAM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Infections with poxviruses, </a:t>
            </a:r>
            <a:r>
              <a:rPr lang="en-US" dirty="0" smtClean="0"/>
              <a:t>usually </a:t>
            </a:r>
            <a:r>
              <a:rPr lang="en-US" dirty="0" smtClean="0"/>
              <a:t>result </a:t>
            </a:r>
            <a:r>
              <a:rPr lang="en-US" dirty="0" smtClean="0"/>
              <a:t>in vesicular </a:t>
            </a:r>
            <a:r>
              <a:rPr lang="en-US" dirty="0" smtClean="0"/>
              <a:t>skin lesions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Transmission of poxviruses can </a:t>
            </a:r>
            <a:r>
              <a:rPr lang="en-US" sz="2400" dirty="0" smtClean="0"/>
              <a:t>occur:</a:t>
            </a:r>
          </a:p>
          <a:p>
            <a:r>
              <a:rPr lang="en-US" sz="2400" dirty="0" smtClean="0"/>
              <a:t>By aerosols</a:t>
            </a:r>
          </a:p>
          <a:p>
            <a:r>
              <a:rPr lang="en-US" sz="2400" dirty="0" smtClean="0"/>
              <a:t>By direct contact</a:t>
            </a:r>
          </a:p>
          <a:p>
            <a:r>
              <a:rPr lang="en-US" sz="2400" dirty="0" smtClean="0"/>
              <a:t>M</a:t>
            </a:r>
            <a:r>
              <a:rPr lang="en-US" sz="2400" dirty="0" smtClean="0"/>
              <a:t>echanical </a:t>
            </a:r>
            <a:r>
              <a:rPr lang="en-US" sz="2400" dirty="0" smtClean="0"/>
              <a:t>transmission </a:t>
            </a:r>
            <a:r>
              <a:rPr lang="en-US" sz="2400" dirty="0" smtClean="0"/>
              <a:t>through arthropods</a:t>
            </a:r>
          </a:p>
          <a:p>
            <a:r>
              <a:rPr lang="en-US" sz="2400" dirty="0" smtClean="0"/>
              <a:t>Through </a:t>
            </a:r>
            <a:r>
              <a:rPr lang="en-US" sz="2400" dirty="0" err="1" smtClean="0"/>
              <a:t>fomites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Skin </a:t>
            </a:r>
            <a:r>
              <a:rPr lang="en-US" sz="2400" dirty="0" smtClean="0"/>
              <a:t>lesions-  principal </a:t>
            </a:r>
            <a:r>
              <a:rPr lang="en-US" sz="2400" dirty="0" smtClean="0"/>
              <a:t>feature </a:t>
            </a:r>
            <a:r>
              <a:rPr lang="en-US" sz="2400" dirty="0" smtClean="0"/>
              <a:t>of infections</a:t>
            </a:r>
          </a:p>
          <a:p>
            <a:pPr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Pox </a:t>
            </a:r>
            <a:r>
              <a:rPr lang="en-US" sz="2400" dirty="0" smtClean="0"/>
              <a:t>lesions begin as </a:t>
            </a:r>
            <a:r>
              <a:rPr lang="en-US" sz="2400" dirty="0" err="1" smtClean="0"/>
              <a:t>macules</a:t>
            </a:r>
            <a:r>
              <a:rPr lang="en-US" sz="2400" dirty="0" smtClean="0"/>
              <a:t> and </a:t>
            </a:r>
            <a:r>
              <a:rPr lang="en-US" sz="2400" dirty="0" smtClean="0"/>
              <a:t>progress through papules, vesicles and pustules </a:t>
            </a:r>
            <a:r>
              <a:rPr lang="en-US" sz="2400" dirty="0" smtClean="0"/>
              <a:t>to scabs </a:t>
            </a:r>
            <a:r>
              <a:rPr lang="en-US" sz="2400" dirty="0" smtClean="0"/>
              <a:t>which detach leaving a scar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Sheeppox</a:t>
            </a:r>
            <a:r>
              <a:rPr lang="en-US" sz="2000" dirty="0" smtClean="0">
                <a:solidFill>
                  <a:srgbClr val="FF0000"/>
                </a:solidFill>
              </a:rPr>
              <a:t> virus, </a:t>
            </a:r>
            <a:r>
              <a:rPr lang="en-US" sz="2000" dirty="0" err="1" smtClean="0">
                <a:solidFill>
                  <a:srgbClr val="FF0000"/>
                </a:solidFill>
              </a:rPr>
              <a:t>goatpox</a:t>
            </a:r>
            <a:r>
              <a:rPr lang="en-US" sz="2000" dirty="0" smtClean="0">
                <a:solidFill>
                  <a:srgbClr val="FF0000"/>
                </a:solidFill>
              </a:rPr>
              <a:t> virus and lumpy skin disease virus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B0F0"/>
                </a:solidFill>
              </a:rPr>
              <a:t>cause </a:t>
            </a:r>
            <a:r>
              <a:rPr lang="en-US" sz="2400" dirty="0" smtClean="0">
                <a:solidFill>
                  <a:srgbClr val="00B0F0"/>
                </a:solidFill>
              </a:rPr>
              <a:t>significant </a:t>
            </a:r>
            <a:r>
              <a:rPr lang="en-US" sz="2400" dirty="0" smtClean="0">
                <a:solidFill>
                  <a:srgbClr val="00B0F0"/>
                </a:solidFill>
              </a:rPr>
              <a:t>economic losses:-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due to reduced milk </a:t>
            </a:r>
            <a:r>
              <a:rPr lang="en-US" sz="2400" dirty="0" smtClean="0"/>
              <a:t>production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increased abortion rates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decreased wt. gain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increased </a:t>
            </a:r>
            <a:r>
              <a:rPr lang="en-US" sz="2400" dirty="0" smtClean="0"/>
              <a:t>susceptibility </a:t>
            </a:r>
            <a:r>
              <a:rPr lang="en-US" sz="2400" dirty="0" smtClean="0"/>
              <a:t>to secondary </a:t>
            </a:r>
            <a:r>
              <a:rPr lang="en-US" sz="2400" dirty="0" smtClean="0"/>
              <a:t>bacterial </a:t>
            </a:r>
            <a:r>
              <a:rPr lang="en-US" sz="2400" dirty="0" smtClean="0"/>
              <a:t>infections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high mortality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Genus </a:t>
            </a:r>
            <a:r>
              <a:rPr lang="en-US" sz="2800" dirty="0" err="1" smtClean="0"/>
              <a:t>capripoxvirus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infection with any one of these </a:t>
            </a:r>
            <a:r>
              <a:rPr lang="en-US" sz="2400" dirty="0" smtClean="0"/>
              <a:t>viruses induces </a:t>
            </a:r>
            <a:r>
              <a:rPr lang="en-US" sz="2400" dirty="0" smtClean="0"/>
              <a:t>cross-protection to </a:t>
            </a:r>
            <a:r>
              <a:rPr lang="en-US" sz="2400" dirty="0" err="1" smtClean="0"/>
              <a:t>heterologous</a:t>
            </a:r>
            <a:r>
              <a:rPr lang="en-US" sz="2400" dirty="0" smtClean="0"/>
              <a:t> </a:t>
            </a:r>
            <a:r>
              <a:rPr lang="en-US" sz="2400" dirty="0" err="1" smtClean="0"/>
              <a:t>capripoxviruses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lumpy skin disease virus infects only </a:t>
            </a:r>
            <a:r>
              <a:rPr lang="en-US" sz="2400" dirty="0" smtClean="0"/>
              <a:t>cattle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Some strains </a:t>
            </a:r>
            <a:r>
              <a:rPr lang="en-US" sz="2400" dirty="0" smtClean="0"/>
              <a:t>of </a:t>
            </a:r>
            <a:r>
              <a:rPr lang="en-US" sz="2400" dirty="0" err="1" smtClean="0"/>
              <a:t>sheeppox</a:t>
            </a:r>
            <a:r>
              <a:rPr lang="en-US" sz="2400" dirty="0" smtClean="0"/>
              <a:t> and </a:t>
            </a:r>
            <a:r>
              <a:rPr lang="en-US" sz="2400" dirty="0" err="1" smtClean="0"/>
              <a:t>goatpox</a:t>
            </a:r>
            <a:r>
              <a:rPr lang="en-US" sz="2400" dirty="0" smtClean="0"/>
              <a:t> viruses may infect </a:t>
            </a:r>
            <a:r>
              <a:rPr lang="en-US" sz="2400" dirty="0" smtClean="0"/>
              <a:t>both sheep </a:t>
            </a:r>
            <a:r>
              <a:rPr lang="en-US" sz="2400" dirty="0" smtClean="0"/>
              <a:t>and </a:t>
            </a:r>
            <a:r>
              <a:rPr lang="en-US" sz="2400" dirty="0" smtClean="0"/>
              <a:t>goats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Sheep and goats of all </a:t>
            </a:r>
            <a:r>
              <a:rPr lang="en-US" sz="2400" dirty="0" smtClean="0"/>
              <a:t>ages affected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Disease more </a:t>
            </a:r>
            <a:r>
              <a:rPr lang="en-US" sz="2400" dirty="0" smtClean="0"/>
              <a:t>severe </a:t>
            </a:r>
            <a:r>
              <a:rPr lang="en-US" sz="2400" dirty="0" smtClean="0"/>
              <a:t>in young and/or immunologically naive </a:t>
            </a:r>
            <a:r>
              <a:rPr lang="en-US" sz="2400" dirty="0" smtClean="0"/>
              <a:t>animals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dirty="0" smtClean="0"/>
          </a:p>
          <a:p>
            <a:pPr algn="just"/>
            <a:r>
              <a:rPr lang="en-US" sz="2400" dirty="0" smtClean="0"/>
              <a:t>C</a:t>
            </a:r>
            <a:r>
              <a:rPr lang="en-US" sz="2400" dirty="0" smtClean="0"/>
              <a:t>ausing </a:t>
            </a:r>
            <a:r>
              <a:rPr lang="en-US" sz="2400" dirty="0" smtClean="0"/>
              <a:t>high </a:t>
            </a:r>
            <a:r>
              <a:rPr lang="en-US" sz="2400" dirty="0" smtClean="0"/>
              <a:t>mortality in </a:t>
            </a:r>
            <a:r>
              <a:rPr lang="en-US" sz="2400" dirty="0" smtClean="0"/>
              <a:t>young animals and significant economic </a:t>
            </a:r>
            <a:r>
              <a:rPr lang="en-US" sz="2400" dirty="0" smtClean="0"/>
              <a:t>loss</a:t>
            </a:r>
          </a:p>
          <a:p>
            <a:pPr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Virus </a:t>
            </a:r>
            <a:r>
              <a:rPr lang="en-US" sz="2400" dirty="0" smtClean="0"/>
              <a:t>particles are shed from skin </a:t>
            </a:r>
            <a:r>
              <a:rPr lang="en-US" sz="2400" dirty="0" smtClean="0"/>
              <a:t>lesions, in </a:t>
            </a:r>
            <a:r>
              <a:rPr lang="en-US" sz="2400" dirty="0" smtClean="0"/>
              <a:t>ocular </a:t>
            </a:r>
            <a:r>
              <a:rPr lang="en-US" sz="2400" dirty="0" smtClean="0"/>
              <a:t>and nasal </a:t>
            </a:r>
            <a:r>
              <a:rPr lang="en-US" sz="2400" dirty="0" smtClean="0"/>
              <a:t>discharges </a:t>
            </a:r>
            <a:r>
              <a:rPr lang="en-US" sz="2400" dirty="0" smtClean="0"/>
              <a:t>during </a:t>
            </a:r>
            <a:r>
              <a:rPr lang="en-US" sz="2400" dirty="0" smtClean="0"/>
              <a:t>acute stages </a:t>
            </a:r>
            <a:r>
              <a:rPr lang="en-US" sz="2400" dirty="0" smtClean="0"/>
              <a:t>of disease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Infection </a:t>
            </a:r>
            <a:r>
              <a:rPr lang="en-US" sz="2400" dirty="0" smtClean="0"/>
              <a:t>occurs through </a:t>
            </a:r>
            <a:r>
              <a:rPr lang="en-US" sz="2400" dirty="0" smtClean="0"/>
              <a:t>skin abrasions or by </a:t>
            </a:r>
            <a:r>
              <a:rPr lang="en-US" sz="2400" dirty="0" smtClean="0"/>
              <a:t>aerosol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Biting </a:t>
            </a:r>
            <a:r>
              <a:rPr lang="en-US" sz="2400" dirty="0" smtClean="0"/>
              <a:t>insects </a:t>
            </a:r>
            <a:r>
              <a:rPr lang="en-US" sz="2400" dirty="0" smtClean="0"/>
              <a:t>transmit </a:t>
            </a:r>
            <a:r>
              <a:rPr lang="en-US" sz="2400" dirty="0" smtClean="0"/>
              <a:t>the virus </a:t>
            </a:r>
            <a:r>
              <a:rPr lang="en-US" sz="2400" dirty="0" smtClean="0"/>
              <a:t>mechanically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Sheeppox</a:t>
            </a:r>
            <a:r>
              <a:rPr lang="en-US" sz="3200" dirty="0" smtClean="0"/>
              <a:t> and </a:t>
            </a:r>
            <a:r>
              <a:rPr lang="en-US" sz="3200" dirty="0" err="1" smtClean="0"/>
              <a:t>Goatpox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500" dirty="0" smtClean="0"/>
              <a:t>Virus </a:t>
            </a:r>
            <a:r>
              <a:rPr lang="en-US" sz="2500" dirty="0" smtClean="0"/>
              <a:t>replicates locally either in the skin or in </a:t>
            </a:r>
            <a:r>
              <a:rPr lang="en-US" sz="2500" dirty="0" smtClean="0"/>
              <a:t>the lungs</a:t>
            </a:r>
          </a:p>
          <a:p>
            <a:pPr algn="just">
              <a:buNone/>
            </a:pPr>
            <a:endParaRPr lang="en-US" sz="2500" dirty="0" smtClean="0"/>
          </a:p>
          <a:p>
            <a:pPr algn="just"/>
            <a:r>
              <a:rPr lang="en-US" sz="2500" dirty="0" smtClean="0"/>
              <a:t>Spread to regional </a:t>
            </a:r>
            <a:r>
              <a:rPr lang="en-US" sz="2500" dirty="0" smtClean="0"/>
              <a:t>lymph nodes is followed </a:t>
            </a:r>
            <a:r>
              <a:rPr lang="en-US" sz="2500" dirty="0" smtClean="0"/>
              <a:t>by </a:t>
            </a:r>
            <a:r>
              <a:rPr lang="en-US" sz="2500" dirty="0" err="1" smtClean="0"/>
              <a:t>viraemia</a:t>
            </a:r>
            <a:r>
              <a:rPr lang="en-US" sz="2500" dirty="0" smtClean="0"/>
              <a:t> </a:t>
            </a:r>
            <a:r>
              <a:rPr lang="en-US" sz="2500" dirty="0" smtClean="0"/>
              <a:t>and replication in various internal </a:t>
            </a:r>
            <a:r>
              <a:rPr lang="en-US" sz="2500" dirty="0" smtClean="0"/>
              <a:t>organs</a:t>
            </a: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/>
            <a:r>
              <a:rPr lang="en-US" sz="2500" dirty="0" smtClean="0"/>
              <a:t>Skin lesions appear </a:t>
            </a:r>
            <a:r>
              <a:rPr lang="en-US" sz="2500" dirty="0" smtClean="0"/>
              <a:t>about </a:t>
            </a:r>
            <a:r>
              <a:rPr lang="en-US" sz="2500" dirty="0" smtClean="0"/>
              <a:t>seven days </a:t>
            </a:r>
            <a:r>
              <a:rPr lang="en-US" sz="2500" dirty="0" smtClean="0"/>
              <a:t>post </a:t>
            </a:r>
            <a:r>
              <a:rPr lang="en-US" sz="2500" dirty="0" smtClean="0"/>
              <a:t>infection</a:t>
            </a:r>
          </a:p>
          <a:p>
            <a:pPr algn="just">
              <a:buNone/>
            </a:pPr>
            <a:endParaRPr lang="en-US" sz="2500" dirty="0" smtClean="0"/>
          </a:p>
          <a:p>
            <a:pPr algn="just"/>
            <a:r>
              <a:rPr lang="en-US" sz="2500" dirty="0" smtClean="0"/>
              <a:t>Lung </a:t>
            </a:r>
            <a:r>
              <a:rPr lang="en-US" sz="2500" dirty="0" smtClean="0"/>
              <a:t>lesions often present as areas </a:t>
            </a:r>
            <a:r>
              <a:rPr lang="en-US" sz="2500" dirty="0" smtClean="0"/>
              <a:t>of consolidation </a:t>
            </a:r>
            <a:r>
              <a:rPr lang="en-US" sz="2500" dirty="0" smtClean="0"/>
              <a:t>and </a:t>
            </a:r>
            <a:r>
              <a:rPr lang="en-US" sz="2500" dirty="0" err="1" smtClean="0"/>
              <a:t>haemorrhage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Pathogenesis and pathology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incubation period of about one </a:t>
            </a:r>
            <a:r>
              <a:rPr lang="en-US" dirty="0" smtClean="0"/>
              <a:t>week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Fever</a:t>
            </a:r>
            <a:r>
              <a:rPr lang="en-US" dirty="0" smtClean="0"/>
              <a:t>, </a:t>
            </a:r>
            <a:r>
              <a:rPr lang="en-US" dirty="0" err="1" smtClean="0"/>
              <a:t>oedema</a:t>
            </a:r>
            <a:r>
              <a:rPr lang="en-US" dirty="0" smtClean="0"/>
              <a:t> of </a:t>
            </a:r>
            <a:r>
              <a:rPr lang="en-US" dirty="0" smtClean="0"/>
              <a:t>eyelids, conjunctivitis </a:t>
            </a:r>
            <a:r>
              <a:rPr lang="en-US" dirty="0" smtClean="0"/>
              <a:t>and nasal </a:t>
            </a:r>
            <a:r>
              <a:rPr lang="en-US" dirty="0" smtClean="0"/>
              <a:t>discharge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Affected </a:t>
            </a:r>
            <a:r>
              <a:rPr lang="en-US" dirty="0" smtClean="0"/>
              <a:t>animal </a:t>
            </a:r>
            <a:r>
              <a:rPr lang="en-US" dirty="0" smtClean="0"/>
              <a:t>may lose their appetite and </a:t>
            </a:r>
            <a:r>
              <a:rPr lang="en-US" dirty="0" smtClean="0"/>
              <a:t>stand with </a:t>
            </a:r>
            <a:r>
              <a:rPr lang="en-US" dirty="0" smtClean="0"/>
              <a:t>an arched </a:t>
            </a:r>
            <a:r>
              <a:rPr lang="en-US" dirty="0" smtClean="0"/>
              <a:t>back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1-2 </a:t>
            </a:r>
            <a:r>
              <a:rPr lang="en-US" dirty="0" smtClean="0"/>
              <a:t>days later, papules (</a:t>
            </a:r>
            <a:r>
              <a:rPr lang="en-US" dirty="0" smtClean="0"/>
              <a:t>skin nodules</a:t>
            </a:r>
            <a:r>
              <a:rPr lang="en-US" dirty="0" smtClean="0"/>
              <a:t>) up to 1 cm in </a:t>
            </a:r>
            <a:r>
              <a:rPr lang="en-US" dirty="0" smtClean="0"/>
              <a:t>dia. develop randomly on </a:t>
            </a:r>
            <a:r>
              <a:rPr lang="en-US" dirty="0" smtClean="0"/>
              <a:t>skin and </a:t>
            </a:r>
            <a:r>
              <a:rPr lang="en-US" dirty="0" smtClean="0"/>
              <a:t>in </a:t>
            </a:r>
            <a:r>
              <a:rPr lang="en-US" dirty="0" err="1" smtClean="0"/>
              <a:t>subcutis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smtClean="0"/>
              <a:t>Mortality rates </a:t>
            </a:r>
            <a:r>
              <a:rPr lang="en-US" dirty="0" smtClean="0"/>
              <a:t>from </a:t>
            </a:r>
            <a:r>
              <a:rPr lang="en-US" dirty="0" smtClean="0"/>
              <a:t>some strains </a:t>
            </a:r>
            <a:r>
              <a:rPr lang="en-US" dirty="0" smtClean="0"/>
              <a:t>of </a:t>
            </a:r>
            <a:r>
              <a:rPr lang="en-US" dirty="0" err="1" smtClean="0"/>
              <a:t>capripoxvirus</a:t>
            </a:r>
            <a:r>
              <a:rPr lang="en-US" dirty="0" smtClean="0"/>
              <a:t> </a:t>
            </a:r>
            <a:r>
              <a:rPr lang="en-US" dirty="0" smtClean="0"/>
              <a:t>may be up to 50% even in </a:t>
            </a:r>
            <a:r>
              <a:rPr lang="en-US" dirty="0" smtClean="0"/>
              <a:t>indigenous breeds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Clinical signs and lesions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181600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most </a:t>
            </a:r>
            <a:r>
              <a:rPr lang="en-US" dirty="0" smtClean="0"/>
              <a:t>obvious lesions </a:t>
            </a:r>
            <a:r>
              <a:rPr lang="en-US" dirty="0" smtClean="0"/>
              <a:t>in areas of skin </a:t>
            </a:r>
            <a:r>
              <a:rPr lang="en-US" dirty="0" smtClean="0"/>
              <a:t>having less wool (head</a:t>
            </a:r>
            <a:r>
              <a:rPr lang="en-US" dirty="0" smtClean="0"/>
              <a:t>, neck, ears, </a:t>
            </a:r>
            <a:r>
              <a:rPr lang="en-US" dirty="0" err="1" smtClean="0"/>
              <a:t>axillae</a:t>
            </a:r>
            <a:r>
              <a:rPr lang="en-US" dirty="0" smtClean="0"/>
              <a:t> </a:t>
            </a:r>
            <a:r>
              <a:rPr lang="en-US" dirty="0" smtClean="0"/>
              <a:t>and under the </a:t>
            </a:r>
            <a:r>
              <a:rPr lang="en-US" dirty="0" smtClean="0"/>
              <a:t>tail)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lesions usually scab and persist for </a:t>
            </a:r>
            <a:r>
              <a:rPr lang="en-US" dirty="0" smtClean="0"/>
              <a:t>3-4 weeks, healing </a:t>
            </a:r>
            <a:r>
              <a:rPr lang="en-US" dirty="0" smtClean="0"/>
              <a:t>to leave a permanent depressed </a:t>
            </a:r>
            <a:r>
              <a:rPr lang="en-US" dirty="0" smtClean="0"/>
              <a:t>scar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Lesions within </a:t>
            </a:r>
            <a:r>
              <a:rPr lang="en-US" dirty="0" smtClean="0"/>
              <a:t>the mouth affect the tongue and gums, </a:t>
            </a:r>
            <a:r>
              <a:rPr lang="en-US" dirty="0" smtClean="0"/>
              <a:t>and ulcerate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Mouth lesions-important </a:t>
            </a:r>
            <a:r>
              <a:rPr lang="en-US" dirty="0" smtClean="0"/>
              <a:t>source </a:t>
            </a:r>
            <a:r>
              <a:rPr lang="en-US" dirty="0" smtClean="0"/>
              <a:t>of virus </a:t>
            </a:r>
            <a:r>
              <a:rPr lang="en-US" dirty="0" smtClean="0"/>
              <a:t>for infection of other </a:t>
            </a:r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5122" name="Picture 2" descr="C:\Users\SAVITA\Desktop\itgpx907_hig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2971800" cy="29718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4" name="Picture 4" descr="C:\Users\SAVITA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2971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often made </a:t>
            </a:r>
            <a:r>
              <a:rPr lang="en-US" sz="2000" dirty="0" smtClean="0"/>
              <a:t>solely on clinical </a:t>
            </a:r>
            <a:r>
              <a:rPr lang="en-US" sz="2000" dirty="0" smtClean="0"/>
              <a:t>grounds</a:t>
            </a:r>
          </a:p>
          <a:p>
            <a:endParaRPr lang="en-US" sz="2000" dirty="0" smtClean="0"/>
          </a:p>
          <a:p>
            <a:pPr algn="just"/>
            <a:r>
              <a:rPr lang="en-US" sz="2000" dirty="0" err="1" smtClean="0"/>
              <a:t>Intracytoplasmic</a:t>
            </a:r>
            <a:r>
              <a:rPr lang="en-US" sz="2000" dirty="0" smtClean="0"/>
              <a:t> inclusions in </a:t>
            </a:r>
            <a:r>
              <a:rPr lang="en-US" sz="2000" dirty="0" smtClean="0"/>
              <a:t>epidermal </a:t>
            </a:r>
            <a:r>
              <a:rPr lang="en-US" sz="2000" dirty="0" smtClean="0"/>
              <a:t>cells, Electron microscopy- </a:t>
            </a:r>
            <a:r>
              <a:rPr lang="en-US" sz="2000" dirty="0" smtClean="0"/>
              <a:t>poxvirus particles in </a:t>
            </a:r>
            <a:r>
              <a:rPr lang="en-US" sz="2000" dirty="0" smtClean="0"/>
              <a:t>material from lesions</a:t>
            </a:r>
          </a:p>
          <a:p>
            <a:pPr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Virus isolation </a:t>
            </a:r>
            <a:r>
              <a:rPr lang="en-US" sz="2000" dirty="0" smtClean="0"/>
              <a:t>in lamb testis or kidney </a:t>
            </a:r>
            <a:r>
              <a:rPr lang="en-US" sz="2000" dirty="0" smtClean="0"/>
              <a:t>cell </a:t>
            </a:r>
            <a:r>
              <a:rPr lang="en-US" sz="2000" dirty="0" err="1" smtClean="0"/>
              <a:t>monolayers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ELISA for </a:t>
            </a:r>
            <a:r>
              <a:rPr lang="en-US" sz="2000" dirty="0" err="1" smtClean="0"/>
              <a:t>capripoxvirus</a:t>
            </a:r>
            <a:r>
              <a:rPr lang="en-US" sz="2000" dirty="0" smtClean="0"/>
              <a:t> </a:t>
            </a:r>
            <a:r>
              <a:rPr lang="en-US" sz="2000" dirty="0" smtClean="0"/>
              <a:t>antigen</a:t>
            </a:r>
          </a:p>
          <a:p>
            <a:pPr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Virus neutralization</a:t>
            </a:r>
            <a:r>
              <a:rPr lang="en-US" sz="2000" dirty="0" smtClean="0"/>
              <a:t>, Western blot </a:t>
            </a:r>
            <a:r>
              <a:rPr lang="en-US" sz="2000" dirty="0" smtClean="0"/>
              <a:t>analysis, indirect fluorescent </a:t>
            </a:r>
            <a:r>
              <a:rPr lang="en-US" sz="2000" dirty="0" smtClean="0"/>
              <a:t>antibody </a:t>
            </a:r>
            <a:r>
              <a:rPr lang="en-US" sz="2000" dirty="0" smtClean="0"/>
              <a:t>test, PCR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200" dirty="0" smtClean="0"/>
              <a:t>In </a:t>
            </a:r>
            <a:r>
              <a:rPr lang="en-US" sz="2200" dirty="0" smtClean="0"/>
              <a:t>endemic areas, control is based on annual vaccination</a:t>
            </a:r>
          </a:p>
          <a:p>
            <a:pPr>
              <a:buNone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4724400"/>
            <a:ext cx="8229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Term “Pox” derives from </a:t>
            </a:r>
            <a:r>
              <a:rPr lang="en-US" dirty="0" smtClean="0"/>
              <a:t>English </a:t>
            </a:r>
            <a:r>
              <a:rPr lang="en-US" dirty="0" smtClean="0"/>
              <a:t>pocks, blister like </a:t>
            </a:r>
            <a:r>
              <a:rPr lang="en-US" dirty="0" smtClean="0"/>
              <a:t>skin </a:t>
            </a:r>
            <a:r>
              <a:rPr lang="en-US" dirty="0" smtClean="0"/>
              <a:t>lesions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Smallpox </a:t>
            </a:r>
            <a:r>
              <a:rPr lang="en-US" dirty="0" smtClean="0"/>
              <a:t>vaccine, introduced by Edward Jenner in </a:t>
            </a:r>
            <a:r>
              <a:rPr lang="en-US" dirty="0" smtClean="0"/>
              <a:t>1796- first </a:t>
            </a:r>
            <a:r>
              <a:rPr lang="en-US" dirty="0" smtClean="0"/>
              <a:t>successful vaccine </a:t>
            </a:r>
            <a:r>
              <a:rPr lang="en-US" dirty="0" smtClean="0"/>
              <a:t>developed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Edward showed </a:t>
            </a:r>
            <a:r>
              <a:rPr lang="en-US" dirty="0" smtClean="0"/>
              <a:t>that cow pox could be used to vaccinate against smallpox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Myxoma</a:t>
            </a:r>
            <a:r>
              <a:rPr lang="en-US" dirty="0" smtClean="0"/>
              <a:t> </a:t>
            </a:r>
            <a:r>
              <a:rPr lang="en-US" dirty="0" smtClean="0"/>
              <a:t>virus- </a:t>
            </a:r>
            <a:r>
              <a:rPr lang="en-US" dirty="0" smtClean="0"/>
              <a:t>first viral pathogen of </a:t>
            </a:r>
            <a:r>
              <a:rPr lang="en-US" dirty="0" smtClean="0"/>
              <a:t> </a:t>
            </a:r>
            <a:r>
              <a:rPr lang="en-US" dirty="0" smtClean="0"/>
              <a:t>laboratory animal to </a:t>
            </a:r>
            <a:r>
              <a:rPr lang="en-US" dirty="0" smtClean="0"/>
              <a:t>be described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caused by lumpy </a:t>
            </a:r>
            <a:r>
              <a:rPr lang="en-US" dirty="0" smtClean="0"/>
              <a:t>skin disease virus (</a:t>
            </a:r>
            <a:r>
              <a:rPr lang="en-US" dirty="0" err="1" smtClean="0"/>
              <a:t>Neethling</a:t>
            </a:r>
            <a:r>
              <a:rPr lang="en-US" dirty="0" smtClean="0"/>
              <a:t> virus), </a:t>
            </a:r>
            <a:r>
              <a:rPr lang="en-US" dirty="0" smtClean="0"/>
              <a:t>a </a:t>
            </a:r>
            <a:r>
              <a:rPr lang="en-US" dirty="0" err="1" smtClean="0"/>
              <a:t>capripoxvirus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Transmission </a:t>
            </a:r>
            <a:r>
              <a:rPr lang="en-US" dirty="0" smtClean="0"/>
              <a:t>is </a:t>
            </a:r>
            <a:r>
              <a:rPr lang="en-US" dirty="0" smtClean="0"/>
              <a:t>mainly by </a:t>
            </a:r>
            <a:r>
              <a:rPr lang="en-US" dirty="0" smtClean="0"/>
              <a:t>mechanical transfer </a:t>
            </a:r>
            <a:r>
              <a:rPr lang="en-US" dirty="0" smtClean="0"/>
              <a:t>through biting insects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Disease outbreaks usually occur during rainy </a:t>
            </a:r>
            <a:r>
              <a:rPr lang="en-US" dirty="0" smtClean="0"/>
              <a:t>season when insect </a:t>
            </a:r>
            <a:r>
              <a:rPr lang="en-US" dirty="0" smtClean="0"/>
              <a:t>activity is </a:t>
            </a:r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</a:t>
            </a:r>
            <a:r>
              <a:rPr lang="en-US" sz="2800" dirty="0" smtClean="0"/>
              <a:t>Lumpy </a:t>
            </a:r>
            <a:r>
              <a:rPr lang="en-US" sz="2800" dirty="0" smtClean="0"/>
              <a:t>skin disease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Virus rapidly </a:t>
            </a:r>
            <a:r>
              <a:rPr lang="en-US" sz="2400" dirty="0" smtClean="0"/>
              <a:t>disseminates through a </a:t>
            </a:r>
            <a:r>
              <a:rPr lang="en-US" sz="2400" dirty="0" smtClean="0"/>
              <a:t>leukocyte-associated </a:t>
            </a:r>
            <a:r>
              <a:rPr lang="en-US" sz="2400" dirty="0" err="1" smtClean="0"/>
              <a:t>viraemia</a:t>
            </a: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Many </a:t>
            </a:r>
            <a:r>
              <a:rPr lang="en-US" sz="2400" dirty="0" smtClean="0"/>
              <a:t>cell types including </a:t>
            </a:r>
            <a:r>
              <a:rPr lang="en-US" sz="2400" dirty="0" err="1" smtClean="0"/>
              <a:t>keratinocytes</a:t>
            </a:r>
            <a:r>
              <a:rPr lang="en-US" sz="2400" dirty="0" smtClean="0"/>
              <a:t>, </a:t>
            </a:r>
            <a:r>
              <a:rPr lang="en-US" sz="2400" dirty="0" err="1" smtClean="0"/>
              <a:t>myocytes</a:t>
            </a:r>
            <a:r>
              <a:rPr lang="en-US" sz="2400" dirty="0" smtClean="0"/>
              <a:t>, </a:t>
            </a:r>
            <a:r>
              <a:rPr lang="en-US" sz="2400" dirty="0" err="1" smtClean="0"/>
              <a:t>fibrocytes</a:t>
            </a:r>
            <a:r>
              <a:rPr lang="en-US" sz="2400" dirty="0" smtClean="0"/>
              <a:t> and endothelial cells </a:t>
            </a:r>
            <a:r>
              <a:rPr lang="en-US" sz="2400" dirty="0" smtClean="0"/>
              <a:t>become infected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Damage </a:t>
            </a:r>
            <a:r>
              <a:rPr lang="en-US" sz="2400" dirty="0" smtClean="0"/>
              <a:t>to endothelial </a:t>
            </a:r>
            <a:r>
              <a:rPr lang="en-US" sz="2400" dirty="0" smtClean="0"/>
              <a:t>cells results in 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, thrombosis, infarction, </a:t>
            </a:r>
            <a:r>
              <a:rPr lang="en-US" sz="2400" dirty="0" err="1" smtClean="0"/>
              <a:t>oedema</a:t>
            </a:r>
            <a:r>
              <a:rPr lang="en-US" sz="2400" dirty="0" smtClean="0"/>
              <a:t> </a:t>
            </a:r>
            <a:r>
              <a:rPr lang="en-US" sz="2400" dirty="0" smtClean="0"/>
              <a:t>and inflammatory </a:t>
            </a:r>
            <a:r>
              <a:rPr lang="en-US" sz="2400" dirty="0" smtClean="0"/>
              <a:t>cell </a:t>
            </a:r>
            <a:r>
              <a:rPr lang="en-US" sz="2400" dirty="0" smtClean="0"/>
              <a:t>infiltration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N</a:t>
            </a:r>
            <a:r>
              <a:rPr lang="en-US" sz="2400" dirty="0" smtClean="0"/>
              <a:t>odular skin lesions occur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Pathogenesis </a:t>
            </a:r>
            <a:r>
              <a:rPr lang="en-US" sz="3100" dirty="0" smtClean="0"/>
              <a:t>and pathology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Incubation </a:t>
            </a:r>
            <a:r>
              <a:rPr lang="en-US" dirty="0" smtClean="0"/>
              <a:t>period is up to 14 </a:t>
            </a:r>
            <a:r>
              <a:rPr lang="en-US" dirty="0" smtClean="0"/>
              <a:t>days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persistent </a:t>
            </a:r>
            <a:r>
              <a:rPr lang="en-US" dirty="0" smtClean="0"/>
              <a:t>fever, </a:t>
            </a:r>
            <a:r>
              <a:rPr lang="en-US" dirty="0" err="1" smtClean="0"/>
              <a:t>lacrimation</a:t>
            </a:r>
            <a:r>
              <a:rPr lang="en-US" dirty="0" smtClean="0"/>
              <a:t>, </a:t>
            </a:r>
            <a:r>
              <a:rPr lang="en-US" dirty="0" smtClean="0"/>
              <a:t>nasal discharge </a:t>
            </a:r>
            <a:r>
              <a:rPr lang="en-US" dirty="0" smtClean="0"/>
              <a:t>and a drop in milk </a:t>
            </a:r>
            <a:r>
              <a:rPr lang="en-US" dirty="0" smtClean="0"/>
              <a:t>yield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Superficial lymph nodes enlarged, </a:t>
            </a:r>
            <a:r>
              <a:rPr lang="en-US" dirty="0" err="1" smtClean="0"/>
              <a:t>oedema</a:t>
            </a:r>
            <a:r>
              <a:rPr lang="en-US" dirty="0" smtClean="0"/>
              <a:t> </a:t>
            </a:r>
            <a:r>
              <a:rPr lang="en-US" dirty="0" smtClean="0"/>
              <a:t>of limbs and </a:t>
            </a:r>
            <a:r>
              <a:rPr lang="en-US" dirty="0" smtClean="0"/>
              <a:t>dependent </a:t>
            </a:r>
            <a:r>
              <a:rPr lang="en-US" dirty="0" smtClean="0"/>
              <a:t>tissues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Circumscribed </a:t>
            </a:r>
            <a:r>
              <a:rPr lang="en-US" dirty="0" smtClean="0"/>
              <a:t>skin </a:t>
            </a:r>
            <a:r>
              <a:rPr lang="en-US" dirty="0" smtClean="0"/>
              <a:t>nodules </a:t>
            </a:r>
            <a:r>
              <a:rPr lang="en-US" dirty="0" smtClean="0"/>
              <a:t>particularly on the head, neck, udder </a:t>
            </a:r>
            <a:r>
              <a:rPr lang="en-US" dirty="0" smtClean="0"/>
              <a:t>and perineum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Nodules also on mucous membranes </a:t>
            </a:r>
            <a:r>
              <a:rPr lang="en-US" dirty="0" smtClean="0"/>
              <a:t>of the mouth and </a:t>
            </a:r>
            <a:r>
              <a:rPr lang="en-US" dirty="0" err="1" smtClean="0"/>
              <a:t>nares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Secondary </a:t>
            </a:r>
            <a:r>
              <a:rPr lang="en-US" dirty="0" smtClean="0"/>
              <a:t>bacterial infection or </a:t>
            </a:r>
            <a:r>
              <a:rPr lang="en-US" dirty="0" err="1" smtClean="0"/>
              <a:t>myiasis</a:t>
            </a:r>
            <a:r>
              <a:rPr lang="en-US" dirty="0" smtClean="0"/>
              <a:t> </a:t>
            </a:r>
            <a:r>
              <a:rPr lang="en-US" dirty="0" smtClean="0"/>
              <a:t>can exacerbate </a:t>
            </a:r>
            <a:r>
              <a:rPr lang="en-US" dirty="0" smtClean="0"/>
              <a:t>the </a:t>
            </a:r>
            <a:r>
              <a:rPr lang="en-US" dirty="0" smtClean="0"/>
              <a:t>condition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Recovery </a:t>
            </a:r>
            <a:r>
              <a:rPr lang="en-US" dirty="0" smtClean="0"/>
              <a:t>may take </a:t>
            </a:r>
            <a:r>
              <a:rPr lang="en-US" dirty="0" smtClean="0"/>
              <a:t>several months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Affected </a:t>
            </a:r>
            <a:r>
              <a:rPr lang="en-US" dirty="0" smtClean="0"/>
              <a:t>animals are often debilitated </a:t>
            </a:r>
            <a:r>
              <a:rPr lang="en-US" dirty="0" smtClean="0"/>
              <a:t>and pregnant </a:t>
            </a:r>
            <a:r>
              <a:rPr lang="en-US" dirty="0" smtClean="0"/>
              <a:t>cows may </a:t>
            </a:r>
            <a:r>
              <a:rPr lang="en-US" dirty="0" smtClean="0"/>
              <a:t>abort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34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Clinical </a:t>
            </a:r>
            <a:r>
              <a:rPr lang="en-US" sz="2700" dirty="0" smtClean="0"/>
              <a:t>signs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sz="2600" dirty="0" smtClean="0"/>
              <a:t>Generalized </a:t>
            </a:r>
            <a:r>
              <a:rPr lang="en-US" sz="2600" dirty="0" smtClean="0"/>
              <a:t>skin nodules in cattle in an endemic </a:t>
            </a:r>
            <a:r>
              <a:rPr lang="en-US" sz="2600" dirty="0" smtClean="0"/>
              <a:t>area are </a:t>
            </a:r>
            <a:r>
              <a:rPr lang="en-US" sz="2600" dirty="0" smtClean="0"/>
              <a:t>highly suggestive of lumpy skin </a:t>
            </a:r>
            <a:r>
              <a:rPr lang="en-US" sz="2600" dirty="0" smtClean="0"/>
              <a:t>disease</a:t>
            </a:r>
          </a:p>
          <a:p>
            <a:pPr algn="just">
              <a:buNone/>
            </a:pPr>
            <a:endParaRPr lang="en-US" sz="2600" dirty="0" smtClean="0"/>
          </a:p>
          <a:p>
            <a:pPr algn="just"/>
            <a:r>
              <a:rPr lang="en-US" sz="2600" dirty="0" err="1" smtClean="0"/>
              <a:t>Histologically</a:t>
            </a:r>
            <a:r>
              <a:rPr lang="en-US" sz="2600" dirty="0" smtClean="0"/>
              <a:t> demonstration of </a:t>
            </a:r>
            <a:r>
              <a:rPr lang="en-US" sz="2600" dirty="0" err="1" smtClean="0"/>
              <a:t>Intracytoplasmic</a:t>
            </a:r>
            <a:r>
              <a:rPr lang="en-US" sz="2600" dirty="0" smtClean="0"/>
              <a:t> inclusions in </a:t>
            </a:r>
            <a:r>
              <a:rPr lang="en-US" sz="2600" dirty="0" smtClean="0"/>
              <a:t>recently developed </a:t>
            </a:r>
            <a:r>
              <a:rPr lang="en-US" sz="2600" dirty="0" smtClean="0"/>
              <a:t>lesions</a:t>
            </a:r>
          </a:p>
          <a:p>
            <a:pPr algn="just">
              <a:buNone/>
            </a:pPr>
            <a:endParaRPr lang="en-US" sz="2600" dirty="0" smtClean="0"/>
          </a:p>
          <a:p>
            <a:pPr algn="just"/>
            <a:r>
              <a:rPr lang="en-US" sz="2600" dirty="0" err="1" smtClean="0"/>
              <a:t>Capripoxvirus</a:t>
            </a:r>
            <a:r>
              <a:rPr lang="en-US" sz="2600" dirty="0" smtClean="0"/>
              <a:t> particles in biopsy material or </a:t>
            </a:r>
            <a:r>
              <a:rPr lang="en-US" sz="2600" dirty="0" smtClean="0"/>
              <a:t>desiccated crusts by electron microscopy</a:t>
            </a:r>
          </a:p>
          <a:p>
            <a:pPr algn="just">
              <a:buNone/>
            </a:pPr>
            <a:endParaRPr lang="en-US" sz="2600" dirty="0" smtClean="0"/>
          </a:p>
          <a:p>
            <a:pPr algn="just"/>
            <a:r>
              <a:rPr lang="en-US" sz="2600" dirty="0" smtClean="0"/>
              <a:t>Virus  isolation </a:t>
            </a:r>
            <a:r>
              <a:rPr lang="en-US" sz="2600" dirty="0" smtClean="0"/>
              <a:t>in lamb testis cell </a:t>
            </a:r>
            <a:r>
              <a:rPr lang="en-US" sz="2600" dirty="0" err="1" smtClean="0"/>
              <a:t>rnonolayers</a:t>
            </a:r>
            <a:endParaRPr lang="en-US" sz="2600" dirty="0" smtClean="0"/>
          </a:p>
          <a:p>
            <a:pPr algn="just">
              <a:buNone/>
            </a:pPr>
            <a:endParaRPr lang="en-US" sz="2600" dirty="0" smtClean="0"/>
          </a:p>
          <a:p>
            <a:pPr algn="just"/>
            <a:r>
              <a:rPr lang="en-US" sz="2600" dirty="0" smtClean="0"/>
              <a:t>ELISA, virus neutralization, Western </a:t>
            </a:r>
            <a:r>
              <a:rPr lang="en-US" sz="2600" dirty="0" smtClean="0"/>
              <a:t>blot </a:t>
            </a:r>
            <a:r>
              <a:rPr lang="en-US" sz="2600" dirty="0" smtClean="0"/>
              <a:t>analysis, </a:t>
            </a:r>
            <a:r>
              <a:rPr lang="en-US" sz="2600" dirty="0" smtClean="0"/>
              <a:t>indirect </a:t>
            </a:r>
            <a:r>
              <a:rPr lang="en-US" sz="2600" dirty="0" smtClean="0"/>
              <a:t>fluorescent antibody test</a:t>
            </a:r>
          </a:p>
          <a:p>
            <a:pPr>
              <a:buNone/>
            </a:pPr>
            <a:endParaRPr lang="en-US" sz="2600" dirty="0" smtClean="0"/>
          </a:p>
          <a:p>
            <a:pPr algn="just"/>
            <a:r>
              <a:rPr lang="en-US" sz="2600" dirty="0" smtClean="0"/>
              <a:t>In endemic </a:t>
            </a:r>
            <a:r>
              <a:rPr lang="en-US" sz="2600" dirty="0" smtClean="0"/>
              <a:t>regions- vaccination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Diagnosis &amp; Control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 smtClean="0">
                <a:solidFill>
                  <a:srgbClr val="FF0000"/>
                </a:solidFill>
              </a:rPr>
              <a:t>subfamilies: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i="1" dirty="0" err="1" smtClean="0"/>
              <a:t>Chordopoxvirinae</a:t>
            </a:r>
            <a:r>
              <a:rPr lang="en-US" sz="2400" i="1" dirty="0" smtClean="0"/>
              <a:t> </a:t>
            </a:r>
            <a:r>
              <a:rPr lang="en-US" sz="2400" dirty="0" smtClean="0"/>
              <a:t>(poxviruses of vertebrates)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i="1" dirty="0" err="1" smtClean="0"/>
              <a:t>Entomopoxvirinae</a:t>
            </a:r>
            <a:r>
              <a:rPr lang="en-US" sz="2400" i="1" dirty="0" smtClean="0"/>
              <a:t> </a:t>
            </a:r>
            <a:r>
              <a:rPr lang="en-US" sz="2400" dirty="0" smtClean="0"/>
              <a:t>(poxviruses </a:t>
            </a:r>
            <a:r>
              <a:rPr lang="en-US" sz="2400" dirty="0" smtClean="0"/>
              <a:t>of insects</a:t>
            </a:r>
            <a:r>
              <a:rPr lang="en-US" sz="2400" dirty="0" smtClean="0"/>
              <a:t>)</a:t>
            </a:r>
          </a:p>
          <a:p>
            <a:pPr lvl="2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i="1" dirty="0" err="1" smtClean="0">
                <a:solidFill>
                  <a:srgbClr val="00B0F0"/>
                </a:solidFill>
              </a:rPr>
              <a:t>Chordopoxvirinae</a:t>
            </a:r>
            <a:r>
              <a:rPr lang="en-US" sz="2800" i="1" dirty="0" smtClean="0"/>
              <a:t> </a:t>
            </a:r>
            <a:r>
              <a:rPr lang="en-US" sz="2800" i="1" dirty="0" smtClean="0"/>
              <a:t>- </a:t>
            </a:r>
            <a:r>
              <a:rPr lang="en-US" sz="2800" dirty="0" smtClean="0"/>
              <a:t>10 genera</a:t>
            </a:r>
            <a:endParaRPr lang="en-US" sz="2800" dirty="0" smtClean="0"/>
          </a:p>
          <a:p>
            <a:r>
              <a:rPr lang="en-US" sz="2800" dirty="0" smtClean="0"/>
              <a:t>include </a:t>
            </a:r>
            <a:r>
              <a:rPr lang="en-US" sz="2800" dirty="0" smtClean="0"/>
              <a:t>viruses causing </a:t>
            </a:r>
            <a:r>
              <a:rPr lang="en-US" sz="2800" dirty="0" smtClean="0"/>
              <a:t>disease in domestic or </a:t>
            </a:r>
            <a:r>
              <a:rPr lang="en-US" sz="2800" dirty="0" smtClean="0"/>
              <a:t>lab animals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i="1" dirty="0" err="1" smtClean="0">
                <a:solidFill>
                  <a:srgbClr val="00B0F0"/>
                </a:solidFill>
              </a:rPr>
              <a:t>Entomopoxvirinae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- 0</a:t>
            </a:r>
            <a:r>
              <a:rPr lang="en-US" sz="2600" dirty="0" smtClean="0"/>
              <a:t>3 genera</a:t>
            </a:r>
            <a:endParaRPr lang="en-US" sz="6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Classification of </a:t>
            </a:r>
            <a:r>
              <a:rPr lang="en-US" sz="3200" i="1" dirty="0" err="1" smtClean="0"/>
              <a:t>Poxviridae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10600" cy="590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248400"/>
              </a:tblGrid>
              <a:tr h="389353">
                <a:tc>
                  <a:txBody>
                    <a:bodyPr/>
                    <a:lstStyle/>
                    <a:p>
                      <a:r>
                        <a:rPr lang="en-US" dirty="0" smtClean="0"/>
                        <a:t>Genus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</a:tr>
              <a:tr h="982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Orthopoxvirus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Variola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(smallpox)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Vaccinia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  <a:p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Cowpox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Buffalopox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Camelpox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Monkeypox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Ectromelia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</a:txBody>
                  <a:tcPr/>
                </a:tc>
              </a:tr>
              <a:tr h="738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Orf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Pseudocowpox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  <a:p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Bovine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papular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stomatitis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Capripoxvirus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Goatpox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Sheeppox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  <a:p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Lumpy skin disease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Avipoxvirus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Fowlpox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Pigeonpox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virus, </a:t>
                      </a: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Turkeypox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</a:p>
                  </a:txBody>
                  <a:tcPr/>
                </a:tc>
              </a:tr>
              <a:tr h="519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Swinepox virus</a:t>
                      </a:r>
                    </a:p>
                  </a:txBody>
                  <a:tcPr/>
                </a:tc>
              </a:tr>
              <a:tr h="42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Leporipoxvirus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Myxoma</a:t>
                      </a:r>
                      <a:r>
                        <a:rPr kumimoji="0"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Molluscipoxvirus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Molluscum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contagiosum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Yatapoxvirus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Yabapox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 and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tanapox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Crocodylidpoxvirus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Crocodilepox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Cervidpoxvirus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Deerpox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virus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11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00B0F0"/>
                </a:solidFill>
              </a:rPr>
              <a:t>Chordopoxvirinae</a:t>
            </a:r>
            <a:r>
              <a:rPr lang="en-US" sz="2800" i="1" dirty="0" smtClean="0">
                <a:solidFill>
                  <a:srgbClr val="00B0F0"/>
                </a:solidFill>
              </a:rPr>
              <a:t>- 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10 genera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Most complex and largest DNA </a:t>
            </a:r>
            <a:r>
              <a:rPr lang="en-US" dirty="0" smtClean="0"/>
              <a:t>viruses, Enveloped 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Genome-linear, double-stranded </a:t>
            </a:r>
            <a:r>
              <a:rPr lang="en-US" dirty="0" smtClean="0"/>
              <a:t>DNA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Most </a:t>
            </a:r>
            <a:r>
              <a:rPr lang="en-US" dirty="0" smtClean="0"/>
              <a:t>poxvirus </a:t>
            </a:r>
            <a:r>
              <a:rPr lang="en-US" dirty="0" err="1" smtClean="0"/>
              <a:t>virions</a:t>
            </a:r>
            <a:r>
              <a:rPr lang="en-US" dirty="0" smtClean="0"/>
              <a:t> are large, </a:t>
            </a:r>
            <a:r>
              <a:rPr lang="en-US" dirty="0" err="1" smtClean="0"/>
              <a:t>pleomorphic</a:t>
            </a:r>
            <a:r>
              <a:rPr lang="en-US" dirty="0" smtClean="0"/>
              <a:t>, </a:t>
            </a:r>
            <a:r>
              <a:rPr lang="en-US" dirty="0" smtClean="0"/>
              <a:t>typically brick-shaped </a:t>
            </a:r>
            <a:r>
              <a:rPr lang="en-US" dirty="0" smtClean="0"/>
              <a:t>(</a:t>
            </a:r>
            <a:r>
              <a:rPr lang="en-US" dirty="0" smtClean="0"/>
              <a:t>22-450 nmx140-260 nm)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Have irregular surface </a:t>
            </a:r>
            <a:r>
              <a:rPr lang="en-US" dirty="0" smtClean="0"/>
              <a:t>of projecting tubular or globular structures</a:t>
            </a:r>
            <a:endParaRPr lang="en-US" dirty="0" smtClean="0"/>
          </a:p>
          <a:p>
            <a:endParaRPr lang="en-US" dirty="0" smtClean="0"/>
          </a:p>
          <a:p>
            <a:pPr algn="just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Virions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of genus </a:t>
            </a:r>
            <a:r>
              <a:rPr lang="en-US" dirty="0" err="1" smtClean="0">
                <a:solidFill>
                  <a:srgbClr val="0070C0"/>
                </a:solidFill>
              </a:rPr>
              <a:t>Parapoxvirus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en-US" dirty="0" smtClean="0"/>
              <a:t>Ovoid </a:t>
            </a:r>
            <a:r>
              <a:rPr lang="en-US" dirty="0" smtClean="0"/>
              <a:t>or cocoon </a:t>
            </a:r>
            <a:r>
              <a:rPr lang="en-US" dirty="0" smtClean="0"/>
              <a:t>shaped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covered with long </a:t>
            </a:r>
            <a:r>
              <a:rPr lang="en-US" dirty="0" smtClean="0"/>
              <a:t>thread-like surface tubules, arranged </a:t>
            </a:r>
            <a:r>
              <a:rPr lang="en-US" dirty="0" smtClean="0"/>
              <a:t>in </a:t>
            </a:r>
            <a:r>
              <a:rPr lang="en-US" dirty="0" smtClean="0"/>
              <a:t>crisscross fashion</a:t>
            </a:r>
            <a:r>
              <a:rPr lang="en-US" dirty="0" smtClean="0"/>
              <a:t>, resembling a ball of yarn.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Properties of Poxviruses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Schematic </a:t>
            </a:r>
            <a:r>
              <a:rPr lang="en-US" sz="2000" dirty="0" smtClean="0"/>
              <a:t>diagram- genus </a:t>
            </a:r>
            <a:r>
              <a:rPr lang="en-US" sz="2000" dirty="0" err="1" smtClean="0"/>
              <a:t>Orthopoxvirus</a:t>
            </a:r>
            <a:r>
              <a:rPr lang="en-US" sz="2000" dirty="0" smtClean="0"/>
              <a:t> &amp; </a:t>
            </a:r>
            <a:r>
              <a:rPr lang="en-US" sz="2000" dirty="0" smtClean="0"/>
              <a:t>genus: </a:t>
            </a:r>
            <a:r>
              <a:rPr lang="en-US" sz="2000" dirty="0" err="1" smtClean="0"/>
              <a:t>Parapoxvirus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Surface</a:t>
            </a:r>
          </a:p>
          <a:p>
            <a:r>
              <a:rPr lang="en-US" dirty="0"/>
              <a:t>tubules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11430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Lateral</a:t>
            </a:r>
          </a:p>
          <a:p>
            <a:r>
              <a:rPr lang="en-US" dirty="0"/>
              <a:t>body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867400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genus: </a:t>
            </a:r>
            <a:r>
              <a:rPr lang="en-US" dirty="0" err="1"/>
              <a:t>Orthopoxvirus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5791200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genus: </a:t>
            </a:r>
            <a:r>
              <a:rPr lang="en-US" dirty="0" err="1"/>
              <a:t>Parapoxvirus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48768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 membrane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4419600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Nucleoprotein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1676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Envelope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05200" y="1524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Surface membrane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2800" y="45720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Core</a:t>
            </a:r>
          </a:p>
          <a:p>
            <a:r>
              <a:rPr lang="en-US" dirty="0"/>
              <a:t>membrane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400" y="42672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Nucleoprotein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17526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Lateral body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91400" y="1981200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Envelope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72400" y="22860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Surface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/>
              <a:t>Virion</a:t>
            </a:r>
            <a:r>
              <a:rPr lang="en-US" dirty="0" smtClean="0"/>
              <a:t> consist of a dumbbell shaped core and two lateral bodies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Core contains genomic </a:t>
            </a:r>
            <a:r>
              <a:rPr lang="en-US" dirty="0" smtClean="0"/>
              <a:t>DNA </a:t>
            </a:r>
            <a:r>
              <a:rPr lang="en-US" dirty="0" smtClean="0"/>
              <a:t>and </a:t>
            </a:r>
            <a:r>
              <a:rPr lang="en-US" dirty="0" smtClean="0"/>
              <a:t>viral </a:t>
            </a:r>
            <a:r>
              <a:rPr lang="en-US" dirty="0" smtClean="0"/>
              <a:t>proteins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Poxviruses </a:t>
            </a:r>
            <a:r>
              <a:rPr lang="en-US" dirty="0" smtClean="0"/>
              <a:t>encode </a:t>
            </a:r>
            <a:r>
              <a:rPr lang="en-US" dirty="0" smtClean="0"/>
              <a:t>all </a:t>
            </a:r>
            <a:r>
              <a:rPr lang="en-US" dirty="0" smtClean="0"/>
              <a:t>enzymes required for transcription and </a:t>
            </a:r>
            <a:r>
              <a:rPr lang="en-US" dirty="0" smtClean="0"/>
              <a:t>replication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Poxvirus infected cells produce two types of progeny </a:t>
            </a:r>
            <a:r>
              <a:rPr lang="en-US" dirty="0" err="1" smtClean="0"/>
              <a:t>virions</a:t>
            </a:r>
            <a:r>
              <a:rPr lang="en-US" dirty="0" smtClean="0"/>
              <a:t>- mature </a:t>
            </a:r>
            <a:r>
              <a:rPr lang="en-US" dirty="0" err="1" smtClean="0"/>
              <a:t>virions</a:t>
            </a:r>
            <a:r>
              <a:rPr lang="en-US" dirty="0" smtClean="0"/>
              <a:t> (MVs) and enveloped </a:t>
            </a:r>
            <a:r>
              <a:rPr lang="en-US" dirty="0" err="1" smtClean="0"/>
              <a:t>virions</a:t>
            </a:r>
            <a:r>
              <a:rPr lang="en-US" dirty="0" smtClean="0"/>
              <a:t> (EVs</a:t>
            </a:r>
            <a:r>
              <a:rPr lang="en-US" dirty="0" smtClean="0"/>
              <a:t>)</a:t>
            </a:r>
          </a:p>
          <a:p>
            <a:pPr algn="just">
              <a:buNone/>
            </a:pPr>
            <a:endParaRPr lang="en-US" dirty="0" smtClean="0"/>
          </a:p>
          <a:p>
            <a:r>
              <a:rPr lang="en-US" dirty="0" smtClean="0"/>
              <a:t>Both enveloped and </a:t>
            </a:r>
            <a:r>
              <a:rPr lang="en-US" dirty="0" smtClean="0"/>
              <a:t>non-enveloped forms </a:t>
            </a:r>
            <a:r>
              <a:rPr lang="en-US" dirty="0" smtClean="0"/>
              <a:t>of the virus are infectious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VITA\Desktop\Poxviridae_vir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2205831"/>
            <a:ext cx="5638800" cy="30765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mature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(MVs) and enveloped </a:t>
            </a:r>
            <a:r>
              <a:rPr lang="en-US" sz="2400" dirty="0" err="1" smtClean="0"/>
              <a:t>virions</a:t>
            </a:r>
            <a:r>
              <a:rPr lang="en-US" sz="2400" dirty="0" smtClean="0"/>
              <a:t> (EVs)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occurs in the </a:t>
            </a:r>
            <a:r>
              <a:rPr lang="en-US" dirty="0" smtClean="0"/>
              <a:t>cytoplasm </a:t>
            </a:r>
            <a:r>
              <a:rPr lang="en-US" dirty="0" smtClean="0"/>
              <a:t>of host cells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After fusion of the </a:t>
            </a:r>
            <a:r>
              <a:rPr lang="en-US" dirty="0" err="1" smtClean="0"/>
              <a:t>virion</a:t>
            </a:r>
            <a:r>
              <a:rPr lang="en-US" dirty="0" smtClean="0"/>
              <a:t> with the plasma </a:t>
            </a:r>
            <a:r>
              <a:rPr lang="en-US" dirty="0" smtClean="0"/>
              <a:t>membrane or </a:t>
            </a:r>
            <a:r>
              <a:rPr lang="en-US" dirty="0" smtClean="0"/>
              <a:t>after </a:t>
            </a:r>
            <a:r>
              <a:rPr lang="en-US" dirty="0" err="1" smtClean="0"/>
              <a:t>endocytosis</a:t>
            </a:r>
            <a:r>
              <a:rPr lang="en-US" dirty="0" smtClean="0"/>
              <a:t>, the viral core is released </a:t>
            </a:r>
            <a:r>
              <a:rPr lang="en-US" dirty="0" smtClean="0"/>
              <a:t>into the cytoplasm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Replication </a:t>
            </a:r>
            <a:r>
              <a:rPr lang="en-US" dirty="0" smtClean="0"/>
              <a:t>and assembly </a:t>
            </a:r>
            <a:r>
              <a:rPr lang="en-US" dirty="0" smtClean="0"/>
              <a:t>occur in discrete sites within the </a:t>
            </a:r>
            <a:r>
              <a:rPr lang="en-US" dirty="0" smtClean="0"/>
              <a:t>cytoplasm (called </a:t>
            </a:r>
            <a:r>
              <a:rPr lang="en-US" i="1" dirty="0" err="1" smtClean="0">
                <a:solidFill>
                  <a:srgbClr val="0070C0"/>
                </a:solidFill>
              </a:rPr>
              <a:t>viroplasm</a:t>
            </a:r>
            <a:r>
              <a:rPr lang="en-US" i="1" dirty="0" smtClean="0">
                <a:solidFill>
                  <a:srgbClr val="0070C0"/>
                </a:solidFill>
              </a:rPr>
              <a:t> or viral </a:t>
            </a:r>
            <a:r>
              <a:rPr lang="en-US" i="1" dirty="0" smtClean="0">
                <a:solidFill>
                  <a:srgbClr val="0070C0"/>
                </a:solidFill>
              </a:rPr>
              <a:t>factories)</a:t>
            </a:r>
          </a:p>
          <a:p>
            <a:pPr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err="1" smtClean="0"/>
              <a:t>virions</a:t>
            </a:r>
            <a:r>
              <a:rPr lang="en-US" dirty="0" smtClean="0"/>
              <a:t> released by </a:t>
            </a:r>
            <a:r>
              <a:rPr lang="en-US" dirty="0" smtClean="0"/>
              <a:t>budding (enveloped </a:t>
            </a:r>
            <a:r>
              <a:rPr lang="en-US" dirty="0" err="1" smtClean="0"/>
              <a:t>virions</a:t>
            </a:r>
            <a:r>
              <a:rPr lang="en-US" dirty="0" smtClean="0"/>
              <a:t>) or by </a:t>
            </a:r>
            <a:r>
              <a:rPr lang="en-US" dirty="0" err="1" smtClean="0"/>
              <a:t>exocytosis</a:t>
            </a:r>
            <a:r>
              <a:rPr lang="en-US" dirty="0" smtClean="0"/>
              <a:t> or </a:t>
            </a:r>
            <a:r>
              <a:rPr lang="en-US" dirty="0" smtClean="0"/>
              <a:t>cell </a:t>
            </a:r>
            <a:r>
              <a:rPr lang="en-US" dirty="0" err="1" smtClean="0"/>
              <a:t>lysis</a:t>
            </a:r>
            <a:r>
              <a:rPr lang="en-US" dirty="0" smtClean="0"/>
              <a:t> (</a:t>
            </a:r>
            <a:r>
              <a:rPr lang="en-US" dirty="0" err="1" smtClean="0"/>
              <a:t>nonenveloped</a:t>
            </a:r>
            <a:r>
              <a:rPr lang="en-US" dirty="0" smtClean="0"/>
              <a:t> </a:t>
            </a:r>
            <a:r>
              <a:rPr lang="en-US" dirty="0" err="1" smtClean="0"/>
              <a:t>virions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Replication of </a:t>
            </a:r>
            <a:r>
              <a:rPr lang="en-US" dirty="0" smtClean="0"/>
              <a:t>poxviruses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</TotalTime>
  <Words>1133</Words>
  <Application>Microsoft Office PowerPoint</Application>
  <PresentationFormat>On-screen Show (4:3)</PresentationFormat>
  <Paragraphs>238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Poxviridae</vt:lpstr>
      <vt:lpstr>Introduction</vt:lpstr>
      <vt:lpstr>Classification of Poxviridae</vt:lpstr>
      <vt:lpstr>Chordopoxvirinae-  10 genera</vt:lpstr>
      <vt:lpstr>Properties of Poxviruses</vt:lpstr>
      <vt:lpstr>Schematic diagram- genus Orthopoxvirus &amp; genus: Parapoxvirus </vt:lpstr>
      <vt:lpstr>Slide 7</vt:lpstr>
      <vt:lpstr>mature virions (MVs) and enveloped virions (EVs)</vt:lpstr>
      <vt:lpstr>Replication of poxviruses</vt:lpstr>
      <vt:lpstr>Slide 10</vt:lpstr>
      <vt:lpstr>Slide 11</vt:lpstr>
      <vt:lpstr>Slide 12</vt:lpstr>
      <vt:lpstr>Genus capripoxvirus</vt:lpstr>
      <vt:lpstr>Slide 14</vt:lpstr>
      <vt:lpstr>Sheeppox and Goatpox</vt:lpstr>
      <vt:lpstr>Pathogenesis and pathology</vt:lpstr>
      <vt:lpstr>Clinical signs and lesions</vt:lpstr>
      <vt:lpstr>Slide 18</vt:lpstr>
      <vt:lpstr> Diagnosis </vt:lpstr>
      <vt:lpstr>  Lumpy skin disease  </vt:lpstr>
      <vt:lpstr> Pathogenesis and pathology </vt:lpstr>
      <vt:lpstr> Clinical signs </vt:lpstr>
      <vt:lpstr> Diagnosis &amp; Control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SAVITA</dc:creator>
  <cp:lastModifiedBy>SAVITA</cp:lastModifiedBy>
  <cp:revision>66</cp:revision>
  <dcterms:created xsi:type="dcterms:W3CDTF">2020-05-03T12:32:54Z</dcterms:created>
  <dcterms:modified xsi:type="dcterms:W3CDTF">2020-05-03T22:03:09Z</dcterms:modified>
</cp:coreProperties>
</file>