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56" r:id="rId3"/>
    <p:sldId id="257" r:id="rId4"/>
    <p:sldId id="258" r:id="rId5"/>
    <p:sldId id="270" r:id="rId6"/>
    <p:sldId id="259" r:id="rId7"/>
    <p:sldId id="260" r:id="rId8"/>
    <p:sldId id="274" r:id="rId9"/>
    <p:sldId id="268" r:id="rId10"/>
    <p:sldId id="266" r:id="rId11"/>
    <p:sldId id="271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71E7D-F30C-4F6B-994A-A7DF8D97D6E6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259DA-9E5D-4849-93F6-16495D505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259DA-9E5D-4849-93F6-16495D5054E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259DA-9E5D-4849-93F6-16495D5054E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74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prions/vcjd/clinical-pathologic-characteristic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5145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UNIT-3</a:t>
            </a:r>
          </a:p>
          <a:p>
            <a:pPr algn="ctr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Zoonotic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disease’</a:t>
            </a: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(Credit Hours-3+1)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Creutzfeldt-Jakob Disease (CJD)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Subacute spongiform encephalopathy</a:t>
            </a:r>
          </a:p>
          <a:p>
            <a:pPr algn="just"/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are brain disease: Effects one person per million population/year</a:t>
            </a:r>
            <a:endParaRPr lang="en-US" sz="2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Etiology: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Classic CJD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Host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uman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Geographical Distribution: </a:t>
            </a:r>
          </a:p>
          <a:p>
            <a:pPr lvl="1"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orld wide mainly, United States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Higher incidence in cities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Sources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infection: </a:t>
            </a:r>
          </a:p>
          <a:p>
            <a:pPr lvl="1"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Ingestion of brain &amp;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tissue of scrapie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infected sheep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Disease:</a:t>
            </a:r>
          </a:p>
          <a:p>
            <a:pPr algn="just"/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Incubation Period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Infection with this disease leads to death usually within 1 year of onset of illness</a:t>
            </a:r>
          </a:p>
          <a:p>
            <a:pPr algn="just"/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reutzfeldt-Jakob disease: MedlinePlus Medical Encyclopedia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752600"/>
            <a:ext cx="2666999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Creutzfeldt-Jakob Disease (CJD)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  <a:ln>
            <a:solidFill>
              <a:schemeClr val="accent2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Symptoms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Rapid onset of dementia, 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range of neurological symptoms 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i.e. walking difficulties</a:t>
            </a:r>
          </a:p>
          <a:p>
            <a:pPr lvl="1"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udden jerky movements,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Sometimes,</a:t>
            </a:r>
          </a:p>
          <a:p>
            <a:pPr lvl="1"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isual disturbances 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Diagnosis: </a:t>
            </a:r>
            <a:endParaRPr lang="en-US" sz="2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Clinical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sign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Histopathology-CNS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MRI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Treatment: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Only supportive treatment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Prevention: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Care during the handling of infected material &amp; disinfection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CJD is not transmissible from person-to-person by normal contact</a:t>
            </a:r>
          </a:p>
        </p:txBody>
      </p:sp>
      <p:pic>
        <p:nvPicPr>
          <p:cNvPr id="1028" name="Picture 4" descr="Creutzfeldt-Jakob Disease or CJD|Categories|Symptoms|Diagnosi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24000"/>
            <a:ext cx="31242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12" descr="C:\Users\Epidemiology lab 1\Desktop\main-qimg-be1b1720ca8b8f589e166d707c19678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526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11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dk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Variant Creutzfeldt-Jakob Disease (</a:t>
            </a:r>
            <a:r>
              <a:rPr lang="en-US" sz="3600" dirty="0" err="1" smtClean="0">
                <a:solidFill>
                  <a:schemeClr val="dk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vCJD</a:t>
            </a:r>
            <a:r>
              <a:rPr lang="en-US" sz="3600" dirty="0" smtClean="0">
                <a:solidFill>
                  <a:schemeClr val="dk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711200"/>
          <a:ext cx="8763000" cy="587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Characteristic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Classic CJD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Variant CJD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Median age at death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68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28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Median duration of illness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4-5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13-14 months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Clinical signs and symptoms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Dementia; early neurologic signs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Prominent psychiatric/behavioral symptoms; painful 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dyesthesiasis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; delayed neurologic signs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Periodic sharp waves on electroencephalogram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Often 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Often absent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“Pulvinar sign” on MRI</a:t>
                      </a:r>
                      <a:r>
                        <a:rPr lang="en-US" sz="1800" u="sng">
                          <a:solidFill>
                            <a:srgbClr val="075290"/>
                          </a:solidFill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*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Not reported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Present in &gt;75% of cases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Presence of “florid plaques” on neuropathology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Rare or absent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Present in large numbers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Immunohitochemical analysis of brain tissue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Variable accumulation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Marked accumulation of protease-resistance 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prion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 protein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Presence of agent in lymphoid tissue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Not readily detected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Readily detected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Increased glycoform ratio on immunoblot analysis of protease-resistance prion protein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Not reported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Marked accumulation of protease-resistance 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prion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 protein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8381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Prions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diseases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828800"/>
            <a:ext cx="7696200" cy="40318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Transmissible spongiform encephalopathies (TSEs)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Infectious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amyloidosis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Unconventional slow virus degenerative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encephalopathies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IN" sz="2800" dirty="0"/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Prions clog cell traffic in brains with neurodegenerative diseases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0" y="3505200"/>
            <a:ext cx="4876800" cy="21805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92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983163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Prions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diseases/ TSE are a family of: 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Rare, Neurological disorder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Effects both humans and Animals 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Characterized by: </a:t>
            </a:r>
          </a:p>
          <a:p>
            <a:pPr lvl="2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long incubation periods</a:t>
            </a:r>
          </a:p>
          <a:p>
            <a:pPr lvl="2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Neuronal loss</a:t>
            </a:r>
          </a:p>
          <a:p>
            <a:pPr lvl="2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Failure to induce inflammatory response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Prion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diseases are usually rapidly progressive and always fatal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Causative agent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59363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Causative agents of TSEs are believed to be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“PRIONs”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Termed: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Prusiner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(1982)</a:t>
            </a:r>
          </a:p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Dia.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25-50 nm in size</a:t>
            </a:r>
          </a:p>
          <a:p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Able to induce abnormal folding of specific normal cellular proteins called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prion proteins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Prion proteins: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most abundantly in the brain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bnormal folding leads to brain damage 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prions is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resistant to physical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(high temp. UV rays) &amp; chemical agents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 is non-immunogenic &amp; highly stable molecule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 produces slow and progressive infection</a:t>
            </a:r>
            <a:endParaRPr 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Identified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Prion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Diseases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7461110"/>
              </p:ext>
            </p:extLst>
          </p:nvPr>
        </p:nvGraphicFramePr>
        <p:xfrm>
          <a:off x="494371" y="1447800"/>
          <a:ext cx="8001000" cy="3733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8697">
                <a:tc>
                  <a:txBody>
                    <a:bodyPr/>
                    <a:lstStyle/>
                    <a:p>
                      <a:pPr algn="ctr"/>
                      <a:r>
                        <a:rPr lang="en-US" sz="2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Animal </a:t>
                      </a:r>
                      <a:r>
                        <a:rPr lang="en-US" sz="22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Prion</a:t>
                      </a:r>
                      <a:r>
                        <a:rPr lang="en-US" sz="2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Diseases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Host effected</a:t>
                      </a:r>
                      <a:endParaRPr lang="en-IN" sz="22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245">
                <a:tc>
                  <a:txBody>
                    <a:bodyPr/>
                    <a:lstStyle/>
                    <a:p>
                      <a:r>
                        <a:rPr lang="en-US" sz="22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Bovine Spongiform Encephalopathy (BSE)</a:t>
                      </a:r>
                      <a:endParaRPr lang="en-US" sz="22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Cattle</a:t>
                      </a:r>
                      <a:endParaRPr lang="en-IN" sz="2200" u="non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6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Chronic Wasting Disease (CWD)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Deer</a:t>
                      </a:r>
                      <a:endParaRPr lang="en-IN" sz="2200" u="non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Scrapie</a:t>
                      </a:r>
                      <a:endParaRPr lang="en-US" sz="22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Sheep and Goats</a:t>
                      </a:r>
                      <a:endParaRPr lang="en-IN" sz="2200" u="non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8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Transmissible mink encephalopathy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Mink</a:t>
                      </a:r>
                      <a:endParaRPr lang="en-IN" sz="2200" u="non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8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Feline spongiform encephalopathy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Cat</a:t>
                      </a:r>
                      <a:endParaRPr lang="en-IN" sz="2200" u="non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86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Ungulate spongiform encephalopathy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91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Identified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Prion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Diseases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53301"/>
              </p:ext>
            </p:extLst>
          </p:nvPr>
        </p:nvGraphicFramePr>
        <p:xfrm>
          <a:off x="2362200" y="1371600"/>
          <a:ext cx="4191000" cy="38100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Human </a:t>
                      </a:r>
                      <a:r>
                        <a:rPr lang="en-US" sz="22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Prion</a:t>
                      </a:r>
                      <a:r>
                        <a:rPr lang="en-US" sz="22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Diseases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r>
                        <a:rPr lang="en-US" sz="2200" u="none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Creutzfeldt-Jakob Disease (CJD)</a:t>
                      </a:r>
                    </a:p>
                    <a:p>
                      <a:endParaRPr lang="en-US" sz="22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u="none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Variant Creutzfeldt-Jakob Disease (</a:t>
                      </a:r>
                      <a:r>
                        <a:rPr lang="en-US" sz="2200" u="none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vCJD</a:t>
                      </a:r>
                      <a:r>
                        <a:rPr lang="en-US" sz="2200" u="none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2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Gerstmann-Straussler-Scheinker</a:t>
                      </a:r>
                      <a:r>
                        <a:rPr lang="en-US" sz="22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Syndrome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Fatal Familial Insomnia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3340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Also K/as: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Mad Cow Disease</a:t>
            </a:r>
          </a:p>
          <a:p>
            <a:pPr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haracterized by a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progressive degenerating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condition giving rise to spongiform appearance of the brain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Host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A progressive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neurological disorder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of cattle</a:t>
            </a:r>
          </a:p>
          <a:p>
            <a:pPr algn="just"/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Geographical Distribution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United Kingdom</a:t>
            </a:r>
          </a:p>
          <a:p>
            <a:pPr algn="just"/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History: 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first case of BSE in a cow: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1985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Officially Diagnosed in: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1986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BSE became 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notifiable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disease in: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June, 1988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Feeding of cattle / sheep offal to other beef cattle was banned :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July, 1988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Bovine offal was banned for human consumption in U.K. and Scotland from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1989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Bovine Spongiform Encephalopathy (BSE)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3340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Symptoms: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Changes in mental state &amp; behavior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Apprehension &amp; excitability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Fixed gaze &amp; humpback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Postural anomalies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Locomotor dysfunction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Ataxia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Tremor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Falling</a:t>
            </a:r>
          </a:p>
          <a:p>
            <a:pPr lvl="1"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Transmission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Consumption of beef or beef products</a:t>
            </a:r>
          </a:p>
          <a:p>
            <a:pPr algn="just"/>
            <a:endParaRPr lang="en-US" sz="2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Bovine Spongiform Encephalopathy (BSE)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53000" y="2286000"/>
            <a:ext cx="2967644" cy="231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74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Diagnosis: 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Clinical sign &amp;symptoms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Based on histopathology</a:t>
            </a:r>
          </a:p>
          <a:p>
            <a:endParaRPr lang="en-US" sz="2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Prevention &amp; Control: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Thoroughly cooked beef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&amp; beef products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before consumption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Issue of animal health certificate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from the government veterinary authorities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of exporting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countries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BSE free certificate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the animals imported from these countries into India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Create public awareness: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education about it potential health hazards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Careful handling of animals/ meat: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particularly the brain or spinal cord tissues</a:t>
            </a:r>
          </a:p>
          <a:p>
            <a:pPr algn="just"/>
            <a:endParaRPr 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Bovine Spongiform Encephalopathy (BSE)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https://qphs.fs.quoracdn.net/main-qimg-be1b1720ca8b8f589e166d707c19678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600</Words>
  <Application>Microsoft Office PowerPoint</Application>
  <PresentationFormat>On-screen Show (4:3)</PresentationFormat>
  <Paragraphs>147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 Theme</vt:lpstr>
      <vt:lpstr>PowerPoint Presentation</vt:lpstr>
      <vt:lpstr>Prions diseases</vt:lpstr>
      <vt:lpstr>Introduction</vt:lpstr>
      <vt:lpstr>Causative agent</vt:lpstr>
      <vt:lpstr> Identified Prion Diseases </vt:lpstr>
      <vt:lpstr> Identified Prion Diseases </vt:lpstr>
      <vt:lpstr>Bovine Spongiform Encephalopathy (BSE)</vt:lpstr>
      <vt:lpstr>Bovine Spongiform Encephalopathy (BSE)</vt:lpstr>
      <vt:lpstr>Bovine Spongiform Encephalopathy (BSE)</vt:lpstr>
      <vt:lpstr> Creutzfeldt-Jakob Disease (CJD) </vt:lpstr>
      <vt:lpstr> Creutzfeldt-Jakob Disease (CJD) </vt:lpstr>
      <vt:lpstr>Variant Creutzfeldt-Jakob Disease (vCJD)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Prions diseases</dc:title>
  <dc:creator>user</dc:creator>
  <cp:lastModifiedBy>Epidemiology lab 1</cp:lastModifiedBy>
  <cp:revision>30</cp:revision>
  <dcterms:created xsi:type="dcterms:W3CDTF">2006-08-16T00:00:00Z</dcterms:created>
  <dcterms:modified xsi:type="dcterms:W3CDTF">2020-05-04T11:33:08Z</dcterms:modified>
</cp:coreProperties>
</file>