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3" d="100"/>
          <a:sy n="63" d="100"/>
        </p:scale>
        <p:origin x="-99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65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84661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911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8783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914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289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03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51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0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1202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808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1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38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125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2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B096-B396-407C-879A-843FAD1796A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37EBCE-682B-4B96-8354-05F9CAB3F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30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5400" b="1" dirty="0" smtClean="0">
                <a:solidFill>
                  <a:srgbClr val="FF0000"/>
                </a:solidFill>
              </a:rPr>
              <a:t>Introduction To chemotherapy</a:t>
            </a:r>
            <a:br>
              <a:rPr lang="en-IN" sz="5400" b="1" dirty="0" smtClean="0">
                <a:solidFill>
                  <a:srgbClr val="FF0000"/>
                </a:solidFill>
              </a:rPr>
            </a:br>
            <a:r>
              <a:rPr lang="en-IN" sz="3200" b="1" dirty="0">
                <a:solidFill>
                  <a:srgbClr val="FF0000"/>
                </a:solidFill>
              </a:rPr>
              <a:t>Problems That Arises With The Use Of </a:t>
            </a:r>
            <a:r>
              <a:rPr lang="en-IN" sz="3200" b="1" dirty="0" smtClean="0">
                <a:solidFill>
                  <a:srgbClr val="FF0000"/>
                </a:solidFill>
              </a:rPr>
              <a:t>Antibiotics(</a:t>
            </a:r>
            <a:r>
              <a:rPr lang="en-IN" sz="3200" b="1" dirty="0" err="1" smtClean="0">
                <a:solidFill>
                  <a:srgbClr val="FF0000"/>
                </a:solidFill>
              </a:rPr>
              <a:t>Superinfection</a:t>
            </a:r>
            <a:r>
              <a:rPr lang="en-IN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Rashmi </a:t>
            </a:r>
            <a:r>
              <a:rPr lang="en-IN" dirty="0" err="1" smtClean="0"/>
              <a:t>Rekha</a:t>
            </a:r>
            <a:r>
              <a:rPr lang="en-IN" dirty="0" smtClean="0"/>
              <a:t> Kumari</a:t>
            </a:r>
          </a:p>
          <a:p>
            <a:r>
              <a:rPr lang="en-IN" dirty="0" err="1" smtClean="0"/>
              <a:t>Asstt</a:t>
            </a:r>
            <a:r>
              <a:rPr lang="en-IN" dirty="0" smtClean="0"/>
              <a:t>. </a:t>
            </a:r>
            <a:r>
              <a:rPr lang="en-IN" dirty="0" err="1" smtClean="0"/>
              <a:t>Prof.</a:t>
            </a:r>
            <a:r>
              <a:rPr lang="en-IN" dirty="0" smtClean="0"/>
              <a:t> cum Jr. Scientist</a:t>
            </a:r>
          </a:p>
          <a:p>
            <a:r>
              <a:rPr lang="en-IN" dirty="0" err="1" smtClean="0"/>
              <a:t>Deptt</a:t>
            </a:r>
            <a:r>
              <a:rPr lang="en-IN" dirty="0" smtClean="0"/>
              <a:t>. Of </a:t>
            </a:r>
            <a:r>
              <a:rPr lang="en-IN" dirty="0" err="1" smtClean="0"/>
              <a:t>Vety</a:t>
            </a:r>
            <a:r>
              <a:rPr lang="en-IN" dirty="0" smtClean="0"/>
              <a:t>. Pharmacology and Toxicology</a:t>
            </a:r>
          </a:p>
          <a:p>
            <a:r>
              <a:rPr lang="en-IN" dirty="0" smtClean="0"/>
              <a:t>B.V.C, </a:t>
            </a:r>
            <a:r>
              <a:rPr lang="en-IN" dirty="0" err="1" smtClean="0"/>
              <a:t>BASU,Patna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568892" y="878586"/>
            <a:ext cx="904227" cy="955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9723" y="878586"/>
            <a:ext cx="1291274" cy="131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6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Nutritional deficiency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Some </a:t>
            </a:r>
            <a:r>
              <a:rPr lang="en-IN" sz="2400" b="1" dirty="0" smtClean="0">
                <a:solidFill>
                  <a:srgbClr val="FF0000"/>
                </a:solidFill>
              </a:rPr>
              <a:t>of </a:t>
            </a:r>
            <a:r>
              <a:rPr lang="en-IN" sz="2400" b="1" dirty="0" smtClean="0">
                <a:solidFill>
                  <a:srgbClr val="FF0000"/>
                </a:solidFill>
              </a:rPr>
              <a:t>the B complex group of vitamins and </a:t>
            </a:r>
            <a:r>
              <a:rPr lang="en-IN" sz="2400" b="1" dirty="0" err="1" smtClean="0">
                <a:solidFill>
                  <a:srgbClr val="FF0000"/>
                </a:solidFill>
              </a:rPr>
              <a:t>vitK</a:t>
            </a:r>
            <a:r>
              <a:rPr lang="en-IN" sz="2400" b="1" dirty="0" smtClean="0">
                <a:solidFill>
                  <a:srgbClr val="FF0000"/>
                </a:solidFill>
              </a:rPr>
              <a:t> synthesised by intestinal flora  </a:t>
            </a:r>
            <a:r>
              <a:rPr lang="en-IN" sz="2400" b="1" dirty="0" smtClean="0">
                <a:solidFill>
                  <a:srgbClr val="FF0000"/>
                </a:solidFill>
              </a:rPr>
              <a:t>is utilised by man.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sz="2400" dirty="0" smtClean="0"/>
          </a:p>
          <a:p>
            <a:r>
              <a:rPr lang="en-IN" sz="2400" b="1" dirty="0" smtClean="0">
                <a:solidFill>
                  <a:srgbClr val="002060"/>
                </a:solidFill>
              </a:rPr>
              <a:t>Prolonged use of antimicrobials which alter this flora may result in vitamin deficiency</a:t>
            </a:r>
            <a:r>
              <a:rPr lang="en-IN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3987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Masking of an infection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 short course of infection AMA may be sufficient to treat one infection but only briefly suppress another one contacted concurrently.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other infection will be masked initially, only to manifest later in severe form.</a:t>
            </a:r>
          </a:p>
          <a:p>
            <a:r>
              <a:rPr lang="en-US" sz="2400" b="1" dirty="0" smtClean="0"/>
              <a:t>Example: Tuberculosis short course of streptomycin given for trivial respiratory infection.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5867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>
                <a:solidFill>
                  <a:srgbClr val="00B050"/>
                </a:solidFill>
              </a:rPr>
              <a:t>Thank You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45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Superinfection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refers to appearance of new infection as a result of antimicrobial therapy.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8480" y="548640"/>
            <a:ext cx="9885679" cy="59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577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7840" y="1778000"/>
            <a:ext cx="9736773" cy="3638578"/>
          </a:xfrm>
        </p:spPr>
      </p:pic>
    </p:spTree>
    <p:extLst>
      <p:ext uri="{BB962C8B-B14F-4D97-AF65-F5344CB8AC3E}">
        <p14:creationId xmlns:p14="http://schemas.microsoft.com/office/powerpoint/2010/main" xmlns="" val="91418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It is commonly associated with the </a:t>
            </a:r>
            <a:r>
              <a:rPr lang="en-IN" sz="2400" b="1" dirty="0" smtClean="0">
                <a:solidFill>
                  <a:srgbClr val="FF0000"/>
                </a:solidFill>
              </a:rPr>
              <a:t>use of broad/extended spectrum antibiotics, </a:t>
            </a:r>
            <a:r>
              <a:rPr lang="en-IN" sz="2400" dirty="0" smtClean="0"/>
              <a:t>such as </a:t>
            </a:r>
            <a:r>
              <a:rPr lang="en-IN" sz="2400" dirty="0" err="1" smtClean="0"/>
              <a:t>tetracyclines</a:t>
            </a:r>
            <a:r>
              <a:rPr lang="en-IN" sz="2400" dirty="0" smtClean="0"/>
              <a:t>, chloramphenicol, ampicillins</a:t>
            </a:r>
          </a:p>
          <a:p>
            <a:pPr marL="0" indent="0">
              <a:buNone/>
            </a:pPr>
            <a:endParaRPr lang="en-IN" sz="2400" dirty="0" smtClean="0"/>
          </a:p>
          <a:p>
            <a:r>
              <a:rPr lang="en-IN" sz="2400" dirty="0" smtClean="0"/>
              <a:t>Sites involved in superinfection are those  that normally harbour commensals, i.e</a:t>
            </a:r>
            <a:r>
              <a:rPr lang="en-IN" sz="2400" b="1" dirty="0" smtClean="0">
                <a:solidFill>
                  <a:srgbClr val="FF0000"/>
                </a:solidFill>
              </a:rPr>
              <a:t>. oropharynx; intestinal, respiratory and genitourinary </a:t>
            </a:r>
            <a:r>
              <a:rPr lang="en-IN" sz="2400" b="1" dirty="0" smtClean="0">
                <a:solidFill>
                  <a:srgbClr val="FF0000"/>
                </a:solidFill>
              </a:rPr>
              <a:t>tract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6812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3477" y="1905000"/>
            <a:ext cx="5247323" cy="3419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1" y="2176462"/>
            <a:ext cx="5791200" cy="3419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5730240"/>
            <a:ext cx="439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Mucocutaneous</a:t>
            </a:r>
            <a:r>
              <a:rPr lang="en-IN" dirty="0" smtClean="0"/>
              <a:t> candidiasis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02400" y="5862320"/>
            <a:ext cx="529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Vulvovaginal candidiasis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53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Condition predisposing to superinfection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Prolonged corticosteroid therapy</a:t>
            </a:r>
          </a:p>
          <a:p>
            <a:r>
              <a:rPr lang="en-IN" sz="3200" dirty="0" smtClean="0"/>
              <a:t>AIDs</a:t>
            </a:r>
          </a:p>
          <a:p>
            <a:r>
              <a:rPr lang="en-IN" sz="3200" dirty="0" smtClean="0"/>
              <a:t>Leukaemia</a:t>
            </a:r>
            <a:endParaRPr lang="en-US" sz="3200" dirty="0"/>
          </a:p>
          <a:p>
            <a:r>
              <a:rPr lang="en-IN" sz="3200" dirty="0" smtClean="0"/>
              <a:t>Diabetes, Disseminated lupus erythematosus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8603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645" y="552990"/>
            <a:ext cx="8911687" cy="1280890"/>
          </a:xfrm>
        </p:spPr>
        <p:txBody>
          <a:bodyPr/>
          <a:lstStyle/>
          <a:p>
            <a:r>
              <a:rPr lang="en-IN" dirty="0" smtClean="0"/>
              <a:t>Organisms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Candida </a:t>
            </a:r>
            <a:r>
              <a:rPr lang="en-IN" sz="2400" b="1" dirty="0" err="1" smtClean="0">
                <a:solidFill>
                  <a:srgbClr val="FF0000"/>
                </a:solidFill>
              </a:rPr>
              <a:t>albicans</a:t>
            </a:r>
            <a:r>
              <a:rPr lang="en-IN" sz="2400" b="1" dirty="0" smtClean="0">
                <a:solidFill>
                  <a:srgbClr val="FF0000"/>
                </a:solidFill>
              </a:rPr>
              <a:t>: Yeast</a:t>
            </a:r>
          </a:p>
          <a:p>
            <a:r>
              <a:rPr lang="en-IN" sz="2400" dirty="0" smtClean="0"/>
              <a:t>May cause </a:t>
            </a:r>
            <a:r>
              <a:rPr lang="en-IN" sz="2400" dirty="0" err="1" smtClean="0"/>
              <a:t>monilial</a:t>
            </a:r>
            <a:r>
              <a:rPr lang="en-IN" sz="2400" dirty="0" smtClean="0"/>
              <a:t> diarrhoea, </a:t>
            </a:r>
            <a:r>
              <a:rPr lang="en-IN" sz="2400" dirty="0" err="1" smtClean="0"/>
              <a:t>thrus</a:t>
            </a:r>
            <a:r>
              <a:rPr lang="en-IN" sz="2400" dirty="0" smtClean="0"/>
              <a:t> </a:t>
            </a:r>
            <a:r>
              <a:rPr lang="en-IN" sz="2400" dirty="0" err="1" smtClean="0"/>
              <a:t>vulvovaginitis</a:t>
            </a:r>
            <a:endParaRPr lang="en-IN" sz="2400" dirty="0" smtClean="0"/>
          </a:p>
          <a:p>
            <a:r>
              <a:rPr lang="en-IN" sz="2400" dirty="0" smtClean="0"/>
              <a:t>Treated with Nystatin or </a:t>
            </a:r>
            <a:r>
              <a:rPr lang="en-IN" sz="2400" dirty="0" err="1" smtClean="0"/>
              <a:t>clotrimoxazole</a:t>
            </a:r>
            <a:endParaRPr lang="en-IN" sz="2400" dirty="0" smtClean="0"/>
          </a:p>
          <a:p>
            <a:r>
              <a:rPr lang="en-IN" sz="2400" b="1" dirty="0" smtClean="0">
                <a:solidFill>
                  <a:srgbClr val="FF0000"/>
                </a:solidFill>
              </a:rPr>
              <a:t>Resistant staphylococci</a:t>
            </a:r>
            <a:r>
              <a:rPr lang="en-IN" sz="2400" dirty="0" smtClean="0"/>
              <a:t>:</a:t>
            </a:r>
          </a:p>
          <a:p>
            <a:r>
              <a:rPr lang="en-IN" sz="2400" dirty="0" smtClean="0"/>
              <a:t>Causes Enteritis</a:t>
            </a:r>
          </a:p>
          <a:p>
            <a:r>
              <a:rPr lang="en-IN" sz="2400" dirty="0" smtClean="0"/>
              <a:t>Treated by </a:t>
            </a:r>
            <a:r>
              <a:rPr lang="en-IN" sz="2400" dirty="0" err="1" smtClean="0"/>
              <a:t>cloxacillin</a:t>
            </a:r>
            <a:r>
              <a:rPr lang="en-IN" sz="2400" dirty="0" smtClean="0"/>
              <a:t> or its congener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3237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Organisms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Clostridium difficile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Causes pseudomembranous enterocolitis 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Metronidazole and vancomycin are drug of choice</a:t>
            </a:r>
          </a:p>
          <a:p>
            <a:r>
              <a:rPr lang="en-IN" sz="2400" b="1" dirty="0" smtClean="0">
                <a:solidFill>
                  <a:srgbClr val="FF0000"/>
                </a:solidFill>
              </a:rPr>
              <a:t>Proteus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Urinary tract infection, enteritis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Treated with cephalosporin, Gentamycin.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16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Preventive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Use specific AMA whenever possible</a:t>
            </a:r>
          </a:p>
          <a:p>
            <a:pPr marL="0" indent="0">
              <a:buNone/>
            </a:pPr>
            <a:endParaRPr lang="en-IN" sz="2400" dirty="0" smtClean="0"/>
          </a:p>
          <a:p>
            <a:r>
              <a:rPr lang="en-IN" sz="2400" b="1" dirty="0" smtClean="0">
                <a:solidFill>
                  <a:srgbClr val="0070C0"/>
                </a:solidFill>
              </a:rPr>
              <a:t>Do not use AMA to treat trivial, self-limiting or untreatable infection</a:t>
            </a:r>
            <a:endParaRPr lang="en-IN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N" sz="2400" dirty="0" smtClean="0"/>
          </a:p>
          <a:p>
            <a:r>
              <a:rPr lang="en-IN" sz="2400" b="1" dirty="0" smtClean="0">
                <a:solidFill>
                  <a:srgbClr val="00B050"/>
                </a:solidFill>
              </a:rPr>
              <a:t>Do not unnecessary prolong antimicrobial therapy.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0167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898</TotalTime>
  <Words>274</Words>
  <Application>Microsoft Office PowerPoint</Application>
  <PresentationFormat>Custom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Introduction To chemotherapy Problems That Arises With The Use Of Antibiotics(Superinfection)</vt:lpstr>
      <vt:lpstr>Superinfection</vt:lpstr>
      <vt:lpstr>Slide 3</vt:lpstr>
      <vt:lpstr>Slide 4</vt:lpstr>
      <vt:lpstr>Slide 5</vt:lpstr>
      <vt:lpstr>Condition predisposing to superinfection are</vt:lpstr>
      <vt:lpstr>Organisms involved</vt:lpstr>
      <vt:lpstr>Organisms involved</vt:lpstr>
      <vt:lpstr>Preventive measures</vt:lpstr>
      <vt:lpstr>Nutritional deficiency</vt:lpstr>
      <vt:lpstr>Masking of an infection 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 IND</dc:creator>
  <cp:lastModifiedBy>rrkvet</cp:lastModifiedBy>
  <cp:revision>15</cp:revision>
  <dcterms:created xsi:type="dcterms:W3CDTF">2020-05-04T07:33:17Z</dcterms:created>
  <dcterms:modified xsi:type="dcterms:W3CDTF">2020-05-08T07:19:51Z</dcterms:modified>
</cp:coreProperties>
</file>