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31" r:id="rId3"/>
    <p:sldId id="338" r:id="rId4"/>
    <p:sldId id="341" r:id="rId5"/>
    <p:sldId id="333" r:id="rId6"/>
    <p:sldId id="339" r:id="rId7"/>
    <p:sldId id="303" r:id="rId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D8B0B-C801-459F-A9F1-559532D29F61}" type="datetimeFigureOut">
              <a:rPr lang="en-US" smtClean="0"/>
              <a:pPr/>
              <a:t>02/05/2020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A242F-B0D9-47B5-8A08-A96119FE5C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9A242F-B0D9-47B5-8A08-A96119FE5C6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9A242F-B0D9-47B5-8A08-A96119FE5C6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b="1" dirty="0" smtClean="0">
                <a:solidFill>
                  <a:srgbClr val="FF0000"/>
                </a:solidFill>
              </a:rPr>
              <a:t/>
            </a:r>
            <a:br>
              <a:rPr lang="en-US" b="1" dirty="0" smtClean="0">
                <a:solidFill>
                  <a:srgbClr val="FF0000"/>
                </a:solidFill>
              </a:rPr>
            </a:br>
            <a:r>
              <a:rPr lang="en-IN" sz="4000" b="1" dirty="0" smtClean="0">
                <a:solidFill>
                  <a:srgbClr val="FF0000"/>
                </a:solidFill>
              </a:rPr>
              <a:t>Product and Process Control</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Dairy Plant Management (DTT – 421)</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lstStyle/>
          <a:p>
            <a:r>
              <a:rPr lang="en-US" sz="2800" b="1" dirty="0" smtClean="0">
                <a:solidFill>
                  <a:srgbClr val="FF0000"/>
                </a:solidFill>
              </a:rPr>
              <a:t/>
            </a:r>
            <a:br>
              <a:rPr lang="en-US" sz="2800" b="1" dirty="0" smtClean="0">
                <a:solidFill>
                  <a:srgbClr val="FF0000"/>
                </a:solidFill>
              </a:rPr>
            </a:br>
            <a:r>
              <a:rPr lang="en-US" sz="2400" b="1" dirty="0" smtClean="0">
                <a:solidFill>
                  <a:srgbClr val="FF0000"/>
                </a:solidFill>
              </a:rPr>
              <a:t>Different between Process Control &amp; Product Control</a:t>
            </a:r>
            <a:r>
              <a:rPr lang="en-US" sz="2800" b="1" dirty="0" smtClean="0"/>
              <a:t/>
            </a:r>
            <a:br>
              <a:rPr lang="en-US" sz="2800" b="1" dirty="0" smtClean="0"/>
            </a:br>
            <a:endParaRPr lang="en-US" sz="2800" b="1" dirty="0">
              <a:solidFill>
                <a:srgbClr val="00B050"/>
              </a:solidFill>
            </a:endParaRPr>
          </a:p>
        </p:txBody>
      </p:sp>
      <p:sp>
        <p:nvSpPr>
          <p:cNvPr id="3" name="Content Placeholder 2"/>
          <p:cNvSpPr>
            <a:spLocks noGrp="1"/>
          </p:cNvSpPr>
          <p:nvPr>
            <p:ph idx="1"/>
          </p:nvPr>
        </p:nvSpPr>
        <p:spPr>
          <a:xfrm>
            <a:off x="304800" y="1219200"/>
            <a:ext cx="8686800" cy="5334000"/>
          </a:xfrm>
        </p:spPr>
        <p:txBody>
          <a:bodyPr/>
          <a:lstStyle/>
          <a:p>
            <a:pPr lvl="1" algn="just">
              <a:buNone/>
            </a:pPr>
            <a:endParaRPr lang="en-US" sz="1600" dirty="0" smtClean="0">
              <a:solidFill>
                <a:srgbClr val="FF0000"/>
              </a:solidFill>
            </a:endParaRPr>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graphicFrame>
        <p:nvGraphicFramePr>
          <p:cNvPr id="6" name="Table 5"/>
          <p:cNvGraphicFramePr>
            <a:graphicFrameLocks noGrp="1"/>
          </p:cNvGraphicFramePr>
          <p:nvPr/>
        </p:nvGraphicFramePr>
        <p:xfrm>
          <a:off x="304800" y="838200"/>
          <a:ext cx="8534400" cy="7895764"/>
        </p:xfrm>
        <a:graphic>
          <a:graphicData uri="http://schemas.openxmlformats.org/drawingml/2006/table">
            <a:tbl>
              <a:tblPr firstRow="1" bandRow="1">
                <a:tableStyleId>{073A0DAA-6AF3-43AB-8588-CEC1D06C72B9}</a:tableStyleId>
              </a:tblPr>
              <a:tblGrid>
                <a:gridCol w="931026"/>
                <a:gridCol w="4034443"/>
                <a:gridCol w="3568931"/>
              </a:tblGrid>
              <a:tr h="0">
                <a:tc>
                  <a:txBody>
                    <a:bodyPr/>
                    <a:lstStyle/>
                    <a:p>
                      <a:pPr algn="ctr"/>
                      <a:r>
                        <a:rPr lang="en-US" dirty="0" err="1" smtClean="0"/>
                        <a:t>S.No</a:t>
                      </a:r>
                      <a:r>
                        <a:rPr lang="en-US" dirty="0" smtClean="0"/>
                        <a:t>.</a:t>
                      </a:r>
                      <a:endParaRPr lang="en-US" dirty="0"/>
                    </a:p>
                  </a:txBody>
                  <a:tcPr/>
                </a:tc>
                <a:tc>
                  <a:txBody>
                    <a:bodyPr/>
                    <a:lstStyle/>
                    <a:p>
                      <a:pPr algn="ctr"/>
                      <a:r>
                        <a:rPr lang="en-US" dirty="0" smtClean="0"/>
                        <a:t>Process Control</a:t>
                      </a:r>
                      <a:endParaRPr lang="en-US" dirty="0"/>
                    </a:p>
                  </a:txBody>
                  <a:tcPr/>
                </a:tc>
                <a:tc>
                  <a:txBody>
                    <a:bodyPr/>
                    <a:lstStyle/>
                    <a:p>
                      <a:pPr algn="ctr"/>
                      <a:r>
                        <a:rPr lang="en-US" dirty="0" smtClean="0"/>
                        <a:t>Product Control</a:t>
                      </a:r>
                      <a:endParaRPr lang="en-US" dirty="0"/>
                    </a:p>
                  </a:txBody>
                  <a:tcPr/>
                </a:tc>
              </a:tr>
              <a:tr h="693553">
                <a:tc>
                  <a:txBody>
                    <a:bodyPr/>
                    <a:lstStyle/>
                    <a:p>
                      <a:r>
                        <a:rPr lang="en-US" dirty="0" smtClean="0"/>
                        <a:t>1.</a:t>
                      </a:r>
                      <a:endParaRPr lang="en-US" dirty="0"/>
                    </a:p>
                  </a:txBody>
                  <a:tcPr/>
                </a:tc>
                <a:tc>
                  <a:txBody>
                    <a:bodyPr/>
                    <a:lstStyle/>
                    <a:p>
                      <a:pPr algn="just"/>
                      <a:r>
                        <a:rPr lang="en-US" dirty="0" smtClean="0"/>
                        <a:t>Process control is applied during Production process.</a:t>
                      </a:r>
                      <a:endParaRPr lang="en-US" dirty="0"/>
                    </a:p>
                  </a:txBody>
                  <a:tcPr/>
                </a:tc>
                <a:tc>
                  <a:txBody>
                    <a:bodyPr/>
                    <a:lstStyle/>
                    <a:p>
                      <a:pPr algn="just"/>
                      <a:r>
                        <a:rPr lang="en-US" dirty="0" smtClean="0"/>
                        <a:t>Product control is applied after production process.</a:t>
                      </a:r>
                      <a:endParaRPr lang="en-US" dirty="0"/>
                    </a:p>
                  </a:txBody>
                  <a:tcPr/>
                </a:tc>
              </a:tr>
              <a:tr h="990790">
                <a:tc>
                  <a:txBody>
                    <a:bodyPr/>
                    <a:lstStyle/>
                    <a:p>
                      <a:r>
                        <a:rPr lang="en-US" dirty="0" smtClean="0"/>
                        <a:t>2.</a:t>
                      </a:r>
                      <a:endParaRPr lang="en-US" dirty="0"/>
                    </a:p>
                  </a:txBody>
                  <a:tcPr/>
                </a:tc>
                <a:tc>
                  <a:txBody>
                    <a:bodyPr/>
                    <a:lstStyle/>
                    <a:p>
                      <a:pPr algn="just"/>
                      <a:r>
                        <a:rPr lang="en-US" dirty="0" smtClean="0"/>
                        <a:t>Process control is of two types: Online quality control and offline quality control</a:t>
                      </a:r>
                      <a:endParaRPr lang="en-US" dirty="0"/>
                    </a:p>
                  </a:txBody>
                  <a:tcPr/>
                </a:tc>
                <a:tc>
                  <a:txBody>
                    <a:bodyPr/>
                    <a:lstStyle/>
                    <a:p>
                      <a:r>
                        <a:rPr lang="en-US" dirty="0" smtClean="0"/>
                        <a:t>Product control is no types.</a:t>
                      </a:r>
                      <a:endParaRPr lang="en-US" dirty="0"/>
                    </a:p>
                  </a:txBody>
                  <a:tcPr/>
                </a:tc>
              </a:tr>
              <a:tr h="693553">
                <a:tc>
                  <a:txBody>
                    <a:bodyPr/>
                    <a:lstStyle/>
                    <a:p>
                      <a:r>
                        <a:rPr lang="en-US" dirty="0" smtClean="0"/>
                        <a:t>3.</a:t>
                      </a:r>
                      <a:endParaRPr lang="en-US" dirty="0"/>
                    </a:p>
                  </a:txBody>
                  <a:tcPr/>
                </a:tc>
                <a:tc>
                  <a:txBody>
                    <a:bodyPr/>
                    <a:lstStyle/>
                    <a:p>
                      <a:pPr algn="just"/>
                      <a:r>
                        <a:rPr lang="en-US" dirty="0" smtClean="0"/>
                        <a:t>Process control is an integral part of manufacturing</a:t>
                      </a:r>
                      <a:endParaRPr lang="en-US" dirty="0"/>
                    </a:p>
                  </a:txBody>
                  <a:tcPr/>
                </a:tc>
                <a:tc>
                  <a:txBody>
                    <a:bodyPr/>
                    <a:lstStyle/>
                    <a:p>
                      <a:pPr algn="just"/>
                      <a:r>
                        <a:rPr lang="en-US" dirty="0" smtClean="0"/>
                        <a:t>Product control focus</a:t>
                      </a:r>
                      <a:r>
                        <a:rPr lang="en-US" baseline="0" dirty="0" smtClean="0"/>
                        <a:t> on sorting and isolating defective products</a:t>
                      </a:r>
                      <a:endParaRPr lang="en-US" dirty="0"/>
                    </a:p>
                  </a:txBody>
                  <a:tcPr/>
                </a:tc>
              </a:tr>
              <a:tr h="1585264">
                <a:tc>
                  <a:txBody>
                    <a:bodyPr/>
                    <a:lstStyle/>
                    <a:p>
                      <a:r>
                        <a:rPr lang="en-US" dirty="0" smtClean="0"/>
                        <a:t>4.</a:t>
                      </a:r>
                      <a:endParaRPr lang="en-US" dirty="0"/>
                    </a:p>
                  </a:txBody>
                  <a:tcPr/>
                </a:tc>
                <a:tc>
                  <a:txBody>
                    <a:bodyPr/>
                    <a:lstStyle/>
                    <a:p>
                      <a:pPr algn="just"/>
                      <a:r>
                        <a:rPr lang="en-US" dirty="0" smtClean="0"/>
                        <a:t>Process control is to reduce waste,</a:t>
                      </a:r>
                      <a:r>
                        <a:rPr lang="en-US" baseline="0" dirty="0" smtClean="0"/>
                        <a:t> minimize costs and reduce the environmental impact</a:t>
                      </a:r>
                      <a:endParaRPr lang="en-US" dirty="0"/>
                    </a:p>
                  </a:txBody>
                  <a:tcPr/>
                </a:tc>
                <a:tc>
                  <a:txBody>
                    <a:bodyPr/>
                    <a:lstStyle/>
                    <a:p>
                      <a:pPr algn="just"/>
                      <a:r>
                        <a:rPr lang="en-US" dirty="0" smtClean="0"/>
                        <a:t>In product control efforts are</a:t>
                      </a:r>
                      <a:r>
                        <a:rPr lang="en-US" baseline="0" dirty="0" smtClean="0"/>
                        <a:t> made to segregate and sort defective products and give signals for improving quality in process of manufacturing.</a:t>
                      </a:r>
                      <a:endParaRPr lang="en-US" dirty="0"/>
                    </a:p>
                  </a:txBody>
                  <a:tcPr/>
                </a:tc>
              </a:tr>
              <a:tr h="1288027">
                <a:tc>
                  <a:txBody>
                    <a:bodyPr/>
                    <a:lstStyle/>
                    <a:p>
                      <a:r>
                        <a:rPr lang="en-US" dirty="0" smtClean="0"/>
                        <a:t>5.</a:t>
                      </a:r>
                      <a:endParaRPr lang="en-US" dirty="0"/>
                    </a:p>
                  </a:txBody>
                  <a:tcPr/>
                </a:tc>
                <a:tc>
                  <a:txBody>
                    <a:bodyPr/>
                    <a:lstStyle/>
                    <a:p>
                      <a:pPr algn="just"/>
                      <a:r>
                        <a:rPr lang="en-US" dirty="0" smtClean="0"/>
                        <a:t>In process control the end products may be or</a:t>
                      </a:r>
                      <a:r>
                        <a:rPr lang="en-US" baseline="0" dirty="0" smtClean="0"/>
                        <a:t> may not be fulfilling the desired quality and costs</a:t>
                      </a:r>
                      <a:endParaRPr lang="en-US" dirty="0"/>
                    </a:p>
                  </a:txBody>
                  <a:tcPr/>
                </a:tc>
                <a:tc>
                  <a:txBody>
                    <a:bodyPr/>
                    <a:lstStyle/>
                    <a:p>
                      <a:pPr algn="just"/>
                      <a:r>
                        <a:rPr lang="en-US" dirty="0" smtClean="0"/>
                        <a:t>In product control, the end product of product control should fulfill the desired quality, count</a:t>
                      </a:r>
                      <a:r>
                        <a:rPr lang="en-US" baseline="0" dirty="0" smtClean="0"/>
                        <a:t> and property.</a:t>
                      </a:r>
                      <a:endParaRPr lang="en-US" dirty="0"/>
                    </a:p>
                  </a:txBody>
                  <a:tcPr/>
                </a:tc>
              </a:tr>
              <a:tr h="693553">
                <a:tc>
                  <a:txBody>
                    <a:bodyPr/>
                    <a:lstStyle/>
                    <a:p>
                      <a:r>
                        <a:rPr lang="en-US" dirty="0" smtClean="0"/>
                        <a:t>6.</a:t>
                      </a:r>
                      <a:endParaRPr lang="en-US" dirty="0"/>
                    </a:p>
                  </a:txBody>
                  <a:tcPr/>
                </a:tc>
                <a:tc>
                  <a:txBody>
                    <a:bodyPr/>
                    <a:lstStyle/>
                    <a:p>
                      <a:pPr algn="just"/>
                      <a:r>
                        <a:rPr lang="en-US" dirty="0" smtClean="0"/>
                        <a:t>Process control used to reduce the breakages and leakages.</a:t>
                      </a:r>
                      <a:endParaRPr lang="en-US" dirty="0"/>
                    </a:p>
                  </a:txBody>
                  <a:tcPr/>
                </a:tc>
                <a:tc>
                  <a:txBody>
                    <a:bodyPr/>
                    <a:lstStyle/>
                    <a:p>
                      <a:pPr algn="just"/>
                      <a:r>
                        <a:rPr lang="en-US" dirty="0" smtClean="0"/>
                        <a:t>Product control used to fulfill the desired quality after production</a:t>
                      </a:r>
                      <a:endParaRPr lang="en-US" dirty="0"/>
                    </a:p>
                  </a:txBody>
                  <a:tcPr/>
                </a:tc>
              </a:tr>
              <a:tr h="1585264">
                <a:tc>
                  <a:txBody>
                    <a:bodyPr/>
                    <a:lstStyle/>
                    <a:p>
                      <a:r>
                        <a:rPr lang="en-US" dirty="0" smtClean="0"/>
                        <a:t>7.</a:t>
                      </a:r>
                      <a:endParaRPr lang="en-US" dirty="0"/>
                    </a:p>
                  </a:txBody>
                  <a:tcPr/>
                </a:tc>
                <a:tc>
                  <a:txBody>
                    <a:bodyPr/>
                    <a:lstStyle/>
                    <a:p>
                      <a:pPr algn="just"/>
                      <a:r>
                        <a:rPr lang="en-US" dirty="0" smtClean="0"/>
                        <a:t>Controlling of process sequence or steps is known as process control</a:t>
                      </a:r>
                      <a:r>
                        <a:rPr lang="en-US" baseline="0" dirty="0" smtClean="0"/>
                        <a:t> to produce products of desired quality, costs and desired environmental impact</a:t>
                      </a:r>
                      <a:endParaRPr lang="en-US" dirty="0"/>
                    </a:p>
                  </a:txBody>
                  <a:tcPr/>
                </a:tc>
                <a:tc>
                  <a:txBody>
                    <a:bodyPr/>
                    <a:lstStyle/>
                    <a:p>
                      <a:pPr algn="just"/>
                      <a:r>
                        <a:rPr lang="en-US" dirty="0" smtClean="0"/>
                        <a:t>Controlling the segregation of defective items in the produced lots</a:t>
                      </a:r>
                      <a:r>
                        <a:rPr lang="en-US" baseline="0" dirty="0" smtClean="0"/>
                        <a:t> of products using control methods is product control</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Process and Product Controls</a:t>
            </a:r>
            <a:endParaRPr lang="en-US" sz="2800" dirty="0" smtClean="0">
              <a:solidFill>
                <a:srgbClr val="FF0000"/>
              </a:solidFill>
            </a:endParaRPr>
          </a:p>
        </p:txBody>
      </p:sp>
      <p:sp>
        <p:nvSpPr>
          <p:cNvPr id="3" name="Content Placeholder 2"/>
          <p:cNvSpPr>
            <a:spLocks noGrp="1"/>
          </p:cNvSpPr>
          <p:nvPr>
            <p:ph idx="1"/>
          </p:nvPr>
        </p:nvSpPr>
        <p:spPr>
          <a:xfrm>
            <a:off x="457200" y="838200"/>
            <a:ext cx="8229600" cy="5715000"/>
          </a:xfrm>
        </p:spPr>
        <p:txBody>
          <a:bodyPr/>
          <a:lstStyle/>
          <a:p>
            <a:pPr>
              <a:buFont typeface="Wingdings" pitchFamily="2" charset="2"/>
              <a:buChar char="Ø"/>
            </a:pPr>
            <a:r>
              <a:rPr lang="en-US" sz="2400" b="1" dirty="0" smtClean="0"/>
              <a:t>Process Control</a:t>
            </a:r>
            <a:endParaRPr lang="en-US" sz="2400" dirty="0" smtClean="0"/>
          </a:p>
          <a:p>
            <a:pPr marL="514350" indent="-514350" algn="just">
              <a:buFont typeface="+mj-lt"/>
              <a:buAutoNum type="romanLcPeriod"/>
            </a:pPr>
            <a:r>
              <a:rPr lang="en-US" sz="2200" dirty="0" smtClean="0"/>
              <a:t>The main objective in any production process is to control and maintain a satisfactory quality level of the manufactured product. This is done by ‘Process Control’. In Process Control the proportion of defective items in the production process is to be minimized and it is achieved through the technique of control charts. </a:t>
            </a:r>
          </a:p>
          <a:p>
            <a:pPr>
              <a:buFont typeface="Wingdings" pitchFamily="2" charset="2"/>
              <a:buChar char="Ø"/>
            </a:pPr>
            <a:r>
              <a:rPr lang="en-US" sz="2400" b="1" dirty="0" smtClean="0"/>
              <a:t>Product Control</a:t>
            </a:r>
          </a:p>
          <a:p>
            <a:pPr marL="514350" indent="-514350" algn="just">
              <a:buFont typeface="+mj-lt"/>
              <a:buAutoNum type="romanLcPeriod"/>
            </a:pPr>
            <a:r>
              <a:rPr lang="en-US" sz="2200" dirty="0" smtClean="0">
                <a:solidFill>
                  <a:srgbClr val="C00000"/>
                </a:solidFill>
              </a:rPr>
              <a:t>Product Control means that controlling the quality of the product by critical examination through sampling inspection plans. Product Control aims at a certain quality level to be guaranteed to the customers. It attempts to ensure that the product sold does not contain a large number of defective items. Thus it is concerned with classification of raw materials, semi-finished goods or finished goods into acceptable or </a:t>
            </a:r>
            <a:r>
              <a:rPr lang="en-US" sz="2200" dirty="0" err="1" smtClean="0">
                <a:solidFill>
                  <a:srgbClr val="C00000"/>
                </a:solidFill>
              </a:rPr>
              <a:t>rejectable</a:t>
            </a:r>
            <a:r>
              <a:rPr lang="en-US" sz="2200" dirty="0" smtClean="0">
                <a:solidFill>
                  <a:srgbClr val="C00000"/>
                </a:solidFill>
              </a:rPr>
              <a:t> products.</a:t>
            </a:r>
          </a:p>
          <a:p>
            <a:pPr>
              <a:buNone/>
            </a:pPr>
            <a:r>
              <a:rPr lang="en-US" sz="2000" b="1" dirty="0" smtClean="0"/>
              <a:t> </a:t>
            </a:r>
            <a:endParaRPr lang="en-US" sz="2000" dirty="0" smtClean="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Control Charts for Variables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81000" y="990600"/>
            <a:ext cx="8458200" cy="5486400"/>
          </a:xfrm>
        </p:spPr>
        <p:txBody>
          <a:bodyPr/>
          <a:lstStyle/>
          <a:p>
            <a:pPr algn="just">
              <a:buFont typeface="Wingdings" pitchFamily="2" charset="2"/>
              <a:buChar char="Ø"/>
            </a:pPr>
            <a:r>
              <a:rPr lang="en-US" sz="2400" dirty="0" smtClean="0"/>
              <a:t>These charts may be applied to any quality characteristic that can be measured quantitatively. A quality characteristic which can be expressed in terms of a numerical value is called as a variable. Many quality characteristics such as dimensions like length, width, temperature, tensile strength etc… of a product are measurable and are expressed in a specific unit of measurements. </a:t>
            </a:r>
          </a:p>
          <a:p>
            <a:pPr algn="just">
              <a:buFont typeface="Wingdings" pitchFamily="2" charset="2"/>
              <a:buChar char="Ø"/>
            </a:pPr>
            <a:r>
              <a:rPr lang="en-US" sz="2400" dirty="0" smtClean="0"/>
              <a:t>The variables are of continuous type and are regarded to follow normal probability law. For quality control of such data, there are two types of control charts used. They are as follows :</a:t>
            </a:r>
          </a:p>
          <a:p>
            <a:r>
              <a:rPr lang="en-US" sz="2400" dirty="0" smtClean="0"/>
              <a:t>(</a:t>
            </a:r>
            <a:r>
              <a:rPr lang="en-US" sz="2400" dirty="0" err="1" smtClean="0"/>
              <a:t>i</a:t>
            </a:r>
            <a:r>
              <a:rPr lang="en-US" sz="2400" dirty="0" smtClean="0"/>
              <a:t>)  Charts for Mean ( x bar )</a:t>
            </a:r>
          </a:p>
          <a:p>
            <a:r>
              <a:rPr lang="en-US" sz="2400" dirty="0" smtClean="0"/>
              <a:t>(ii) Charts for Range (R)</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Statistical Quality Control (SQC)</a:t>
            </a:r>
            <a:endParaRPr lang="en-US" sz="2800" dirty="0">
              <a:solidFill>
                <a:srgbClr val="00B050"/>
              </a:solidFill>
            </a:endParaRPr>
          </a:p>
        </p:txBody>
      </p:sp>
      <p:sp>
        <p:nvSpPr>
          <p:cNvPr id="3" name="Content Placeholder 2"/>
          <p:cNvSpPr>
            <a:spLocks noGrp="1"/>
          </p:cNvSpPr>
          <p:nvPr>
            <p:ph idx="1"/>
          </p:nvPr>
        </p:nvSpPr>
        <p:spPr>
          <a:xfrm>
            <a:off x="457200" y="1066800"/>
            <a:ext cx="8229600" cy="5562600"/>
          </a:xfrm>
        </p:spPr>
        <p:txBody>
          <a:bodyPr/>
          <a:lstStyle/>
          <a:p>
            <a:pPr>
              <a:buFont typeface="Wingdings" pitchFamily="2" charset="2"/>
              <a:buChar char="Ø"/>
            </a:pPr>
            <a:r>
              <a:rPr lang="en-US" sz="2000" b="1" dirty="0" smtClean="0">
                <a:solidFill>
                  <a:srgbClr val="00B050"/>
                </a:solidFill>
              </a:rPr>
              <a:t>Control Charts</a:t>
            </a:r>
            <a:endParaRPr lang="en-US" sz="2000" dirty="0" smtClean="0"/>
          </a:p>
          <a:p>
            <a:pPr algn="just"/>
            <a:r>
              <a:rPr lang="en-US" sz="2000" dirty="0" smtClean="0"/>
              <a:t>In an industry, there are two kinds of problems to be faced, namely</a:t>
            </a:r>
          </a:p>
          <a:p>
            <a:pPr marL="457200" indent="-457200" algn="just">
              <a:buFont typeface="+mj-lt"/>
              <a:buAutoNum type="alphaLcPeriod"/>
            </a:pPr>
            <a:r>
              <a:rPr lang="en-US" sz="2000" dirty="0" smtClean="0"/>
              <a:t>To check whether the process is conforming to its standard level.</a:t>
            </a:r>
          </a:p>
          <a:p>
            <a:pPr marL="457200" indent="-457200" algn="just">
              <a:buFont typeface="+mj-lt"/>
              <a:buAutoNum type="alphaLcPeriod"/>
            </a:pPr>
            <a:r>
              <a:rPr lang="en-US" sz="2000" dirty="0" smtClean="0"/>
              <a:t>To improve the standard level and reduce the variability.</a:t>
            </a:r>
          </a:p>
          <a:p>
            <a:pPr algn="just"/>
            <a:r>
              <a:rPr lang="en-US" sz="2000" dirty="0" err="1" smtClean="0"/>
              <a:t>Shewhart’s</a:t>
            </a:r>
            <a:r>
              <a:rPr lang="en-US" sz="2000" dirty="0" smtClean="0"/>
              <a:t> control charts provide an answer to both. It is a simple technique used for detecting patterns of variations in the data. Control charts are simple to construct and easy to interpret. A typical control charts consists of the following three lines.</a:t>
            </a:r>
          </a:p>
          <a:p>
            <a:pPr marL="457200" indent="-457200">
              <a:buFont typeface="+mj-lt"/>
              <a:buAutoNum type="alphaLcPeriod"/>
            </a:pPr>
            <a:r>
              <a:rPr lang="en-US" sz="2000" dirty="0" smtClean="0"/>
              <a:t>Centre Line (CL) indicates the desired standard level of the process.</a:t>
            </a:r>
          </a:p>
          <a:p>
            <a:pPr marL="457200" indent="-457200">
              <a:buFont typeface="+mj-lt"/>
              <a:buAutoNum type="alphaLcPeriod"/>
            </a:pPr>
            <a:r>
              <a:rPr lang="en-US" sz="2000" dirty="0" smtClean="0"/>
              <a:t>Upper Control Limit (UCL) indicates the upper limit of tolerance.</a:t>
            </a:r>
          </a:p>
          <a:p>
            <a:pPr marL="457200" indent="-457200">
              <a:buFont typeface="+mj-lt"/>
              <a:buAutoNum type="alphaLcPeriod"/>
            </a:pPr>
            <a:r>
              <a:rPr lang="en-US" sz="2000" dirty="0" smtClean="0"/>
              <a:t>Lower Control Limit (LCL) indicates the lower limit of tolerance.</a:t>
            </a:r>
          </a:p>
          <a:p>
            <a:pPr algn="just"/>
            <a:r>
              <a:rPr lang="en-US" sz="2000" dirty="0" smtClean="0"/>
              <a:t>If the data points fall within the control limits, then we can say that the process is in control, instead if one or more data points fall outside the control limits, then we can say that the process is out of control. </a:t>
            </a:r>
            <a:endParaRPr lang="en-US" sz="2000" dirty="0" smtClean="0">
              <a:solidFill>
                <a:srgbClr val="002060"/>
              </a:solidFill>
            </a:endParaRPr>
          </a:p>
          <a:p>
            <a:endParaRPr lang="en-US" sz="2400" baseline="30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Control Chart</a:t>
            </a:r>
            <a:endParaRPr lang="en-US" sz="2800" b="1" dirty="0">
              <a:solidFill>
                <a:srgbClr val="FF0000"/>
              </a:solidFill>
            </a:endParaRPr>
          </a:p>
        </p:txBody>
      </p:sp>
      <p:pic>
        <p:nvPicPr>
          <p:cNvPr id="22531" name="Picture 3" descr="C:\Users\jhangir\Desktop\control chart new.jpg"/>
          <p:cNvPicPr>
            <a:picLocks noGrp="1" noChangeAspect="1" noChangeArrowheads="1"/>
          </p:cNvPicPr>
          <p:nvPr>
            <p:ph idx="1"/>
          </p:nvPr>
        </p:nvPicPr>
        <p:blipFill>
          <a:blip r:embed="rId2"/>
          <a:srcRect/>
          <a:stretch>
            <a:fillRect/>
          </a:stretch>
        </p:blipFill>
        <p:spPr bwMode="auto">
          <a:xfrm>
            <a:off x="1371600" y="2667000"/>
            <a:ext cx="6400800" cy="3581400"/>
          </a:xfrm>
          <a:prstGeom prst="rect">
            <a:avLst/>
          </a:prstGeom>
          <a:noFill/>
        </p:spPr>
      </p:pic>
      <p:sp>
        <p:nvSpPr>
          <p:cNvPr id="7" name="Rectangle 6"/>
          <p:cNvSpPr/>
          <p:nvPr/>
        </p:nvSpPr>
        <p:spPr>
          <a:xfrm>
            <a:off x="914400" y="990600"/>
            <a:ext cx="7543800" cy="1107996"/>
          </a:xfrm>
          <a:prstGeom prst="rect">
            <a:avLst/>
          </a:prstGeom>
        </p:spPr>
        <p:txBody>
          <a:bodyPr wrap="square">
            <a:spAutoFit/>
          </a:bodyPr>
          <a:lstStyle/>
          <a:p>
            <a:pPr algn="just"/>
            <a:r>
              <a:rPr lang="en-US" sz="2200" dirty="0" smtClean="0"/>
              <a:t>The following lines with the data points plotted and diagram shows all the three controls. As all the points falls within the control limits, we can say that the process is in 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15173561</TotalTime>
  <Words>704</Words>
  <Application>Microsoft Office PowerPoint</Application>
  <PresentationFormat>On-screen Show (4:3)</PresentationFormat>
  <Paragraphs>63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 Product and Process Control Dairy Plant Management (DTT – 421)</vt:lpstr>
      <vt:lpstr> Different between Process Control &amp; Product Control </vt:lpstr>
      <vt:lpstr>Process and Product Controls</vt:lpstr>
      <vt:lpstr> Control Charts for Variables </vt:lpstr>
      <vt:lpstr>Statistical Quality Control (SQC)</vt:lpstr>
      <vt:lpstr>Control Chart</vt:lpstr>
      <vt:lpstr>Slide 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171</cp:revision>
  <dcterms:created xsi:type="dcterms:W3CDTF">2007-11-06T10:48:03Z</dcterms:created>
  <dcterms:modified xsi:type="dcterms:W3CDTF">2020-05-02T09:46:50Z</dcterms:modified>
</cp:coreProperties>
</file>