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3" r:id="rId3"/>
    <p:sldId id="284" r:id="rId4"/>
    <p:sldId id="263" r:id="rId5"/>
    <p:sldId id="280" r:id="rId6"/>
    <p:sldId id="285" r:id="rId7"/>
    <p:sldId id="286" r:id="rId8"/>
    <p:sldId id="287" r:id="rId9"/>
    <p:sldId id="279" r:id="rId10"/>
    <p:sldId id="265" r:id="rId11"/>
    <p:sldId id="267" r:id="rId12"/>
    <p:sldId id="266" r:id="rId13"/>
    <p:sldId id="281" r:id="rId14"/>
    <p:sldId id="268" r:id="rId15"/>
    <p:sldId id="269" r:id="rId16"/>
    <p:sldId id="270" r:id="rId17"/>
    <p:sldId id="272" r:id="rId18"/>
    <p:sldId id="282" r:id="rId19"/>
    <p:sldId id="273" r:id="rId20"/>
    <p:sldId id="288"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0"/>
            <a:ext cx="8229600" cy="1143000"/>
          </a:xfrm>
        </p:spPr>
        <p:txBody>
          <a:bodyPr>
            <a:noAutofit/>
          </a:bodyPr>
          <a:lstStyle/>
          <a:p>
            <a:r>
              <a:rPr lang="en-IN" sz="4000" b="1" dirty="0" smtClean="0">
                <a:latin typeface="Times New Roman" pitchFamily="18" charset="0"/>
                <a:cs typeface="Times New Roman" pitchFamily="18" charset="0"/>
              </a:rPr>
              <a:t/>
            </a:r>
            <a:br>
              <a:rPr lang="en-IN" sz="4000" b="1" dirty="0" smtClean="0">
                <a:latin typeface="Times New Roman" pitchFamily="18" charset="0"/>
                <a:cs typeface="Times New Roman" pitchFamily="18" charset="0"/>
              </a:rPr>
            </a:br>
            <a:r>
              <a:rPr lang="en-IN" sz="4000" b="1" dirty="0">
                <a:latin typeface="Times New Roman" pitchFamily="18" charset="0"/>
                <a:cs typeface="Times New Roman" pitchFamily="18" charset="0"/>
              </a:rPr>
              <a:t/>
            </a:r>
            <a:br>
              <a:rPr lang="en-IN" sz="4000" b="1" dirty="0">
                <a:latin typeface="Times New Roman" pitchFamily="18" charset="0"/>
                <a:cs typeface="Times New Roman" pitchFamily="18" charset="0"/>
              </a:rPr>
            </a:br>
            <a:r>
              <a:rPr lang="en-IN" sz="4000" b="1" dirty="0" smtClean="0">
                <a:latin typeface="Times New Roman" pitchFamily="18" charset="0"/>
                <a:cs typeface="Times New Roman" pitchFamily="18" charset="0"/>
              </a:rPr>
              <a:t>Prospects </a:t>
            </a:r>
            <a:r>
              <a:rPr lang="en-IN" sz="4000" b="1" dirty="0">
                <a:latin typeface="Times New Roman" pitchFamily="18" charset="0"/>
                <a:cs typeface="Times New Roman" pitchFamily="18" charset="0"/>
              </a:rPr>
              <a:t>of </a:t>
            </a:r>
            <a:r>
              <a:rPr lang="en-IN" sz="4000" b="1" dirty="0">
                <a:latin typeface="Times New Roman" pitchFamily="18" charset="0"/>
                <a:cs typeface="Times New Roman" pitchFamily="18" charset="0"/>
              </a:rPr>
              <a:t>M</a:t>
            </a:r>
            <a:r>
              <a:rPr lang="en-IN" sz="4000" b="1" dirty="0" smtClean="0">
                <a:latin typeface="Times New Roman" pitchFamily="18" charset="0"/>
                <a:cs typeface="Times New Roman" pitchFamily="18" charset="0"/>
              </a:rPr>
              <a:t>eat </a:t>
            </a:r>
            <a:r>
              <a:rPr lang="en-IN" sz="4000" b="1" dirty="0">
                <a:latin typeface="Times New Roman" pitchFamily="18" charset="0"/>
                <a:cs typeface="Times New Roman" pitchFamily="18" charset="0"/>
              </a:rPr>
              <a:t>I</a:t>
            </a:r>
            <a:r>
              <a:rPr lang="en-IN" sz="4000" b="1" dirty="0" smtClean="0">
                <a:latin typeface="Times New Roman" pitchFamily="18" charset="0"/>
                <a:cs typeface="Times New Roman" pitchFamily="18" charset="0"/>
              </a:rPr>
              <a:t>ndustry </a:t>
            </a:r>
            <a:r>
              <a:rPr lang="en-IN" sz="4000" b="1" dirty="0">
                <a:latin typeface="Times New Roman" pitchFamily="18" charset="0"/>
                <a:cs typeface="Times New Roman" pitchFamily="18" charset="0"/>
              </a:rPr>
              <a:t>in India</a:t>
            </a:r>
            <a:br>
              <a:rPr lang="en-IN" sz="4000" b="1" dirty="0">
                <a:latin typeface="Times New Roman" pitchFamily="18" charset="0"/>
                <a:cs typeface="Times New Roman" pitchFamily="18" charset="0"/>
              </a:rPr>
            </a:br>
            <a:r>
              <a:rPr lang="en-IN" sz="4000" b="1" dirty="0">
                <a:latin typeface="Times New Roman" pitchFamily="18" charset="0"/>
                <a:cs typeface="Times New Roman" pitchFamily="18" charset="0"/>
              </a:rPr>
              <a:t/>
            </a:r>
            <a:br>
              <a:rPr lang="en-IN" sz="4000" b="1" dirty="0">
                <a:latin typeface="Times New Roman" pitchFamily="18" charset="0"/>
                <a:cs typeface="Times New Roman" pitchFamily="18" charset="0"/>
              </a:rPr>
            </a:br>
            <a:endParaRPr lang="en-IN" sz="4000" b="1" dirty="0">
              <a:latin typeface="Times New Roman" pitchFamily="18" charset="0"/>
              <a:cs typeface="Times New Roman" pitchFamily="18" charset="0"/>
            </a:endParaRPr>
          </a:p>
        </p:txBody>
      </p:sp>
      <p:sp>
        <p:nvSpPr>
          <p:cNvPr id="4" name="Subtitle 2"/>
          <p:cNvSpPr txBox="1">
            <a:spLocks/>
          </p:cNvSpPr>
          <p:nvPr/>
        </p:nvSpPr>
        <p:spPr>
          <a:xfrm>
            <a:off x="1371600" y="4191000"/>
            <a:ext cx="6858000" cy="17526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N" b="1" smtClean="0">
                <a:solidFill>
                  <a:schemeClr val="tx1"/>
                </a:solidFill>
                <a:latin typeface="Times New Roman" pitchFamily="18" charset="0"/>
                <a:cs typeface="Times New Roman" pitchFamily="18" charset="0"/>
              </a:rPr>
              <a:t>Dr. R. K. Jaiswal</a:t>
            </a:r>
          </a:p>
          <a:p>
            <a:r>
              <a:rPr lang="en-IN" smtClean="0">
                <a:solidFill>
                  <a:schemeClr val="tx1"/>
                </a:solidFill>
                <a:latin typeface="Times New Roman" pitchFamily="18" charset="0"/>
                <a:cs typeface="Times New Roman" pitchFamily="18" charset="0"/>
              </a:rPr>
              <a:t>Asstt. Prof.-cum-Jr. Scientist</a:t>
            </a:r>
          </a:p>
          <a:p>
            <a:r>
              <a:rPr lang="en-IN" smtClean="0">
                <a:solidFill>
                  <a:schemeClr val="tx1"/>
                </a:solidFill>
                <a:latin typeface="Times New Roman" pitchFamily="18" charset="0"/>
                <a:cs typeface="Times New Roman" pitchFamily="18" charset="0"/>
              </a:rPr>
              <a:t>Dept. of Livestock Products Technology</a:t>
            </a:r>
          </a:p>
          <a:p>
            <a:r>
              <a:rPr lang="en-IN" smtClean="0">
                <a:solidFill>
                  <a:schemeClr val="tx1"/>
                </a:solidFill>
                <a:latin typeface="Times New Roman" pitchFamily="18" charset="0"/>
                <a:cs typeface="Times New Roman" pitchFamily="18" charset="0"/>
              </a:rPr>
              <a:t>Bihar Veterinary College</a:t>
            </a:r>
          </a:p>
          <a:p>
            <a:r>
              <a:rPr lang="en-IN" smtClean="0">
                <a:solidFill>
                  <a:schemeClr val="tx1"/>
                </a:solidFill>
                <a:latin typeface="Times New Roman" pitchFamily="18" charset="0"/>
                <a:cs typeface="Times New Roman" pitchFamily="18" charset="0"/>
              </a:rPr>
              <a:t>Bihar Animal Sciences University</a:t>
            </a:r>
          </a:p>
          <a:p>
            <a:r>
              <a:rPr lang="en-IN" smtClean="0">
                <a:solidFill>
                  <a:schemeClr val="tx1"/>
                </a:solidFill>
                <a:latin typeface="Times New Roman" pitchFamily="18" charset="0"/>
                <a:cs typeface="Times New Roman" pitchFamily="18" charset="0"/>
              </a:rPr>
              <a:t>Patna-800014 (Bihar)</a:t>
            </a:r>
          </a:p>
          <a:p>
            <a:endParaRPr lang="en-IN"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92117"/>
            <a:ext cx="2857500" cy="150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
            <a:ext cx="1447800" cy="152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38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10000"/>
              </a:lnSpc>
            </a:pPr>
            <a:r>
              <a:rPr lang="en-IN" sz="2400" dirty="0">
                <a:latin typeface="Times New Roman" pitchFamily="18" charset="0"/>
                <a:cs typeface="Times New Roman" pitchFamily="18" charset="0"/>
              </a:rPr>
              <a:t>Of the total meat produced, </a:t>
            </a:r>
            <a:r>
              <a:rPr lang="en-IN" sz="2400" b="1" dirty="0">
                <a:latin typeface="Times New Roman" pitchFamily="18" charset="0"/>
                <a:cs typeface="Times New Roman" pitchFamily="18" charset="0"/>
              </a:rPr>
              <a:t>90%</a:t>
            </a:r>
            <a:r>
              <a:rPr lang="en-IN" sz="2400" dirty="0">
                <a:latin typeface="Times New Roman" pitchFamily="18" charset="0"/>
                <a:cs typeface="Times New Roman" pitchFamily="18" charset="0"/>
              </a:rPr>
              <a:t> processed at home, only about </a:t>
            </a:r>
            <a:r>
              <a:rPr lang="en-IN" sz="2400" b="1" dirty="0">
                <a:latin typeface="Times New Roman" pitchFamily="18" charset="0"/>
                <a:cs typeface="Times New Roman" pitchFamily="18" charset="0"/>
              </a:rPr>
              <a:t>2% is converted into value added products </a:t>
            </a:r>
            <a:r>
              <a:rPr lang="en-IN" sz="2400" dirty="0">
                <a:latin typeface="Times New Roman" pitchFamily="18" charset="0"/>
                <a:cs typeface="Times New Roman" pitchFamily="18" charset="0"/>
              </a:rPr>
              <a:t>like sausages, ham, bacon, </a:t>
            </a:r>
            <a:r>
              <a:rPr lang="en-IN" sz="2400" dirty="0" err="1">
                <a:latin typeface="Times New Roman" pitchFamily="18" charset="0"/>
                <a:cs typeface="Times New Roman" pitchFamily="18" charset="0"/>
              </a:rPr>
              <a:t>kababs</a:t>
            </a:r>
            <a:r>
              <a:rPr lang="en-IN" sz="2400" dirty="0">
                <a:latin typeface="Times New Roman" pitchFamily="18" charset="0"/>
                <a:cs typeface="Times New Roman" pitchFamily="18" charset="0"/>
              </a:rPr>
              <a:t>, meatballs, etc. and remaining </a:t>
            </a:r>
            <a:r>
              <a:rPr lang="en-IN" sz="2400" b="1" dirty="0">
                <a:latin typeface="Times New Roman" pitchFamily="18" charset="0"/>
                <a:cs typeface="Times New Roman" pitchFamily="18" charset="0"/>
              </a:rPr>
              <a:t>8% is exported</a:t>
            </a:r>
          </a:p>
          <a:p>
            <a:pPr algn="just">
              <a:lnSpc>
                <a:spcPct val="110000"/>
              </a:lnSpc>
            </a:pPr>
            <a:r>
              <a:rPr lang="en-IN" sz="2400" dirty="0" smtClean="0">
                <a:latin typeface="Times New Roman" pitchFamily="18" charset="0"/>
                <a:cs typeface="Times New Roman" pitchFamily="18" charset="0"/>
              </a:rPr>
              <a:t>Buffalo </a:t>
            </a:r>
            <a:r>
              <a:rPr lang="en-IN" sz="2400" dirty="0">
                <a:latin typeface="Times New Roman" pitchFamily="18" charset="0"/>
                <a:cs typeface="Times New Roman" pitchFamily="18" charset="0"/>
              </a:rPr>
              <a:t>meat production </a:t>
            </a:r>
            <a:r>
              <a:rPr lang="en-IN" sz="2400" dirty="0" smtClean="0">
                <a:latin typeface="Times New Roman" pitchFamily="18" charset="0"/>
                <a:cs typeface="Times New Roman" pitchFamily="18" charset="0"/>
              </a:rPr>
              <a:t>was </a:t>
            </a:r>
            <a:r>
              <a:rPr lang="en-IN" sz="2400" b="1" dirty="0" smtClean="0">
                <a:latin typeface="Times New Roman" pitchFamily="18" charset="0"/>
                <a:cs typeface="Times New Roman" pitchFamily="18" charset="0"/>
              </a:rPr>
              <a:t>1.54 </a:t>
            </a:r>
            <a:r>
              <a:rPr lang="en-IN" sz="2400" b="1" dirty="0">
                <a:latin typeface="Times New Roman" pitchFamily="18" charset="0"/>
                <a:cs typeface="Times New Roman" pitchFamily="18" charset="0"/>
              </a:rPr>
              <a:t>million </a:t>
            </a:r>
            <a:r>
              <a:rPr lang="en-IN" sz="2400" b="1" dirty="0" smtClean="0">
                <a:latin typeface="Times New Roman" pitchFamily="18" charset="0"/>
                <a:cs typeface="Times New Roman" pitchFamily="18" charset="0"/>
              </a:rPr>
              <a:t>tonnes </a:t>
            </a:r>
            <a:r>
              <a:rPr lang="en-IN" sz="2400" dirty="0">
                <a:latin typeface="Times New Roman" pitchFamily="18" charset="0"/>
                <a:cs typeface="Times New Roman" pitchFamily="18" charset="0"/>
              </a:rPr>
              <a:t>in </a:t>
            </a:r>
            <a:r>
              <a:rPr lang="en-IN" sz="2400" dirty="0" smtClean="0">
                <a:latin typeface="Times New Roman" pitchFamily="18" charset="0"/>
                <a:cs typeface="Times New Roman" pitchFamily="18" charset="0"/>
              </a:rPr>
              <a:t>2018-19 </a:t>
            </a:r>
            <a:r>
              <a:rPr lang="en-IN" sz="2400" dirty="0">
                <a:latin typeface="Times New Roman" pitchFamily="18" charset="0"/>
                <a:cs typeface="Times New Roman" pitchFamily="18" charset="0"/>
              </a:rPr>
              <a:t>and is expected to </a:t>
            </a:r>
            <a:r>
              <a:rPr lang="en-IN" sz="2400" dirty="0" smtClean="0">
                <a:latin typeface="Times New Roman" pitchFamily="18" charset="0"/>
                <a:cs typeface="Times New Roman" pitchFamily="18" charset="0"/>
              </a:rPr>
              <a:t>increase.</a:t>
            </a:r>
          </a:p>
          <a:p>
            <a:pPr algn="just">
              <a:lnSpc>
                <a:spcPct val="110000"/>
              </a:lnSpc>
            </a:pPr>
            <a:r>
              <a:rPr lang="en-IN" sz="2400" dirty="0" smtClean="0">
                <a:latin typeface="Times New Roman" pitchFamily="18" charset="0"/>
                <a:cs typeface="Times New Roman" pitchFamily="18" charset="0"/>
              </a:rPr>
              <a:t>The </a:t>
            </a:r>
            <a:r>
              <a:rPr lang="en-IN" sz="2400" dirty="0">
                <a:latin typeface="Times New Roman" pitchFamily="18" charset="0"/>
                <a:cs typeface="Times New Roman" pitchFamily="18" charset="0"/>
              </a:rPr>
              <a:t>growth is primarily due to increasing domestic </a:t>
            </a:r>
            <a:r>
              <a:rPr lang="en-IN" sz="2400" dirty="0" smtClean="0">
                <a:latin typeface="Times New Roman" pitchFamily="18" charset="0"/>
                <a:cs typeface="Times New Roman" pitchFamily="18" charset="0"/>
              </a:rPr>
              <a:t>consumption, growing </a:t>
            </a:r>
            <a:r>
              <a:rPr lang="en-IN" sz="2400" dirty="0">
                <a:latin typeface="Times New Roman" pitchFamily="18" charset="0"/>
                <a:cs typeface="Times New Roman" pitchFamily="18" charset="0"/>
              </a:rPr>
              <a:t>exports and a new trend of </a:t>
            </a:r>
            <a:r>
              <a:rPr lang="en-IN" sz="2400" dirty="0" smtClean="0">
                <a:latin typeface="Times New Roman" pitchFamily="18" charset="0"/>
                <a:cs typeface="Times New Roman" pitchFamily="18" charset="0"/>
              </a:rPr>
              <a:t>salvaging </a:t>
            </a:r>
            <a:r>
              <a:rPr lang="en-IN" sz="2400" dirty="0">
                <a:latin typeface="Times New Roman" pitchFamily="18" charset="0"/>
                <a:cs typeface="Times New Roman" pitchFamily="18" charset="0"/>
              </a:rPr>
              <a:t>male buffalo calves for meat production. </a:t>
            </a:r>
          </a:p>
        </p:txBody>
      </p:sp>
    </p:spTree>
    <p:extLst>
      <p:ext uri="{BB962C8B-B14F-4D97-AF65-F5344CB8AC3E}">
        <p14:creationId xmlns:p14="http://schemas.microsoft.com/office/powerpoint/2010/main" val="3095946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
            </a:r>
            <a:br>
              <a:rPr lang="en-IN" b="1" dirty="0" smtClean="0">
                <a:latin typeface="Times New Roman" pitchFamily="18" charset="0"/>
                <a:cs typeface="Times New Roman" pitchFamily="18" charset="0"/>
              </a:rPr>
            </a:br>
            <a:r>
              <a:rPr lang="en-IN" b="1" dirty="0" smtClean="0">
                <a:latin typeface="Times New Roman" pitchFamily="18" charset="0"/>
                <a:cs typeface="Times New Roman" pitchFamily="18" charset="0"/>
              </a:rPr>
              <a:t>Export </a:t>
            </a:r>
            <a:r>
              <a:rPr lang="en-IN" b="1" dirty="0">
                <a:latin typeface="Times New Roman" pitchFamily="18" charset="0"/>
                <a:cs typeface="Times New Roman" pitchFamily="18" charset="0"/>
              </a:rPr>
              <a:t>of Animal </a:t>
            </a:r>
            <a:r>
              <a:rPr lang="en-IN" b="1" dirty="0" smtClean="0">
                <a:latin typeface="Times New Roman" pitchFamily="18" charset="0"/>
                <a:cs typeface="Times New Roman" pitchFamily="18" charset="0"/>
              </a:rPr>
              <a:t>Products </a:t>
            </a:r>
            <a:r>
              <a:rPr lang="en-IN" b="1" dirty="0">
                <a:latin typeface="Times New Roman" pitchFamily="18" charset="0"/>
                <a:cs typeface="Times New Roman" pitchFamily="18" charset="0"/>
              </a:rPr>
              <a:t>for </a:t>
            </a:r>
            <a:r>
              <a:rPr lang="en-IN" b="1" dirty="0" smtClean="0">
                <a:latin typeface="Times New Roman" pitchFamily="18" charset="0"/>
                <a:cs typeface="Times New Roman" pitchFamily="18" charset="0"/>
              </a:rPr>
              <a:t> 2018-19 </a:t>
            </a:r>
            <a:r>
              <a:rPr lang="en-IN" b="1" dirty="0">
                <a:latin typeface="Times New Roman" pitchFamily="18" charset="0"/>
                <a:cs typeface="Times New Roman" pitchFamily="18" charset="0"/>
              </a:rPr>
              <a:t>(APEDA)</a:t>
            </a:r>
            <a:br>
              <a:rPr lang="en-IN" b="1" dirty="0">
                <a:latin typeface="Times New Roman" pitchFamily="18" charset="0"/>
                <a:cs typeface="Times New Roman" pitchFamily="18" charset="0"/>
              </a:rPr>
            </a:br>
            <a:endParaRPr lang="en-IN" b="1" dirty="0"/>
          </a:p>
        </p:txBody>
      </p:sp>
      <p:graphicFrame>
        <p:nvGraphicFramePr>
          <p:cNvPr id="4" name="Table 3"/>
          <p:cNvGraphicFramePr>
            <a:graphicFrameLocks noGrp="1"/>
          </p:cNvGraphicFramePr>
          <p:nvPr>
            <p:extLst>
              <p:ext uri="{D42A27DB-BD31-4B8C-83A1-F6EECF244321}">
                <p14:modId xmlns:p14="http://schemas.microsoft.com/office/powerpoint/2010/main" val="1348038550"/>
              </p:ext>
            </p:extLst>
          </p:nvPr>
        </p:nvGraphicFramePr>
        <p:xfrm>
          <a:off x="1600200" y="1828800"/>
          <a:ext cx="6096000" cy="3962400"/>
        </p:xfrm>
        <a:graphic>
          <a:graphicData uri="http://schemas.openxmlformats.org/drawingml/2006/table">
            <a:tbl>
              <a:tblPr firstRow="1" bandRow="1">
                <a:tableStyleId>{5C22544A-7EE6-4342-B048-85BDC9FD1C3A}</a:tableStyleId>
              </a:tblPr>
              <a:tblGrid>
                <a:gridCol w="3048000"/>
                <a:gridCol w="3048000"/>
              </a:tblGrid>
              <a:tr h="396240">
                <a:tc>
                  <a:txBody>
                    <a:bodyPr/>
                    <a:lstStyle/>
                    <a:p>
                      <a:r>
                        <a:rPr lang="en-IN" sz="2000" dirty="0" smtClean="0">
                          <a:latin typeface="Times New Roman" pitchFamily="18" charset="0"/>
                          <a:cs typeface="Times New Roman" pitchFamily="18" charset="0"/>
                        </a:rPr>
                        <a:t>CATEGORY</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Value (in </a:t>
                      </a:r>
                      <a:r>
                        <a:rPr lang="en-IN" sz="2000" dirty="0" err="1" smtClean="0">
                          <a:latin typeface="Times New Roman" pitchFamily="18" charset="0"/>
                          <a:cs typeface="Times New Roman" pitchFamily="18" charset="0"/>
                        </a:rPr>
                        <a:t>crores</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Rs</a:t>
                      </a:r>
                      <a:r>
                        <a:rPr lang="en-IN"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a:txBody>
                  <a:tcPr/>
                </a:tc>
              </a:tr>
              <a:tr h="396240">
                <a:tc>
                  <a:txBody>
                    <a:bodyPr/>
                    <a:lstStyle/>
                    <a:p>
                      <a:r>
                        <a:rPr lang="en-IN" sz="2000" dirty="0" smtClean="0">
                          <a:latin typeface="Times New Roman" pitchFamily="18" charset="0"/>
                          <a:cs typeface="Times New Roman" pitchFamily="18" charset="0"/>
                        </a:rPr>
                        <a:t>Buffalo Meat </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25168.31</a:t>
                      </a:r>
                      <a:endParaRPr lang="en-IN" sz="2000" dirty="0">
                        <a:latin typeface="Times New Roman" pitchFamily="18" charset="0"/>
                        <a:cs typeface="Times New Roman" pitchFamily="18" charset="0"/>
                      </a:endParaRPr>
                    </a:p>
                  </a:txBody>
                  <a:tcPr/>
                </a:tc>
              </a:tr>
              <a:tr h="396240">
                <a:tc>
                  <a:txBody>
                    <a:bodyPr/>
                    <a:lstStyle/>
                    <a:p>
                      <a:r>
                        <a:rPr lang="en-IN" sz="2000" dirty="0" smtClean="0">
                          <a:latin typeface="Times New Roman" pitchFamily="18" charset="0"/>
                          <a:cs typeface="Times New Roman" pitchFamily="18" charset="0"/>
                        </a:rPr>
                        <a:t>Sheep/ Goat Meat</a:t>
                      </a:r>
                      <a:endParaRPr lang="en-IN"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790.65</a:t>
                      </a:r>
                    </a:p>
                  </a:txBody>
                  <a:tcPr/>
                </a:tc>
              </a:tr>
              <a:tr h="396240">
                <a:tc>
                  <a:txBody>
                    <a:bodyPr/>
                    <a:lstStyle/>
                    <a:p>
                      <a:r>
                        <a:rPr lang="en-IN" sz="2000" dirty="0" smtClean="0">
                          <a:latin typeface="Times New Roman" pitchFamily="18" charset="0"/>
                          <a:cs typeface="Times New Roman" pitchFamily="18" charset="0"/>
                        </a:rPr>
                        <a:t>Poultry Products</a:t>
                      </a:r>
                      <a:endParaRPr lang="en-IN"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687.31 </a:t>
                      </a:r>
                    </a:p>
                  </a:txBody>
                  <a:tcPr/>
                </a:tc>
              </a:tr>
              <a:tr h="396240">
                <a:tc>
                  <a:txBody>
                    <a:bodyPr/>
                    <a:lstStyle/>
                    <a:p>
                      <a:r>
                        <a:rPr lang="en-IN" sz="2000" dirty="0" smtClean="0">
                          <a:latin typeface="Times New Roman" pitchFamily="18" charset="0"/>
                          <a:cs typeface="Times New Roman" pitchFamily="18" charset="0"/>
                        </a:rPr>
                        <a:t>Dairy Products </a:t>
                      </a:r>
                      <a:endParaRPr lang="en-IN"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2422.85 </a:t>
                      </a:r>
                    </a:p>
                  </a:txBody>
                  <a:tcPr/>
                </a:tc>
              </a:tr>
              <a:tr h="396240">
                <a:tc>
                  <a:txBody>
                    <a:bodyPr/>
                    <a:lstStyle/>
                    <a:p>
                      <a:r>
                        <a:rPr lang="en-IN" sz="2000" dirty="0" smtClean="0">
                          <a:latin typeface="Times New Roman" pitchFamily="18" charset="0"/>
                          <a:cs typeface="Times New Roman" pitchFamily="18" charset="0"/>
                        </a:rPr>
                        <a:t>Animal Casing</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 480.66 </a:t>
                      </a:r>
                      <a:endParaRPr lang="en-IN" sz="2000" dirty="0">
                        <a:latin typeface="Times New Roman" pitchFamily="18" charset="0"/>
                        <a:cs typeface="Times New Roman" pitchFamily="18" charset="0"/>
                      </a:endParaRPr>
                    </a:p>
                  </a:txBody>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Processed Meat</a:t>
                      </a:r>
                      <a:endParaRPr lang="en-IN"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 13.52</a:t>
                      </a:r>
                      <a:endParaRPr lang="en-IN" sz="2000" dirty="0">
                        <a:latin typeface="Times New Roman" pitchFamily="18" charset="0"/>
                        <a:cs typeface="Times New Roman" pitchFamily="18" charset="0"/>
                      </a:endParaRPr>
                    </a:p>
                  </a:txBody>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Albumin (Eggs &amp; Milk)</a:t>
                      </a:r>
                      <a:endParaRPr lang="en-IN"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103.06</a:t>
                      </a:r>
                      <a:endParaRPr lang="en-IN" sz="2000" dirty="0">
                        <a:latin typeface="Times New Roman" pitchFamily="18" charset="0"/>
                        <a:cs typeface="Times New Roman" pitchFamily="18" charset="0"/>
                      </a:endParaRPr>
                    </a:p>
                  </a:txBody>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Natural Honey</a:t>
                      </a:r>
                      <a:endParaRPr lang="en-IN"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Times New Roman" pitchFamily="18" charset="0"/>
                          <a:cs typeface="Times New Roman" pitchFamily="18" charset="0"/>
                        </a:rPr>
                        <a:t>732.19</a:t>
                      </a:r>
                    </a:p>
                  </a:txBody>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smtClean="0">
                          <a:latin typeface="Times New Roman" pitchFamily="18" charset="0"/>
                          <a:cs typeface="Times New Roman" pitchFamily="18" charset="0"/>
                        </a:rPr>
                        <a:t>TOTAL</a:t>
                      </a:r>
                      <a:endParaRPr lang="en-IN" sz="20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smtClean="0">
                          <a:latin typeface="Times New Roman" pitchFamily="18" charset="0"/>
                          <a:cs typeface="Times New Roman" pitchFamily="18" charset="0"/>
                        </a:rPr>
                        <a:t>30,632.81</a:t>
                      </a:r>
                    </a:p>
                  </a:txBody>
                  <a:tcPr/>
                </a:tc>
              </a:tr>
            </a:tbl>
          </a:graphicData>
        </a:graphic>
      </p:graphicFrame>
    </p:spTree>
    <p:extLst>
      <p:ext uri="{BB962C8B-B14F-4D97-AF65-F5344CB8AC3E}">
        <p14:creationId xmlns:p14="http://schemas.microsoft.com/office/powerpoint/2010/main" val="1434287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21363"/>
          </a:xfrm>
        </p:spPr>
        <p:txBody>
          <a:bodyPr>
            <a:noAutofit/>
          </a:bodyPr>
          <a:lstStyle/>
          <a:p>
            <a:pPr algn="just">
              <a:lnSpc>
                <a:spcPct val="120000"/>
              </a:lnSpc>
            </a:pPr>
            <a:r>
              <a:rPr lang="en-IN" sz="2400" dirty="0">
                <a:latin typeface="Times New Roman" pitchFamily="18" charset="0"/>
                <a:cs typeface="Times New Roman" pitchFamily="18" charset="0"/>
              </a:rPr>
              <a:t>The </a:t>
            </a:r>
            <a:r>
              <a:rPr lang="en-IN" sz="2400" b="1" dirty="0">
                <a:latin typeface="Times New Roman" pitchFamily="18" charset="0"/>
                <a:cs typeface="Times New Roman" pitchFamily="18" charset="0"/>
              </a:rPr>
              <a:t>buffalo meat share in total meat exports from India is more than </a:t>
            </a:r>
            <a:r>
              <a:rPr lang="en-IN" sz="2400" b="1" dirty="0" smtClean="0">
                <a:latin typeface="Times New Roman" pitchFamily="18" charset="0"/>
                <a:cs typeface="Times New Roman" pitchFamily="18" charset="0"/>
              </a:rPr>
              <a:t>80 </a:t>
            </a:r>
            <a:r>
              <a:rPr lang="en-IN" sz="2400" dirty="0" err="1">
                <a:latin typeface="Times New Roman" pitchFamily="18" charset="0"/>
                <a:cs typeface="Times New Roman" pitchFamily="18" charset="0"/>
              </a:rPr>
              <a:t>percent</a:t>
            </a:r>
            <a:r>
              <a:rPr lang="en-IN" sz="2400" dirty="0">
                <a:latin typeface="Times New Roman" pitchFamily="18" charset="0"/>
                <a:cs typeface="Times New Roman" pitchFamily="18" charset="0"/>
              </a:rPr>
              <a:t> (in value terms</a:t>
            </a:r>
            <a:r>
              <a:rPr lang="en-IN" sz="2400" dirty="0" smtClean="0">
                <a:latin typeface="Times New Roman" pitchFamily="18" charset="0"/>
                <a:cs typeface="Times New Roman" pitchFamily="18" charset="0"/>
              </a:rPr>
              <a:t>), followed </a:t>
            </a:r>
            <a:r>
              <a:rPr lang="en-IN" sz="2400" dirty="0">
                <a:latin typeface="Times New Roman" pitchFamily="18" charset="0"/>
                <a:cs typeface="Times New Roman" pitchFamily="18" charset="0"/>
              </a:rPr>
              <a:t>by 3% per cent share of goat and sheep meat and the rest comprising of poultry meat </a:t>
            </a:r>
            <a:r>
              <a:rPr lang="en-IN" sz="2400" dirty="0" smtClean="0">
                <a:latin typeface="Times New Roman" pitchFamily="18" charset="0"/>
                <a:cs typeface="Times New Roman" pitchFamily="18" charset="0"/>
              </a:rPr>
              <a:t>and animal </a:t>
            </a:r>
            <a:r>
              <a:rPr lang="en-IN" sz="2400" dirty="0">
                <a:latin typeface="Times New Roman" pitchFamily="18" charset="0"/>
                <a:cs typeface="Times New Roman" pitchFamily="18" charset="0"/>
              </a:rPr>
              <a:t>casings. </a:t>
            </a:r>
            <a:endParaRPr lang="en-IN" sz="2400" dirty="0" smtClean="0">
              <a:latin typeface="Times New Roman" pitchFamily="18" charset="0"/>
              <a:cs typeface="Times New Roman" pitchFamily="18" charset="0"/>
            </a:endParaRPr>
          </a:p>
          <a:p>
            <a:pPr algn="just">
              <a:lnSpc>
                <a:spcPct val="120000"/>
              </a:lnSpc>
            </a:pPr>
            <a:r>
              <a:rPr lang="en-IN" sz="2400" dirty="0">
                <a:latin typeface="Times New Roman" pitchFamily="18" charset="0"/>
                <a:cs typeface="Times New Roman" pitchFamily="18" charset="0"/>
              </a:rPr>
              <a:t>The country has exported 12,36,638.39 MT of buffalo meat products to the world for the worth </a:t>
            </a:r>
            <a:r>
              <a:rPr lang="en-IN" sz="2400" dirty="0" smtClean="0">
                <a:latin typeface="Times New Roman" pitchFamily="18" charset="0"/>
                <a:cs typeface="Times New Roman" pitchFamily="18" charset="0"/>
              </a:rPr>
              <a:t>of, </a:t>
            </a:r>
            <a:r>
              <a:rPr lang="en-IN" sz="2400" b="1" dirty="0" err="1" smtClean="0">
                <a:latin typeface="Times New Roman" pitchFamily="18" charset="0"/>
                <a:cs typeface="Times New Roman" pitchFamily="18" charset="0"/>
              </a:rPr>
              <a:t>Rs</a:t>
            </a:r>
            <a:r>
              <a:rPr lang="en-IN" sz="2400" b="1" dirty="0">
                <a:latin typeface="Times New Roman" pitchFamily="18" charset="0"/>
                <a:cs typeface="Times New Roman" pitchFamily="18" charset="0"/>
              </a:rPr>
              <a:t>. 25168.31 </a:t>
            </a:r>
            <a:r>
              <a:rPr lang="en-IN" sz="2400" b="1" dirty="0" err="1" smtClean="0">
                <a:latin typeface="Times New Roman" pitchFamily="18" charset="0"/>
                <a:cs typeface="Times New Roman" pitchFamily="18" charset="0"/>
              </a:rPr>
              <a:t>Crores</a:t>
            </a:r>
            <a:r>
              <a:rPr lang="en-IN" sz="2400" b="1" dirty="0" smtClean="0">
                <a:latin typeface="Times New Roman" pitchFamily="18" charset="0"/>
                <a:cs typeface="Times New Roman" pitchFamily="18" charset="0"/>
              </a:rPr>
              <a:t> during </a:t>
            </a:r>
            <a:r>
              <a:rPr lang="en-IN" sz="2400" b="1" dirty="0">
                <a:latin typeface="Times New Roman" pitchFamily="18" charset="0"/>
                <a:cs typeface="Times New Roman" pitchFamily="18" charset="0"/>
              </a:rPr>
              <a:t>the year of 2018-19</a:t>
            </a:r>
            <a:r>
              <a:rPr lang="en-IN" sz="2400" b="1" dirty="0" smtClean="0">
                <a:latin typeface="Times New Roman" pitchFamily="18" charset="0"/>
                <a:cs typeface="Times New Roman" pitchFamily="18" charset="0"/>
              </a:rPr>
              <a:t>.</a:t>
            </a:r>
          </a:p>
          <a:p>
            <a:pPr algn="just">
              <a:lnSpc>
                <a:spcPct val="120000"/>
              </a:lnSpc>
            </a:pPr>
            <a:r>
              <a:rPr lang="en-IN" sz="2400" b="1" dirty="0">
                <a:latin typeface="Times New Roman" pitchFamily="18" charset="0"/>
                <a:cs typeface="Times New Roman" pitchFamily="18" charset="0"/>
              </a:rPr>
              <a:t>Major Export Destinations </a:t>
            </a:r>
            <a:r>
              <a:rPr lang="en-IN" sz="2400" b="1" dirty="0" smtClean="0">
                <a:latin typeface="Times New Roman" pitchFamily="18" charset="0"/>
                <a:cs typeface="Times New Roman" pitchFamily="18" charset="0"/>
              </a:rPr>
              <a:t>for buffalo meat (2018-19</a:t>
            </a:r>
            <a:r>
              <a:rPr lang="en-IN" sz="2400" b="1" dirty="0">
                <a:latin typeface="Times New Roman" pitchFamily="18" charset="0"/>
                <a:cs typeface="Times New Roman" pitchFamily="18" charset="0"/>
              </a:rPr>
              <a:t>) :</a:t>
            </a:r>
            <a:r>
              <a:rPr lang="en-IN" sz="2400" dirty="0">
                <a:latin typeface="Times New Roman" pitchFamily="18" charset="0"/>
                <a:cs typeface="Times New Roman" pitchFamily="18" charset="0"/>
              </a:rPr>
              <a:t> Vietnam </a:t>
            </a:r>
            <a:r>
              <a:rPr lang="en-IN" sz="2400" dirty="0" err="1">
                <a:latin typeface="Times New Roman" pitchFamily="18" charset="0"/>
                <a:cs typeface="Times New Roman" pitchFamily="18" charset="0"/>
              </a:rPr>
              <a:t>Soc</a:t>
            </a:r>
            <a:r>
              <a:rPr lang="en-IN" sz="2400" dirty="0">
                <a:latin typeface="Times New Roman" pitchFamily="18" charset="0"/>
                <a:cs typeface="Times New Roman" pitchFamily="18" charset="0"/>
              </a:rPr>
              <a:t> Rep, </a:t>
            </a:r>
            <a:r>
              <a:rPr lang="en-IN" sz="2400" dirty="0" smtClean="0">
                <a:latin typeface="Times New Roman" pitchFamily="18" charset="0"/>
                <a:cs typeface="Times New Roman" pitchFamily="18" charset="0"/>
              </a:rPr>
              <a:t>Malaysia, Indonesia, Iraq </a:t>
            </a:r>
            <a:r>
              <a:rPr lang="en-IN" sz="2400" dirty="0">
                <a:latin typeface="Times New Roman" pitchFamily="18" charset="0"/>
                <a:cs typeface="Times New Roman" pitchFamily="18" charset="0"/>
              </a:rPr>
              <a:t>and </a:t>
            </a:r>
            <a:r>
              <a:rPr lang="en-IN" sz="2400" dirty="0" err="1">
                <a:latin typeface="Times New Roman" pitchFamily="18" charset="0"/>
                <a:cs typeface="Times New Roman" pitchFamily="18" charset="0"/>
              </a:rPr>
              <a:t>Myanamar</a:t>
            </a:r>
            <a:r>
              <a:rPr lang="en-IN" sz="2400" dirty="0">
                <a:latin typeface="Times New Roman" pitchFamily="18" charset="0"/>
                <a:cs typeface="Times New Roman" pitchFamily="18" charset="0"/>
              </a:rPr>
              <a:t>.</a:t>
            </a:r>
            <a:endParaRPr lang="en-IN" sz="2400" dirty="0" smtClean="0">
              <a:latin typeface="Times New Roman" pitchFamily="18" charset="0"/>
              <a:cs typeface="Times New Roman" pitchFamily="18" charset="0"/>
            </a:endParaRPr>
          </a:p>
          <a:p>
            <a:pPr algn="just">
              <a:lnSpc>
                <a:spcPct val="120000"/>
              </a:lnSpc>
            </a:pPr>
            <a:r>
              <a:rPr lang="en-IN" sz="2400" dirty="0" smtClean="0">
                <a:latin typeface="Times New Roman" pitchFamily="18" charset="0"/>
                <a:cs typeface="Times New Roman" pitchFamily="18" charset="0"/>
              </a:rPr>
              <a:t>Exports </a:t>
            </a:r>
            <a:r>
              <a:rPr lang="en-IN" sz="2400" dirty="0">
                <a:latin typeface="Times New Roman" pitchFamily="18" charset="0"/>
                <a:cs typeface="Times New Roman" pitchFamily="18" charset="0"/>
              </a:rPr>
              <a:t>of other types of meats such as from </a:t>
            </a:r>
            <a:r>
              <a:rPr lang="en-IN" sz="2400" b="1" dirty="0">
                <a:latin typeface="Times New Roman" pitchFamily="18" charset="0"/>
                <a:cs typeface="Times New Roman" pitchFamily="18" charset="0"/>
              </a:rPr>
              <a:t>pork, poultry, and processed </a:t>
            </a:r>
            <a:r>
              <a:rPr lang="en-IN" sz="2400" b="1" dirty="0" smtClean="0">
                <a:latin typeface="Times New Roman" pitchFamily="18" charset="0"/>
                <a:cs typeface="Times New Roman" pitchFamily="18" charset="0"/>
              </a:rPr>
              <a:t>meat are </a:t>
            </a:r>
            <a:r>
              <a:rPr lang="en-IN" sz="2400" b="1" dirty="0">
                <a:latin typeface="Times New Roman" pitchFamily="18" charset="0"/>
                <a:cs typeface="Times New Roman" pitchFamily="18" charset="0"/>
              </a:rPr>
              <a:t>almost negligible</a:t>
            </a:r>
            <a:r>
              <a:rPr lang="en-IN" sz="2400" dirty="0">
                <a:latin typeface="Times New Roman" pitchFamily="18" charset="0"/>
                <a:cs typeface="Times New Roman" pitchFamily="18" charset="0"/>
              </a:rPr>
              <a:t> due to higher costs, inadequate meat processing facilities, and </a:t>
            </a:r>
            <a:r>
              <a:rPr lang="en-IN" sz="2400" dirty="0" smtClean="0">
                <a:latin typeface="Times New Roman" pitchFamily="18" charset="0"/>
                <a:cs typeface="Times New Roman" pitchFamily="18" charset="0"/>
              </a:rPr>
              <a:t>infrastructure constraints</a:t>
            </a:r>
            <a:r>
              <a:rPr lang="en-IN" sz="2400" dirty="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1732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371600"/>
            <a:ext cx="8229600" cy="4525963"/>
          </a:xfrm>
        </p:spPr>
        <p:txBody>
          <a:bodyPr>
            <a:noAutofit/>
          </a:bodyPr>
          <a:lstStyle/>
          <a:p>
            <a:pPr algn="just">
              <a:lnSpc>
                <a:spcPct val="120000"/>
              </a:lnSpc>
            </a:pPr>
            <a:r>
              <a:rPr lang="en-IN" sz="2400" dirty="0">
                <a:latin typeface="Times New Roman" pitchFamily="18" charset="0"/>
                <a:cs typeface="Times New Roman" pitchFamily="18" charset="0"/>
              </a:rPr>
              <a:t>For exports </a:t>
            </a:r>
            <a:r>
              <a:rPr lang="en-IN" sz="2400" b="1" dirty="0">
                <a:latin typeface="Times New Roman" pitchFamily="18" charset="0"/>
                <a:cs typeface="Times New Roman" pitchFamily="18" charset="0"/>
              </a:rPr>
              <a:t>mostly deboned frozen buffalo meat </a:t>
            </a:r>
            <a:r>
              <a:rPr lang="en-IN" sz="2400" dirty="0">
                <a:latin typeface="Times New Roman" pitchFamily="18" charset="0"/>
                <a:cs typeface="Times New Roman" pitchFamily="18" charset="0"/>
              </a:rPr>
              <a:t>is used. The demand for bovine meat has increased over the years in the global markets resulting in higher prices of cattle meat. </a:t>
            </a:r>
          </a:p>
          <a:p>
            <a:pPr algn="just">
              <a:lnSpc>
                <a:spcPct val="120000"/>
              </a:lnSpc>
            </a:pPr>
            <a:r>
              <a:rPr lang="en-IN" sz="2400" dirty="0">
                <a:latin typeface="Times New Roman" pitchFamily="18" charset="0"/>
                <a:cs typeface="Times New Roman" pitchFamily="18" charset="0"/>
              </a:rPr>
              <a:t>This has opened new opportunities for us and led to increase in buffalo meat exports from India in recent years </a:t>
            </a:r>
            <a:r>
              <a:rPr lang="en-IN" sz="2400" b="1" dirty="0">
                <a:latin typeface="Times New Roman" pitchFamily="18" charset="0"/>
                <a:cs typeface="Times New Roman" pitchFamily="18" charset="0"/>
              </a:rPr>
              <a:t>(BLACK GOLD</a:t>
            </a:r>
            <a:r>
              <a:rPr lang="en-IN" sz="2400" b="1" dirty="0" smtClean="0">
                <a:latin typeface="Times New Roman" pitchFamily="18" charset="0"/>
                <a:cs typeface="Times New Roman" pitchFamily="18" charset="0"/>
              </a:rPr>
              <a:t>)</a:t>
            </a:r>
            <a:r>
              <a:rPr lang="en-IN" sz="2400" dirty="0" smtClean="0">
                <a:latin typeface="Times New Roman" pitchFamily="18" charset="0"/>
                <a:cs typeface="Times New Roman" pitchFamily="18" charset="0"/>
              </a:rPr>
              <a:t>.</a:t>
            </a:r>
          </a:p>
          <a:p>
            <a:pPr algn="just">
              <a:lnSpc>
                <a:spcPct val="120000"/>
              </a:lnSpc>
            </a:pPr>
            <a:r>
              <a:rPr lang="en-IN" sz="2400" b="1" dirty="0">
                <a:latin typeface="Times New Roman" pitchFamily="18" charset="0"/>
                <a:cs typeface="Times New Roman" pitchFamily="18" charset="0"/>
              </a:rPr>
              <a:t>Slaughter rate </a:t>
            </a:r>
            <a:r>
              <a:rPr lang="en-IN" sz="2400" dirty="0">
                <a:latin typeface="Times New Roman" pitchFamily="18" charset="0"/>
                <a:cs typeface="Times New Roman" pitchFamily="18" charset="0"/>
              </a:rPr>
              <a:t>for cattle as a whole is 20%, for buffaloes it is 41%, pigs 99%, sheep 30% and 40% for goats. </a:t>
            </a:r>
          </a:p>
          <a:p>
            <a:pPr algn="just">
              <a:lnSpc>
                <a:spcPct val="120000"/>
              </a:lnSpc>
            </a:pPr>
            <a:r>
              <a:rPr lang="en-IN" sz="2400" dirty="0" smtClean="0">
                <a:latin typeface="Times New Roman" pitchFamily="18" charset="0"/>
                <a:cs typeface="Times New Roman" pitchFamily="18" charset="0"/>
              </a:rPr>
              <a:t>In India there are about </a:t>
            </a:r>
            <a:r>
              <a:rPr lang="en-IN" sz="2400" b="1" dirty="0" smtClean="0">
                <a:latin typeface="Times New Roman" pitchFamily="18" charset="0"/>
                <a:cs typeface="Times New Roman" pitchFamily="18" charset="0"/>
              </a:rPr>
              <a:t>3,900 licensed &amp; authorized slaughter houses besides around 26,000 unauthorized slaughter houses</a:t>
            </a:r>
            <a:r>
              <a:rPr lang="en-IN" sz="2400" dirty="0" smtClean="0">
                <a:latin typeface="Times New Roman" pitchFamily="18" charset="0"/>
                <a:cs typeface="Times New Roman" pitchFamily="18" charset="0"/>
              </a:rPr>
              <a:t>. </a:t>
            </a:r>
          </a:p>
          <a:p>
            <a:pPr algn="just">
              <a:lnSpc>
                <a:spcPct val="120000"/>
              </a:lnSpc>
            </a:pPr>
            <a:endParaRPr lang="en-IN" sz="2400" dirty="0">
              <a:latin typeface="Times New Roman" pitchFamily="18" charset="0"/>
              <a:cs typeface="Times New Roman" pitchFamily="18" charset="0"/>
            </a:endParaRPr>
          </a:p>
          <a:p>
            <a:endParaRPr lang="en-IN" sz="2400" dirty="0"/>
          </a:p>
        </p:txBody>
      </p:sp>
    </p:spTree>
    <p:extLst>
      <p:ext uri="{BB962C8B-B14F-4D97-AF65-F5344CB8AC3E}">
        <p14:creationId xmlns:p14="http://schemas.microsoft.com/office/powerpoint/2010/main" val="165481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algn="just">
              <a:lnSpc>
                <a:spcPct val="120000"/>
              </a:lnSpc>
            </a:pPr>
            <a:r>
              <a:rPr lang="en-IN" sz="2400" dirty="0">
                <a:latin typeface="Times New Roman" pitchFamily="18" charset="0"/>
                <a:cs typeface="Times New Roman" pitchFamily="18" charset="0"/>
              </a:rPr>
              <a:t>Furthermore, there are </a:t>
            </a:r>
            <a:r>
              <a:rPr lang="en-IN" sz="2400" b="1" dirty="0">
                <a:latin typeface="Times New Roman" pitchFamily="18" charset="0"/>
                <a:cs typeface="Times New Roman" pitchFamily="18" charset="0"/>
              </a:rPr>
              <a:t>13 export-oriented</a:t>
            </a:r>
            <a:r>
              <a:rPr lang="en-IN" sz="2400" dirty="0">
                <a:latin typeface="Times New Roman" pitchFamily="18" charset="0"/>
                <a:cs typeface="Times New Roman" pitchFamily="18" charset="0"/>
              </a:rPr>
              <a:t>, modern, integrated abattoirs or meat processing plants registered with APEDA. </a:t>
            </a:r>
          </a:p>
          <a:p>
            <a:pPr algn="just">
              <a:lnSpc>
                <a:spcPct val="120000"/>
              </a:lnSpc>
            </a:pPr>
            <a:r>
              <a:rPr lang="en-IN" sz="2400" dirty="0" smtClean="0">
                <a:latin typeface="Times New Roman" pitchFamily="18" charset="0"/>
                <a:cs typeface="Times New Roman" pitchFamily="18" charset="0"/>
              </a:rPr>
              <a:t>In </a:t>
            </a:r>
            <a:r>
              <a:rPr lang="en-IN" sz="2400" dirty="0">
                <a:latin typeface="Times New Roman" pitchFamily="18" charset="0"/>
                <a:cs typeface="Times New Roman" pitchFamily="18" charset="0"/>
              </a:rPr>
              <a:t>addition to these, there are </a:t>
            </a:r>
            <a:r>
              <a:rPr lang="en-IN" sz="2400" b="1" dirty="0">
                <a:latin typeface="Times New Roman" pitchFamily="18" charset="0"/>
                <a:cs typeface="Times New Roman" pitchFamily="18" charset="0"/>
              </a:rPr>
              <a:t>24 meat processing </a:t>
            </a:r>
            <a:r>
              <a:rPr lang="en-IN" sz="2400" b="1" dirty="0" smtClean="0">
                <a:latin typeface="Times New Roman" pitchFamily="18" charset="0"/>
                <a:cs typeface="Times New Roman" pitchFamily="18" charset="0"/>
              </a:rPr>
              <a:t>and packaging </a:t>
            </a:r>
            <a:r>
              <a:rPr lang="en-IN" sz="2400" b="1" dirty="0">
                <a:latin typeface="Times New Roman" pitchFamily="18" charset="0"/>
                <a:cs typeface="Times New Roman" pitchFamily="18" charset="0"/>
              </a:rPr>
              <a:t>units</a:t>
            </a:r>
            <a:r>
              <a:rPr lang="en-IN" sz="2400" dirty="0">
                <a:latin typeface="Times New Roman" pitchFamily="18" charset="0"/>
                <a:cs typeface="Times New Roman" pitchFamily="18" charset="0"/>
              </a:rPr>
              <a:t>, which receive dressed carcasses from approved municipal slaughter houses </a:t>
            </a:r>
            <a:r>
              <a:rPr lang="en-IN" sz="2400" dirty="0" smtClean="0">
                <a:latin typeface="Times New Roman" pitchFamily="18" charset="0"/>
                <a:cs typeface="Times New Roman" pitchFamily="18" charset="0"/>
              </a:rPr>
              <a:t>for the </a:t>
            </a:r>
            <a:r>
              <a:rPr lang="en-IN" sz="2400" dirty="0">
                <a:latin typeface="Times New Roman" pitchFamily="18" charset="0"/>
                <a:cs typeface="Times New Roman" pitchFamily="18" charset="0"/>
              </a:rPr>
              <a:t>export of meat. </a:t>
            </a:r>
            <a:endParaRPr lang="en-IN"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3620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Status </a:t>
            </a:r>
            <a:r>
              <a:rPr lang="en-IN" b="1" dirty="0">
                <a:latin typeface="Times New Roman" pitchFamily="18" charset="0"/>
                <a:cs typeface="Times New Roman" pitchFamily="18" charset="0"/>
              </a:rPr>
              <a:t>of </a:t>
            </a:r>
            <a:r>
              <a:rPr lang="en-IN" b="1" dirty="0" smtClean="0">
                <a:latin typeface="Times New Roman" pitchFamily="18" charset="0"/>
                <a:cs typeface="Times New Roman" pitchFamily="18" charset="0"/>
              </a:rPr>
              <a:t>Poultry </a:t>
            </a:r>
            <a:r>
              <a:rPr lang="en-IN" b="1" dirty="0">
                <a:latin typeface="Times New Roman" pitchFamily="18" charset="0"/>
                <a:cs typeface="Times New Roman" pitchFamily="18" charset="0"/>
              </a:rPr>
              <a:t>Industry in India</a:t>
            </a:r>
            <a:endParaRPr lang="en-IN" dirty="0"/>
          </a:p>
        </p:txBody>
      </p:sp>
      <p:sp>
        <p:nvSpPr>
          <p:cNvPr id="3" name="Content Placeholder 2"/>
          <p:cNvSpPr>
            <a:spLocks noGrp="1"/>
          </p:cNvSpPr>
          <p:nvPr>
            <p:ph idx="1"/>
          </p:nvPr>
        </p:nvSpPr>
        <p:spPr/>
        <p:txBody>
          <a:bodyPr>
            <a:noAutofit/>
          </a:bodyPr>
          <a:lstStyle/>
          <a:p>
            <a:pPr algn="just">
              <a:lnSpc>
                <a:spcPct val="120000"/>
              </a:lnSpc>
            </a:pPr>
            <a:r>
              <a:rPr lang="en-IN" sz="2400" dirty="0">
                <a:latin typeface="Times New Roman" pitchFamily="18" charset="0"/>
                <a:cs typeface="Times New Roman" pitchFamily="18" charset="0"/>
              </a:rPr>
              <a:t>Poultry is one of the </a:t>
            </a:r>
            <a:r>
              <a:rPr lang="en-IN" sz="2400" b="1" dirty="0">
                <a:latin typeface="Times New Roman" pitchFamily="18" charset="0"/>
                <a:cs typeface="Times New Roman" pitchFamily="18" charset="0"/>
              </a:rPr>
              <a:t>fastest growing segments </a:t>
            </a:r>
            <a:r>
              <a:rPr lang="en-IN" sz="2400" dirty="0">
                <a:latin typeface="Times New Roman" pitchFamily="18" charset="0"/>
                <a:cs typeface="Times New Roman" pitchFamily="18" charset="0"/>
              </a:rPr>
              <a:t>of the agricultural sector in India today. </a:t>
            </a:r>
            <a:endParaRPr lang="en-IN" sz="2400" dirty="0" smtClean="0">
              <a:latin typeface="Times New Roman" pitchFamily="18" charset="0"/>
              <a:cs typeface="Times New Roman" pitchFamily="18" charset="0"/>
            </a:endParaRPr>
          </a:p>
          <a:p>
            <a:pPr algn="just">
              <a:lnSpc>
                <a:spcPct val="120000"/>
              </a:lnSpc>
            </a:pPr>
            <a:r>
              <a:rPr lang="en-IN" sz="2400" dirty="0" smtClean="0">
                <a:latin typeface="Times New Roman" pitchFamily="18" charset="0"/>
                <a:cs typeface="Times New Roman" pitchFamily="18" charset="0"/>
              </a:rPr>
              <a:t>While </a:t>
            </a:r>
            <a:r>
              <a:rPr lang="en-IN" sz="2400" dirty="0">
                <a:latin typeface="Times New Roman" pitchFamily="18" charset="0"/>
                <a:cs typeface="Times New Roman" pitchFamily="18" charset="0"/>
              </a:rPr>
              <a:t>the production of agricultural crops has been rising at a rate of 1.5 to 2 </a:t>
            </a:r>
            <a:r>
              <a:rPr lang="en-IN" sz="2400" dirty="0" err="1">
                <a:latin typeface="Times New Roman" pitchFamily="18" charset="0"/>
                <a:cs typeface="Times New Roman" pitchFamily="18" charset="0"/>
              </a:rPr>
              <a:t>percent</a:t>
            </a:r>
            <a:r>
              <a:rPr lang="en-IN" sz="2400" dirty="0">
                <a:latin typeface="Times New Roman" pitchFamily="18" charset="0"/>
                <a:cs typeface="Times New Roman" pitchFamily="18" charset="0"/>
              </a:rPr>
              <a:t> per annum, that of </a:t>
            </a:r>
            <a:r>
              <a:rPr lang="en-IN" sz="2400" b="1" dirty="0">
                <a:latin typeface="Times New Roman" pitchFamily="18" charset="0"/>
                <a:cs typeface="Times New Roman" pitchFamily="18" charset="0"/>
              </a:rPr>
              <a:t>eggs and broilers has been rising at a rate of 8 to 10 </a:t>
            </a:r>
            <a:r>
              <a:rPr lang="en-IN" sz="2400" b="1" dirty="0" err="1">
                <a:latin typeface="Times New Roman" pitchFamily="18" charset="0"/>
                <a:cs typeface="Times New Roman" pitchFamily="18" charset="0"/>
              </a:rPr>
              <a:t>percent</a:t>
            </a:r>
            <a:r>
              <a:rPr lang="en-IN" sz="2400" b="1" dirty="0">
                <a:latin typeface="Times New Roman" pitchFamily="18" charset="0"/>
                <a:cs typeface="Times New Roman" pitchFamily="18" charset="0"/>
              </a:rPr>
              <a:t> per annum</a:t>
            </a:r>
            <a:r>
              <a:rPr lang="en-IN" sz="2400" dirty="0" smtClean="0">
                <a:latin typeface="Times New Roman" pitchFamily="18" charset="0"/>
                <a:cs typeface="Times New Roman" pitchFamily="18" charset="0"/>
              </a:rPr>
              <a:t>.</a:t>
            </a:r>
            <a:r>
              <a:rPr lang="en-IN" sz="2400" dirty="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a:p>
            <a:pPr algn="just">
              <a:lnSpc>
                <a:spcPct val="120000"/>
              </a:lnSpc>
            </a:pPr>
            <a:r>
              <a:rPr lang="en-IN" sz="2400" dirty="0">
                <a:latin typeface="Times New Roman" pitchFamily="18" charset="0"/>
                <a:cs typeface="Times New Roman" pitchFamily="18" charset="0"/>
              </a:rPr>
              <a:t>According to the Ministry of Food Processing Industries (MOFPI), about </a:t>
            </a:r>
            <a:r>
              <a:rPr lang="en-IN" sz="2400" b="1" dirty="0">
                <a:latin typeface="Times New Roman" pitchFamily="18" charset="0"/>
                <a:cs typeface="Times New Roman" pitchFamily="18" charset="0"/>
              </a:rPr>
              <a:t>70% of poultry processing is in the organised sector and 30% is in the unorganised </a:t>
            </a:r>
            <a:r>
              <a:rPr lang="en-IN" sz="2400" b="1" dirty="0" smtClean="0">
                <a:latin typeface="Times New Roman" pitchFamily="18" charset="0"/>
                <a:cs typeface="Times New Roman" pitchFamily="18" charset="0"/>
              </a:rPr>
              <a:t>sector</a:t>
            </a:r>
            <a:r>
              <a:rPr lang="en-IN" sz="2400" dirty="0" smtClean="0">
                <a:latin typeface="Times New Roman" pitchFamily="18" charset="0"/>
                <a:cs typeface="Times New Roman" pitchFamily="18" charset="0"/>
              </a:rPr>
              <a:t>.</a:t>
            </a:r>
          </a:p>
          <a:p>
            <a:pPr algn="just">
              <a:lnSpc>
                <a:spcPct val="120000"/>
              </a:lnSpc>
            </a:pPr>
            <a:r>
              <a:rPr lang="en-IN" sz="2400" dirty="0" smtClean="0">
                <a:latin typeface="Times New Roman" pitchFamily="18" charset="0"/>
                <a:cs typeface="Times New Roman" pitchFamily="18" charset="0"/>
              </a:rPr>
              <a:t>Nearly </a:t>
            </a:r>
            <a:r>
              <a:rPr lang="en-IN" sz="2400" dirty="0">
                <a:latin typeface="Times New Roman" pitchFamily="18" charset="0"/>
                <a:cs typeface="Times New Roman" pitchFamily="18" charset="0"/>
              </a:rPr>
              <a:t>60-70% of the broiler industry is located in the southern states, as is much of the layer industry.</a:t>
            </a:r>
          </a:p>
          <a:p>
            <a:pPr algn="just">
              <a:lnSpc>
                <a:spcPct val="120000"/>
              </a:lnSpc>
            </a:pP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821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lvl="0" algn="just">
              <a:lnSpc>
                <a:spcPct val="120000"/>
              </a:lnSpc>
            </a:pPr>
            <a:r>
              <a:rPr lang="en-US" sz="2400" dirty="0">
                <a:latin typeface="Times New Roman" pitchFamily="18" charset="0"/>
                <a:cs typeface="Times New Roman" pitchFamily="18" charset="0"/>
              </a:rPr>
              <a:t>The total poultry population in the country is </a:t>
            </a:r>
            <a:r>
              <a:rPr lang="en-US" sz="2400" b="1" dirty="0">
                <a:latin typeface="Times New Roman" pitchFamily="18" charset="0"/>
                <a:cs typeface="Times New Roman" pitchFamily="18" charset="0"/>
              </a:rPr>
              <a:t>851.81 million </a:t>
            </a:r>
            <a:r>
              <a:rPr lang="en-US" sz="2400" dirty="0">
                <a:latin typeface="Times New Roman" pitchFamily="18" charset="0"/>
                <a:cs typeface="Times New Roman" pitchFamily="18" charset="0"/>
              </a:rPr>
              <a:t>in 2019. The total poultry population in the country has increased by </a:t>
            </a:r>
            <a:r>
              <a:rPr lang="en-US" sz="2400" b="1" dirty="0">
                <a:latin typeface="Times New Roman" pitchFamily="18" charset="0"/>
                <a:cs typeface="Times New Roman" pitchFamily="18" charset="0"/>
              </a:rPr>
              <a:t>16.8% over </a:t>
            </a:r>
            <a:r>
              <a:rPr lang="en-US" sz="2400" dirty="0">
                <a:latin typeface="Times New Roman" pitchFamily="18" charset="0"/>
                <a:cs typeface="Times New Roman" pitchFamily="18" charset="0"/>
              </a:rPr>
              <a:t>the previous census (DAHD, 2019) </a:t>
            </a:r>
            <a:endParaRPr lang="en-IN" sz="2400" dirty="0">
              <a:latin typeface="Times New Roman" pitchFamily="18" charset="0"/>
              <a:cs typeface="Times New Roman" pitchFamily="18" charset="0"/>
            </a:endParaRPr>
          </a:p>
          <a:p>
            <a:pPr lvl="0" algn="just">
              <a:lnSpc>
                <a:spcPct val="120000"/>
              </a:lnSpc>
            </a:pPr>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total Backyard Poultry in the country is 317.07 million in 2019</a:t>
            </a:r>
            <a:r>
              <a:rPr lang="en-US" sz="2400" dirty="0">
                <a:latin typeface="Times New Roman" pitchFamily="18" charset="0"/>
                <a:cs typeface="Times New Roman" pitchFamily="18" charset="0"/>
              </a:rPr>
              <a:t>, increased by 45.8% over previous census.</a:t>
            </a:r>
            <a:endParaRPr lang="en-IN" sz="2400" dirty="0">
              <a:latin typeface="Times New Roman" pitchFamily="18" charset="0"/>
              <a:cs typeface="Times New Roman" pitchFamily="18" charset="0"/>
            </a:endParaRPr>
          </a:p>
          <a:p>
            <a:pPr lvl="0" algn="just">
              <a:lnSpc>
                <a:spcPct val="120000"/>
              </a:lnSpc>
            </a:pPr>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total Commercial Poultry in the country is 534.74 million </a:t>
            </a:r>
            <a:r>
              <a:rPr lang="en-US" sz="2400" dirty="0">
                <a:latin typeface="Times New Roman" pitchFamily="18" charset="0"/>
                <a:cs typeface="Times New Roman" pitchFamily="18" charset="0"/>
              </a:rPr>
              <a:t>in 2019, increased by 4.5% over previous census.</a:t>
            </a:r>
            <a:endParaRPr lang="en-IN" sz="2400" dirty="0">
              <a:latin typeface="Times New Roman" pitchFamily="18" charset="0"/>
              <a:cs typeface="Times New Roman" pitchFamily="18" charset="0"/>
            </a:endParaRPr>
          </a:p>
          <a:p>
            <a:r>
              <a:rPr lang="en-IN" sz="2400" dirty="0" smtClean="0">
                <a:latin typeface="Times New Roman" pitchFamily="18" charset="0"/>
                <a:cs typeface="Times New Roman" pitchFamily="18" charset="0"/>
              </a:rPr>
              <a:t>Nearly </a:t>
            </a:r>
            <a:r>
              <a:rPr lang="en-IN" sz="2400" b="1" dirty="0">
                <a:latin typeface="Times New Roman" pitchFamily="18" charset="0"/>
                <a:cs typeface="Times New Roman" pitchFamily="18" charset="0"/>
              </a:rPr>
              <a:t>four million tonnes of broiler meat and about 103.32 billion </a:t>
            </a:r>
            <a:r>
              <a:rPr lang="en-IN" sz="2400" dirty="0">
                <a:latin typeface="Times New Roman" pitchFamily="18" charset="0"/>
                <a:cs typeface="Times New Roman" pitchFamily="18" charset="0"/>
              </a:rPr>
              <a:t>of eggs are produced annually in India</a:t>
            </a:r>
            <a:r>
              <a:rPr lang="en-IN"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521208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algn="just">
              <a:lnSpc>
                <a:spcPct val="120000"/>
              </a:lnSpc>
            </a:pPr>
            <a:r>
              <a:rPr lang="en-IN" sz="2400" dirty="0">
                <a:latin typeface="Times New Roman" pitchFamily="18" charset="0"/>
                <a:cs typeface="Times New Roman" pitchFamily="18" charset="0"/>
              </a:rPr>
              <a:t>Five major players (</a:t>
            </a:r>
            <a:r>
              <a:rPr lang="en-IN" sz="2400" b="1" dirty="0" err="1">
                <a:latin typeface="Times New Roman" pitchFamily="18" charset="0"/>
                <a:cs typeface="Times New Roman" pitchFamily="18" charset="0"/>
              </a:rPr>
              <a:t>Suguna</a:t>
            </a:r>
            <a:r>
              <a:rPr lang="en-IN" sz="2400" b="1" dirty="0">
                <a:latin typeface="Times New Roman" pitchFamily="18" charset="0"/>
                <a:cs typeface="Times New Roman" pitchFamily="18" charset="0"/>
              </a:rPr>
              <a:t> in Coimbatore, </a:t>
            </a:r>
            <a:r>
              <a:rPr lang="en-IN" sz="2400" b="1" dirty="0" err="1">
                <a:latin typeface="Times New Roman" pitchFamily="18" charset="0"/>
                <a:cs typeface="Times New Roman" pitchFamily="18" charset="0"/>
              </a:rPr>
              <a:t>Venky’s</a:t>
            </a:r>
            <a:r>
              <a:rPr lang="en-IN" sz="2400" b="1" dirty="0">
                <a:latin typeface="Times New Roman" pitchFamily="18" charset="0"/>
                <a:cs typeface="Times New Roman" pitchFamily="18" charset="0"/>
              </a:rPr>
              <a:t> in Pune, CP, </a:t>
            </a:r>
            <a:r>
              <a:rPr lang="en-IN" sz="2400" b="1" dirty="0" err="1">
                <a:latin typeface="Times New Roman" pitchFamily="18" charset="0"/>
                <a:cs typeface="Times New Roman" pitchFamily="18" charset="0"/>
              </a:rPr>
              <a:t>Sneha</a:t>
            </a:r>
            <a:r>
              <a:rPr lang="en-IN" sz="2400" b="1" dirty="0">
                <a:latin typeface="Times New Roman" pitchFamily="18" charset="0"/>
                <a:cs typeface="Times New Roman" pitchFamily="18" charset="0"/>
              </a:rPr>
              <a:t>, and Shalimar in Kolkata</a:t>
            </a:r>
            <a:r>
              <a:rPr lang="en-IN" sz="2400" dirty="0">
                <a:latin typeface="Times New Roman" pitchFamily="18" charset="0"/>
                <a:cs typeface="Times New Roman" pitchFamily="18" charset="0"/>
              </a:rPr>
              <a:t>) constitute 60 per cent of the broiler meat market. </a:t>
            </a:r>
            <a:endParaRPr lang="en-IN" sz="2400" dirty="0" smtClean="0">
              <a:latin typeface="Times New Roman" pitchFamily="18" charset="0"/>
              <a:cs typeface="Times New Roman" pitchFamily="18" charset="0"/>
            </a:endParaRPr>
          </a:p>
          <a:p>
            <a:pPr algn="just">
              <a:lnSpc>
                <a:spcPct val="120000"/>
              </a:lnSpc>
            </a:pPr>
            <a:r>
              <a:rPr lang="en-IN" sz="2400" dirty="0" smtClean="0">
                <a:latin typeface="Times New Roman" pitchFamily="18" charset="0"/>
                <a:cs typeface="Times New Roman" pitchFamily="18" charset="0"/>
              </a:rPr>
              <a:t>The </a:t>
            </a:r>
            <a:r>
              <a:rPr lang="en-IN" sz="2400" dirty="0">
                <a:latin typeface="Times New Roman" pitchFamily="18" charset="0"/>
                <a:cs typeface="Times New Roman" pitchFamily="18" charset="0"/>
              </a:rPr>
              <a:t>average live </a:t>
            </a:r>
            <a:r>
              <a:rPr lang="en-IN" sz="2400" dirty="0" smtClean="0">
                <a:latin typeface="Times New Roman" pitchFamily="18" charset="0"/>
                <a:cs typeface="Times New Roman" pitchFamily="18" charset="0"/>
              </a:rPr>
              <a:t>weight </a:t>
            </a:r>
            <a:r>
              <a:rPr lang="en-IN" sz="2400" dirty="0">
                <a:latin typeface="Times New Roman" pitchFamily="18" charset="0"/>
                <a:cs typeface="Times New Roman" pitchFamily="18" charset="0"/>
              </a:rPr>
              <a:t>of 1.8-2.2 Kg. Broiler meat production has been growing in India at a rate of 7-8 per cent. </a:t>
            </a:r>
            <a:endParaRPr lang="en-IN" sz="2400" dirty="0" smtClean="0">
              <a:latin typeface="Times New Roman" pitchFamily="18" charset="0"/>
              <a:cs typeface="Times New Roman" pitchFamily="18" charset="0"/>
            </a:endParaRPr>
          </a:p>
          <a:p>
            <a:pPr algn="just">
              <a:lnSpc>
                <a:spcPct val="120000"/>
              </a:lnSpc>
            </a:pPr>
            <a:r>
              <a:rPr lang="en-IN" sz="2400" dirty="0">
                <a:latin typeface="Times New Roman" pitchFamily="18" charset="0"/>
                <a:cs typeface="Times New Roman" pitchFamily="18" charset="0"/>
              </a:rPr>
              <a:t>Over all, Andhra Pradesh </a:t>
            </a:r>
            <a:r>
              <a:rPr lang="en-IN" sz="2400" dirty="0" smtClean="0">
                <a:latin typeface="Times New Roman" pitchFamily="18" charset="0"/>
                <a:cs typeface="Times New Roman" pitchFamily="18" charset="0"/>
              </a:rPr>
              <a:t>counts </a:t>
            </a:r>
            <a:r>
              <a:rPr lang="en-IN" sz="2400" dirty="0">
                <a:latin typeface="Times New Roman" pitchFamily="18" charset="0"/>
                <a:cs typeface="Times New Roman" pitchFamily="18" charset="0"/>
              </a:rPr>
              <a:t>for maximum egg </a:t>
            </a:r>
            <a:r>
              <a:rPr lang="en-IN" sz="2400" dirty="0" smtClean="0">
                <a:latin typeface="Times New Roman" pitchFamily="18" charset="0"/>
                <a:cs typeface="Times New Roman" pitchFamily="18" charset="0"/>
              </a:rPr>
              <a:t>production and Hyderabad </a:t>
            </a:r>
            <a:r>
              <a:rPr lang="en-IN" sz="2400" dirty="0">
                <a:latin typeface="Times New Roman" pitchFamily="18" charset="0"/>
                <a:cs typeface="Times New Roman" pitchFamily="18" charset="0"/>
              </a:rPr>
              <a:t>is the city with maximum poultry and hatcheries</a:t>
            </a:r>
            <a:r>
              <a:rPr lang="en-IN"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239490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20000"/>
              </a:lnSpc>
            </a:pPr>
            <a:r>
              <a:rPr lang="en-IN" sz="2400" dirty="0">
                <a:latin typeface="Times New Roman" pitchFamily="18" charset="0"/>
                <a:cs typeface="Times New Roman" pitchFamily="18" charset="0"/>
              </a:rPr>
              <a:t>India’s </a:t>
            </a:r>
            <a:r>
              <a:rPr lang="en-IN" sz="2400" b="1" dirty="0">
                <a:latin typeface="Times New Roman" pitchFamily="18" charset="0"/>
                <a:cs typeface="Times New Roman" pitchFamily="18" charset="0"/>
              </a:rPr>
              <a:t>per capita consumption of broiler meat just 3.35 Kg per person per year as </a:t>
            </a:r>
            <a:r>
              <a:rPr lang="en-IN" sz="2400" dirty="0">
                <a:latin typeface="Times New Roman" pitchFamily="18" charset="0"/>
                <a:cs typeface="Times New Roman" pitchFamily="18" charset="0"/>
              </a:rPr>
              <a:t>compared to 45 Kg in Brazil, 43 Kg in the United States, 34 Kg in South Africa, 31 Kg in Canada, 10.5 Kg in China, and 6.5 Kg in Indonesia, and </a:t>
            </a:r>
            <a:r>
              <a:rPr lang="en-IN" sz="2400" b="1" dirty="0">
                <a:latin typeface="Times New Roman" pitchFamily="18" charset="0"/>
                <a:cs typeface="Times New Roman" pitchFamily="18" charset="0"/>
              </a:rPr>
              <a:t>17 Kg for the world</a:t>
            </a:r>
            <a:r>
              <a:rPr lang="en-IN" sz="2400" dirty="0">
                <a:latin typeface="Times New Roman" pitchFamily="18" charset="0"/>
                <a:cs typeface="Times New Roman" pitchFamily="18" charset="0"/>
              </a:rPr>
              <a:t>. </a:t>
            </a:r>
          </a:p>
          <a:p>
            <a:pPr algn="just">
              <a:lnSpc>
                <a:spcPct val="120000"/>
              </a:lnSpc>
            </a:pPr>
            <a:r>
              <a:rPr lang="en-IN" sz="2400" dirty="0">
                <a:latin typeface="Times New Roman" pitchFamily="18" charset="0"/>
                <a:cs typeface="Times New Roman" pitchFamily="18" charset="0"/>
              </a:rPr>
              <a:t>The National Institute of Nutrition has recommended </a:t>
            </a:r>
            <a:r>
              <a:rPr lang="en-IN" sz="2400" b="1" dirty="0">
                <a:latin typeface="Times New Roman" pitchFamily="18" charset="0"/>
                <a:cs typeface="Times New Roman" pitchFamily="18" charset="0"/>
              </a:rPr>
              <a:t>180 eggs and 11 kg of meat per capita consumption for our country</a:t>
            </a:r>
          </a:p>
          <a:p>
            <a:pPr algn="just">
              <a:lnSpc>
                <a:spcPct val="120000"/>
              </a:lnSpc>
            </a:pPr>
            <a:r>
              <a:rPr lang="en-IN" sz="2400" dirty="0">
                <a:latin typeface="Times New Roman" pitchFamily="18" charset="0"/>
                <a:cs typeface="Times New Roman" pitchFamily="18" charset="0"/>
              </a:rPr>
              <a:t>India is now the </a:t>
            </a:r>
            <a:r>
              <a:rPr lang="en-IN" sz="2400" b="1" dirty="0">
                <a:latin typeface="Times New Roman" pitchFamily="18" charset="0"/>
                <a:cs typeface="Times New Roman" pitchFamily="18" charset="0"/>
              </a:rPr>
              <a:t>world's third largest egg producer and the sixth largest producer of broilers</a:t>
            </a:r>
            <a:r>
              <a:rPr lang="en-IN" sz="2400" dirty="0">
                <a:latin typeface="Times New Roman" pitchFamily="18" charset="0"/>
                <a:cs typeface="Times New Roman" pitchFamily="18" charset="0"/>
              </a:rPr>
              <a:t>.</a:t>
            </a:r>
          </a:p>
          <a:p>
            <a:endParaRPr lang="en-IN" sz="2400" dirty="0"/>
          </a:p>
        </p:txBody>
      </p:sp>
    </p:spTree>
    <p:extLst>
      <p:ext uri="{BB962C8B-B14F-4D97-AF65-F5344CB8AC3E}">
        <p14:creationId xmlns:p14="http://schemas.microsoft.com/office/powerpoint/2010/main" val="132292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5" name="Content Placeholder 4"/>
          <p:cNvSpPr>
            <a:spLocks noGrp="1"/>
          </p:cNvSpPr>
          <p:nvPr>
            <p:ph idx="1"/>
          </p:nvPr>
        </p:nvSpPr>
        <p:spPr/>
        <p:txBody>
          <a:bodyPr>
            <a:noAutofit/>
          </a:bodyPr>
          <a:lstStyle/>
          <a:p>
            <a:pPr algn="just" fontAlgn="base">
              <a:lnSpc>
                <a:spcPct val="120000"/>
              </a:lnSpc>
            </a:pPr>
            <a:r>
              <a:rPr lang="en-IN" sz="2400" dirty="0">
                <a:latin typeface="Times New Roman" pitchFamily="18" charset="0"/>
                <a:cs typeface="Times New Roman" pitchFamily="18" charset="0"/>
              </a:rPr>
              <a:t>The country has exported 5,44,985.06 MT of Poultry products to the world for the worth of </a:t>
            </a:r>
            <a:r>
              <a:rPr lang="en-IN" sz="2400" b="1" dirty="0" err="1">
                <a:latin typeface="Times New Roman" pitchFamily="18" charset="0"/>
                <a:cs typeface="Times New Roman" pitchFamily="18" charset="0"/>
              </a:rPr>
              <a:t>Rs</a:t>
            </a:r>
            <a:r>
              <a:rPr lang="en-IN" sz="2400" b="1" dirty="0">
                <a:latin typeface="Times New Roman" pitchFamily="18" charset="0"/>
                <a:cs typeface="Times New Roman" pitchFamily="18" charset="0"/>
              </a:rPr>
              <a:t>. 687.31 </a:t>
            </a:r>
            <a:r>
              <a:rPr lang="en-IN" sz="2400" b="1" dirty="0" err="1" smtClean="0">
                <a:latin typeface="Times New Roman" pitchFamily="18" charset="0"/>
                <a:cs typeface="Times New Roman" pitchFamily="18" charset="0"/>
              </a:rPr>
              <a:t>Crores</a:t>
            </a:r>
            <a:r>
              <a:rPr lang="en-IN" sz="2400" b="1" dirty="0" smtClean="0">
                <a:latin typeface="Times New Roman" pitchFamily="18" charset="0"/>
                <a:cs typeface="Times New Roman" pitchFamily="18" charset="0"/>
              </a:rPr>
              <a:t> during </a:t>
            </a:r>
            <a:r>
              <a:rPr lang="en-IN" sz="2400" b="1" dirty="0">
                <a:latin typeface="Times New Roman" pitchFamily="18" charset="0"/>
                <a:cs typeface="Times New Roman" pitchFamily="18" charset="0"/>
              </a:rPr>
              <a:t>the year 20</a:t>
            </a:r>
            <a:r>
              <a:rPr lang="en-IN" sz="2400" dirty="0">
                <a:latin typeface="Times New Roman" pitchFamily="18" charset="0"/>
                <a:cs typeface="Times New Roman" pitchFamily="18" charset="0"/>
              </a:rPr>
              <a:t>18-19.</a:t>
            </a:r>
          </a:p>
          <a:p>
            <a:pPr algn="just" fontAlgn="base">
              <a:lnSpc>
                <a:spcPct val="120000"/>
              </a:lnSpc>
            </a:pPr>
            <a:r>
              <a:rPr lang="en-IN" sz="2400" b="1" dirty="0">
                <a:latin typeface="Times New Roman" pitchFamily="18" charset="0"/>
                <a:cs typeface="Times New Roman" pitchFamily="18" charset="0"/>
              </a:rPr>
              <a:t>Major Export Destinations (2018-19</a:t>
            </a:r>
            <a:r>
              <a:rPr lang="en-IN" sz="2400" b="1" dirty="0" smtClean="0">
                <a:latin typeface="Times New Roman" pitchFamily="18" charset="0"/>
                <a:cs typeface="Times New Roman" pitchFamily="18" charset="0"/>
              </a:rPr>
              <a:t>):</a:t>
            </a:r>
            <a:r>
              <a:rPr lang="en-IN" sz="2400" dirty="0">
                <a:latin typeface="Times New Roman" pitchFamily="18" charset="0"/>
                <a:cs typeface="Times New Roman" pitchFamily="18" charset="0"/>
              </a:rPr>
              <a:t> Oman</a:t>
            </a:r>
            <a:r>
              <a:rPr lang="en-IN" sz="2400" dirty="0" smtClean="0">
                <a:latin typeface="Times New Roman" pitchFamily="18" charset="0"/>
                <a:cs typeface="Times New Roman" pitchFamily="18" charset="0"/>
              </a:rPr>
              <a:t>, Maldives, </a:t>
            </a:r>
            <a:r>
              <a:rPr lang="en-IN" sz="2400" dirty="0" err="1" smtClean="0">
                <a:latin typeface="Times New Roman" pitchFamily="18" charset="0"/>
                <a:cs typeface="Times New Roman" pitchFamily="18" charset="0"/>
              </a:rPr>
              <a:t>Japan,Vietnam</a:t>
            </a:r>
            <a:r>
              <a:rPr lang="en-IN" sz="2400" dirty="0" smtClean="0">
                <a:latin typeface="Times New Roman" pitchFamily="18" charset="0"/>
                <a:cs typeface="Times New Roman" pitchFamily="18" charset="0"/>
              </a:rPr>
              <a:t> </a:t>
            </a:r>
            <a:r>
              <a:rPr lang="en-IN" sz="2400" dirty="0" err="1">
                <a:latin typeface="Times New Roman" pitchFamily="18" charset="0"/>
                <a:cs typeface="Times New Roman" pitchFamily="18" charset="0"/>
              </a:rPr>
              <a:t>Soc</a:t>
            </a:r>
            <a:r>
              <a:rPr lang="en-IN" sz="2400" dirty="0">
                <a:latin typeface="Times New Roman" pitchFamily="18" charset="0"/>
                <a:cs typeface="Times New Roman" pitchFamily="18" charset="0"/>
              </a:rPr>
              <a:t> Rep &amp; Indonesia</a:t>
            </a:r>
            <a:r>
              <a:rPr lang="en-IN" sz="2400" dirty="0" smtClean="0">
                <a:latin typeface="Times New Roman" pitchFamily="18" charset="0"/>
                <a:cs typeface="Times New Roman" pitchFamily="18" charset="0"/>
              </a:rPr>
              <a:t>.</a:t>
            </a:r>
          </a:p>
          <a:p>
            <a:pPr algn="just">
              <a:lnSpc>
                <a:spcPct val="120000"/>
              </a:lnSpc>
            </a:pPr>
            <a:r>
              <a:rPr lang="en-IN" sz="2400" dirty="0">
                <a:latin typeface="Times New Roman" pitchFamily="18" charset="0"/>
                <a:cs typeface="Times New Roman" pitchFamily="18" charset="0"/>
              </a:rPr>
              <a:t>India's poultry product exports are mainly confined to </a:t>
            </a:r>
            <a:r>
              <a:rPr lang="en-IN" sz="2400" b="1" dirty="0">
                <a:latin typeface="Times New Roman" pitchFamily="18" charset="0"/>
                <a:cs typeface="Times New Roman" pitchFamily="18" charset="0"/>
              </a:rPr>
              <a:t>eggs and egg powder,</a:t>
            </a:r>
            <a:r>
              <a:rPr lang="en-IN" sz="2400" dirty="0">
                <a:latin typeface="Times New Roman" pitchFamily="18" charset="0"/>
                <a:cs typeface="Times New Roman" pitchFamily="18" charset="0"/>
              </a:rPr>
              <a:t> which are </a:t>
            </a:r>
            <a:r>
              <a:rPr lang="en-IN" sz="2400" dirty="0" smtClean="0">
                <a:latin typeface="Times New Roman" pitchFamily="18" charset="0"/>
                <a:cs typeface="Times New Roman" pitchFamily="18" charset="0"/>
              </a:rPr>
              <a:t>growing due </a:t>
            </a:r>
            <a:r>
              <a:rPr lang="en-IN" sz="2400" dirty="0">
                <a:latin typeface="Times New Roman" pitchFamily="18" charset="0"/>
                <a:cs typeface="Times New Roman" pitchFamily="18" charset="0"/>
              </a:rPr>
              <a:t>to cost competitiveness and logistical advantages. </a:t>
            </a:r>
            <a:endParaRPr lang="en-IN" sz="2400" dirty="0" smtClean="0">
              <a:latin typeface="Times New Roman" pitchFamily="18" charset="0"/>
              <a:cs typeface="Times New Roman" pitchFamily="18" charset="0"/>
            </a:endParaRPr>
          </a:p>
          <a:p>
            <a:pPr algn="just">
              <a:lnSpc>
                <a:spcPct val="120000"/>
              </a:lnSpc>
            </a:pPr>
            <a:r>
              <a:rPr lang="en-IN" sz="2400" dirty="0" smtClean="0">
                <a:latin typeface="Times New Roman" pitchFamily="18" charset="0"/>
                <a:cs typeface="Times New Roman" pitchFamily="18" charset="0"/>
              </a:rPr>
              <a:t>There </a:t>
            </a:r>
            <a:r>
              <a:rPr lang="en-IN" sz="2400" dirty="0">
                <a:latin typeface="Times New Roman" pitchFamily="18" charset="0"/>
                <a:cs typeface="Times New Roman" pitchFamily="18" charset="0"/>
              </a:rPr>
              <a:t>are </a:t>
            </a:r>
            <a:r>
              <a:rPr lang="en-IN" sz="2400" b="1" dirty="0">
                <a:latin typeface="Times New Roman" pitchFamily="18" charset="0"/>
                <a:cs typeface="Times New Roman" pitchFamily="18" charset="0"/>
              </a:rPr>
              <a:t>no restrictions on exports </a:t>
            </a:r>
            <a:r>
              <a:rPr lang="en-IN" sz="2400" b="1" dirty="0" smtClean="0">
                <a:latin typeface="Times New Roman" pitchFamily="18" charset="0"/>
                <a:cs typeface="Times New Roman" pitchFamily="18" charset="0"/>
              </a:rPr>
              <a:t>of poultry </a:t>
            </a:r>
            <a:r>
              <a:rPr lang="en-IN" sz="2400" b="1" dirty="0">
                <a:latin typeface="Times New Roman" pitchFamily="18" charset="0"/>
                <a:cs typeface="Times New Roman" pitchFamily="18" charset="0"/>
              </a:rPr>
              <a:t>and poultry products</a:t>
            </a:r>
            <a:r>
              <a:rPr lang="en-IN" sz="2400" b="1" dirty="0" smtClean="0">
                <a:latin typeface="Times New Roman" pitchFamily="18" charset="0"/>
                <a:cs typeface="Times New Roman" pitchFamily="18" charset="0"/>
              </a:rPr>
              <a:t>.</a:t>
            </a:r>
            <a:endParaRPr lang="en-I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7793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8229600" cy="1143000"/>
          </a:xfrm>
        </p:spPr>
        <p:txBody>
          <a:bodyPr>
            <a:normAutofit/>
          </a:bodyPr>
          <a:lstStyle/>
          <a:p>
            <a:r>
              <a:rPr lang="en-IN" sz="4000" b="1" dirty="0" smtClean="0">
                <a:latin typeface="Times New Roman" pitchFamily="18" charset="0"/>
                <a:cs typeface="Times New Roman" pitchFamily="18" charset="0"/>
              </a:rPr>
              <a:t>Livestock Resource</a:t>
            </a:r>
            <a:endParaRPr lang="en-IN" sz="4000" b="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Autofit/>
          </a:bodyPr>
          <a:lstStyle/>
          <a:p>
            <a:pPr algn="just">
              <a:lnSpc>
                <a:spcPct val="120000"/>
              </a:lnSpc>
            </a:pPr>
            <a:r>
              <a:rPr lang="en-IN" sz="2400" dirty="0">
                <a:latin typeface="Times New Roman" pitchFamily="18" charset="0"/>
                <a:cs typeface="Times New Roman" pitchFamily="18" charset="0"/>
              </a:rPr>
              <a:t>India has the </a:t>
            </a:r>
            <a:r>
              <a:rPr lang="en-IN" sz="2400" b="1" dirty="0">
                <a:latin typeface="Times New Roman" pitchFamily="18" charset="0"/>
                <a:cs typeface="Times New Roman" pitchFamily="18" charset="0"/>
              </a:rPr>
              <a:t>largest livestock </a:t>
            </a:r>
            <a:r>
              <a:rPr lang="en-IN" sz="2400" b="1" dirty="0" smtClean="0">
                <a:latin typeface="Times New Roman" pitchFamily="18" charset="0"/>
                <a:cs typeface="Times New Roman" pitchFamily="18" charset="0"/>
              </a:rPr>
              <a:t>population</a:t>
            </a:r>
            <a:r>
              <a:rPr lang="en-IN" sz="2400" dirty="0" smtClean="0">
                <a:latin typeface="Times New Roman" pitchFamily="18" charset="0"/>
                <a:cs typeface="Times New Roman" pitchFamily="18" charset="0"/>
              </a:rPr>
              <a:t>, 55%</a:t>
            </a:r>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and </a:t>
            </a:r>
            <a:r>
              <a:rPr lang="en-IN" sz="2400" dirty="0">
                <a:latin typeface="Times New Roman" pitchFamily="18" charset="0"/>
                <a:cs typeface="Times New Roman" pitchFamily="18" charset="0"/>
              </a:rPr>
              <a:t>16% of the world’s buffalo and cattle </a:t>
            </a:r>
            <a:r>
              <a:rPr lang="en-IN" sz="2400" dirty="0" smtClean="0">
                <a:latin typeface="Times New Roman" pitchFamily="18" charset="0"/>
                <a:cs typeface="Times New Roman" pitchFamily="18" charset="0"/>
              </a:rPr>
              <a:t>populations, </a:t>
            </a:r>
            <a:r>
              <a:rPr lang="en-IN" sz="2400" dirty="0">
                <a:latin typeface="Times New Roman" pitchFamily="18" charset="0"/>
                <a:cs typeface="Times New Roman" pitchFamily="18" charset="0"/>
              </a:rPr>
              <a:t>respectively </a:t>
            </a:r>
            <a:endParaRPr lang="en-IN" sz="2400" dirty="0" smtClean="0">
              <a:latin typeface="Times New Roman" pitchFamily="18" charset="0"/>
              <a:cs typeface="Times New Roman" pitchFamily="18" charset="0"/>
            </a:endParaRPr>
          </a:p>
          <a:p>
            <a:pPr algn="just">
              <a:lnSpc>
                <a:spcPct val="120000"/>
              </a:lnSpc>
            </a:pPr>
            <a:r>
              <a:rPr lang="en-IN" sz="2400" dirty="0" smtClean="0">
                <a:latin typeface="Times New Roman" pitchFamily="18" charset="0"/>
                <a:cs typeface="Times New Roman" pitchFamily="18" charset="0"/>
              </a:rPr>
              <a:t>The country ranks  </a:t>
            </a:r>
            <a:r>
              <a:rPr lang="en-IN" sz="2400" b="1" dirty="0" smtClean="0">
                <a:latin typeface="Times New Roman" pitchFamily="18" charset="0"/>
                <a:cs typeface="Times New Roman" pitchFamily="18" charset="0"/>
              </a:rPr>
              <a:t>first in goat and buffalo, second in sheep and cattle, </a:t>
            </a:r>
            <a:r>
              <a:rPr lang="en-IN" sz="2400" b="1" dirty="0">
                <a:latin typeface="Times New Roman" pitchFamily="18" charset="0"/>
                <a:cs typeface="Times New Roman" pitchFamily="18" charset="0"/>
              </a:rPr>
              <a:t>and </a:t>
            </a:r>
            <a:r>
              <a:rPr lang="en-IN" sz="2400" b="1" dirty="0" smtClean="0">
                <a:latin typeface="Times New Roman" pitchFamily="18" charset="0"/>
                <a:cs typeface="Times New Roman" pitchFamily="18" charset="0"/>
              </a:rPr>
              <a:t>eighth </a:t>
            </a:r>
            <a:r>
              <a:rPr lang="en-IN" sz="2400" b="1" dirty="0">
                <a:latin typeface="Times New Roman" pitchFamily="18" charset="0"/>
                <a:cs typeface="Times New Roman" pitchFamily="18" charset="0"/>
              </a:rPr>
              <a:t>in poultry populations </a:t>
            </a:r>
            <a:r>
              <a:rPr lang="en-IN" sz="2400" dirty="0">
                <a:latin typeface="Times New Roman" pitchFamily="18" charset="0"/>
                <a:cs typeface="Times New Roman" pitchFamily="18" charset="0"/>
              </a:rPr>
              <a:t>in the world</a:t>
            </a:r>
            <a:r>
              <a:rPr lang="en-IN" sz="2400" dirty="0" smtClean="0">
                <a:latin typeface="Times New Roman" pitchFamily="18" charset="0"/>
                <a:cs typeface="Times New Roman" pitchFamily="18" charset="0"/>
              </a:rPr>
              <a:t>.</a:t>
            </a:r>
            <a:endParaRPr lang="en-IN" sz="2400" dirty="0">
              <a:latin typeface="Times New Roman" pitchFamily="18" charset="0"/>
              <a:cs typeface="Times New Roman" pitchFamily="18" charset="0"/>
            </a:endParaRPr>
          </a:p>
        </p:txBody>
      </p:sp>
      <p:pic>
        <p:nvPicPr>
          <p:cNvPr id="5" name="Content Placeholder 4"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28695" y="0"/>
            <a:ext cx="4315305" cy="3576557"/>
          </a:xfrm>
        </p:spPr>
      </p:pic>
      <p:pic>
        <p:nvPicPr>
          <p:cNvPr id="7"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695" y="3581400"/>
            <a:ext cx="4315305" cy="3262745"/>
          </a:xfrm>
          <a:prstGeom prst="rect">
            <a:avLst/>
          </a:prstGeom>
        </p:spPr>
      </p:pic>
    </p:spTree>
    <p:extLst>
      <p:ext uri="{BB962C8B-B14F-4D97-AF65-F5344CB8AC3E}">
        <p14:creationId xmlns:p14="http://schemas.microsoft.com/office/powerpoint/2010/main" val="1709225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Ministry </a:t>
            </a:r>
            <a:r>
              <a:rPr lang="en-US" sz="4000" b="1" dirty="0">
                <a:latin typeface="Times New Roman" pitchFamily="18" charset="0"/>
                <a:cs typeface="Times New Roman" pitchFamily="18" charset="0"/>
              </a:rPr>
              <a:t>of Fisheries, Animal Husbandry and </a:t>
            </a:r>
            <a:r>
              <a:rPr lang="en-US" sz="4000" b="1" dirty="0" smtClean="0">
                <a:latin typeface="Times New Roman" pitchFamily="18" charset="0"/>
                <a:cs typeface="Times New Roman" pitchFamily="18" charset="0"/>
              </a:rPr>
              <a:t>Dairying, GOI</a:t>
            </a:r>
            <a:r>
              <a:rPr lang="en-IN" sz="4000" dirty="0">
                <a:latin typeface="Times New Roman" pitchFamily="18" charset="0"/>
                <a:cs typeface="Times New Roman" pitchFamily="18" charset="0"/>
              </a:rPr>
              <a:t/>
            </a:r>
            <a:br>
              <a:rPr lang="en-IN" sz="4000" dirty="0">
                <a:latin typeface="Times New Roman" pitchFamily="18" charset="0"/>
                <a:cs typeface="Times New Roman" pitchFamily="18" charset="0"/>
              </a:rPr>
            </a:br>
            <a:endParaRPr lang="en-IN" sz="36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a newly formed ministry in </a:t>
            </a:r>
            <a:r>
              <a:rPr lang="en-US" sz="2400" dirty="0" smtClean="0">
                <a:latin typeface="Times New Roman" pitchFamily="18" charset="0"/>
                <a:cs typeface="Times New Roman" pitchFamily="18" charset="0"/>
              </a:rPr>
              <a:t>May, 2019 </a:t>
            </a:r>
            <a:r>
              <a:rPr lang="en-US" sz="2400" dirty="0">
                <a:latin typeface="Times New Roman" pitchFamily="18" charset="0"/>
                <a:cs typeface="Times New Roman" pitchFamily="18" charset="0"/>
              </a:rPr>
              <a:t>by </a:t>
            </a:r>
            <a:r>
              <a:rPr lang="en-US" sz="2400" dirty="0" smtClean="0">
                <a:latin typeface="Times New Roman" pitchFamily="18" charset="0"/>
                <a:cs typeface="Times New Roman" pitchFamily="18" charset="0"/>
              </a:rPr>
              <a:t>present </a:t>
            </a:r>
            <a:r>
              <a:rPr lang="en-US" sz="2400" dirty="0">
                <a:latin typeface="Times New Roman" pitchFamily="18" charset="0"/>
                <a:cs typeface="Times New Roman" pitchFamily="18" charset="0"/>
              </a:rPr>
              <a:t>government from the department of same name under Ministry of Agriculture and Farmers Welfare.</a:t>
            </a:r>
            <a:endParaRPr lang="en-IN"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It consists of two departments:</a:t>
            </a:r>
            <a:endParaRPr lang="en-IN" sz="24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1. Department of Animal Husbandry and Dairying (AH&amp;D)</a:t>
            </a:r>
            <a:endParaRPr lang="en-IN" sz="24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2. Department of </a:t>
            </a:r>
            <a:r>
              <a:rPr lang="en-US" sz="2400" dirty="0" smtClean="0">
                <a:latin typeface="Times New Roman" pitchFamily="18" charset="0"/>
                <a:cs typeface="Times New Roman" pitchFamily="18" charset="0"/>
              </a:rPr>
              <a:t>Fisheries</a:t>
            </a:r>
          </a:p>
          <a:p>
            <a:pPr marL="0" indent="0" algn="just">
              <a:buNone/>
            </a:pPr>
            <a:endParaRPr lang="en-IN" sz="2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25177731"/>
              </p:ext>
            </p:extLst>
          </p:nvPr>
        </p:nvGraphicFramePr>
        <p:xfrm>
          <a:off x="533400" y="4191000"/>
          <a:ext cx="8153400" cy="2524455"/>
        </p:xfrm>
        <a:graphic>
          <a:graphicData uri="http://schemas.openxmlformats.org/drawingml/2006/table">
            <a:tbl>
              <a:tblPr firstRow="1" firstCol="1" bandRow="1">
                <a:tableStyleId>{5C22544A-7EE6-4342-B048-85BDC9FD1C3A}</a:tableStyleId>
              </a:tblPr>
              <a:tblGrid>
                <a:gridCol w="4076700"/>
                <a:gridCol w="4076700"/>
              </a:tblGrid>
              <a:tr h="323141">
                <a:tc>
                  <a:txBody>
                    <a:bodyPr/>
                    <a:lstStyle/>
                    <a:p>
                      <a:pPr algn="just">
                        <a:lnSpc>
                          <a:spcPct val="115000"/>
                        </a:lnSpc>
                        <a:spcAft>
                          <a:spcPts val="0"/>
                        </a:spcAft>
                      </a:pPr>
                      <a:r>
                        <a:rPr lang="en-US" sz="1900" b="1" dirty="0">
                          <a:solidFill>
                            <a:srgbClr val="002060"/>
                          </a:solidFill>
                          <a:effectLst/>
                          <a:latin typeface="Times New Roman" pitchFamily="18" charset="0"/>
                          <a:cs typeface="Times New Roman" pitchFamily="18" charset="0"/>
                        </a:rPr>
                        <a:t>Name</a:t>
                      </a:r>
                      <a:endParaRPr lang="en-IN" sz="2400" b="1" dirty="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900" b="1" dirty="0">
                          <a:solidFill>
                            <a:srgbClr val="002060"/>
                          </a:solidFill>
                          <a:effectLst/>
                          <a:latin typeface="Times New Roman" pitchFamily="18" charset="0"/>
                          <a:cs typeface="Times New Roman" pitchFamily="18" charset="0"/>
                        </a:rPr>
                        <a:t>Designation</a:t>
                      </a:r>
                      <a:endParaRPr lang="en-IN" sz="2400" b="1" dirty="0">
                        <a:solidFill>
                          <a:srgbClr val="002060"/>
                        </a:solidFill>
                        <a:effectLst/>
                        <a:latin typeface="Times New Roman" pitchFamily="18" charset="0"/>
                        <a:ea typeface="Calibri"/>
                        <a:cs typeface="Times New Roman" pitchFamily="18" charset="0"/>
                      </a:endParaRPr>
                    </a:p>
                  </a:txBody>
                  <a:tcPr marL="68580" marR="68580" marT="0" marB="0"/>
                </a:tc>
              </a:tr>
              <a:tr h="733099">
                <a:tc>
                  <a:txBody>
                    <a:bodyPr/>
                    <a:lstStyle/>
                    <a:p>
                      <a:pPr>
                        <a:lnSpc>
                          <a:spcPct val="115000"/>
                        </a:lnSpc>
                        <a:spcAft>
                          <a:spcPts val="1000"/>
                        </a:spcAft>
                      </a:pPr>
                      <a:r>
                        <a:rPr lang="en-US" sz="1900" b="1" dirty="0" err="1">
                          <a:effectLst/>
                          <a:latin typeface="Times New Roman" pitchFamily="18" charset="0"/>
                          <a:cs typeface="Times New Roman" pitchFamily="18" charset="0"/>
                        </a:rPr>
                        <a:t>Shri</a:t>
                      </a:r>
                      <a:r>
                        <a:rPr lang="en-US" sz="1900" b="1" dirty="0">
                          <a:effectLst/>
                          <a:latin typeface="Times New Roman" pitchFamily="18" charset="0"/>
                          <a:cs typeface="Times New Roman" pitchFamily="18" charset="0"/>
                        </a:rPr>
                        <a:t> </a:t>
                      </a:r>
                      <a:r>
                        <a:rPr lang="en-US" sz="1900" b="1" dirty="0" err="1">
                          <a:effectLst/>
                          <a:latin typeface="Times New Roman" pitchFamily="18" charset="0"/>
                          <a:cs typeface="Times New Roman" pitchFamily="18" charset="0"/>
                        </a:rPr>
                        <a:t>Giriraj</a:t>
                      </a:r>
                      <a:r>
                        <a:rPr lang="en-US" sz="1900" b="1" dirty="0">
                          <a:effectLst/>
                          <a:latin typeface="Times New Roman" pitchFamily="18" charset="0"/>
                          <a:cs typeface="Times New Roman" pitchFamily="18" charset="0"/>
                        </a:rPr>
                        <a:t> Singh</a:t>
                      </a:r>
                      <a:endParaRPr lang="en-IN" sz="1900" b="1"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1000"/>
                        </a:spcAft>
                      </a:pPr>
                      <a:r>
                        <a:rPr lang="en-US" sz="1900" b="1">
                          <a:effectLst/>
                          <a:latin typeface="Times New Roman" pitchFamily="18" charset="0"/>
                          <a:cs typeface="Times New Roman" pitchFamily="18" charset="0"/>
                        </a:rPr>
                        <a:t>Hon'ble Minister of Fisheries, Animal Husbandry and Dairying</a:t>
                      </a:r>
                      <a:endParaRPr lang="en-IN" sz="1900" b="1">
                        <a:effectLst/>
                        <a:latin typeface="Times New Roman" pitchFamily="18" charset="0"/>
                        <a:ea typeface="Calibri"/>
                        <a:cs typeface="Times New Roman" pitchFamily="18" charset="0"/>
                      </a:endParaRPr>
                    </a:p>
                  </a:txBody>
                  <a:tcPr marL="68580" marR="68580" marT="0" marB="0" anchor="ctr"/>
                </a:tc>
              </a:tr>
              <a:tr h="733099">
                <a:tc>
                  <a:txBody>
                    <a:bodyPr/>
                    <a:lstStyle/>
                    <a:p>
                      <a:pPr>
                        <a:lnSpc>
                          <a:spcPct val="115000"/>
                        </a:lnSpc>
                        <a:spcAft>
                          <a:spcPts val="1000"/>
                        </a:spcAft>
                      </a:pPr>
                      <a:r>
                        <a:rPr lang="en-US" sz="1900" b="1" dirty="0" smtClean="0">
                          <a:effectLst/>
                          <a:latin typeface="Times New Roman" pitchFamily="18" charset="0"/>
                          <a:cs typeface="Times New Roman" pitchFamily="18" charset="0"/>
                        </a:rPr>
                        <a:t>Dr.</a:t>
                      </a:r>
                      <a:r>
                        <a:rPr lang="en-US" sz="1900" b="1" baseline="0" dirty="0" smtClean="0">
                          <a:effectLst/>
                          <a:latin typeface="Times New Roman" pitchFamily="18" charset="0"/>
                          <a:cs typeface="Times New Roman" pitchFamily="18" charset="0"/>
                        </a:rPr>
                        <a:t> </a:t>
                      </a:r>
                      <a:r>
                        <a:rPr lang="en-US" sz="1900" b="1" dirty="0" err="1" smtClean="0">
                          <a:effectLst/>
                          <a:latin typeface="Times New Roman" pitchFamily="18" charset="0"/>
                          <a:cs typeface="Times New Roman" pitchFamily="18" charset="0"/>
                        </a:rPr>
                        <a:t>Sanjeev</a:t>
                      </a:r>
                      <a:r>
                        <a:rPr lang="en-US" sz="1900" b="1" dirty="0" smtClean="0">
                          <a:effectLst/>
                          <a:latin typeface="Times New Roman" pitchFamily="18" charset="0"/>
                          <a:cs typeface="Times New Roman" pitchFamily="18" charset="0"/>
                        </a:rPr>
                        <a:t> </a:t>
                      </a:r>
                      <a:r>
                        <a:rPr lang="en-US" sz="1900" b="1" dirty="0">
                          <a:effectLst/>
                          <a:latin typeface="Times New Roman" pitchFamily="18" charset="0"/>
                          <a:cs typeface="Times New Roman" pitchFamily="18" charset="0"/>
                        </a:rPr>
                        <a:t>Kumar </a:t>
                      </a:r>
                      <a:r>
                        <a:rPr lang="en-US" sz="1900" b="1" dirty="0" err="1">
                          <a:effectLst/>
                          <a:latin typeface="Times New Roman" pitchFamily="18" charset="0"/>
                          <a:cs typeface="Times New Roman" pitchFamily="18" charset="0"/>
                        </a:rPr>
                        <a:t>Balyan</a:t>
                      </a:r>
                      <a:endParaRPr lang="en-IN" sz="1900" b="1" dirty="0">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1000"/>
                        </a:spcAft>
                      </a:pPr>
                      <a:r>
                        <a:rPr lang="en-US" sz="1900" b="1" dirty="0" err="1">
                          <a:effectLst/>
                          <a:latin typeface="Times New Roman" pitchFamily="18" charset="0"/>
                          <a:cs typeface="Times New Roman" pitchFamily="18" charset="0"/>
                        </a:rPr>
                        <a:t>Hon'ble</a:t>
                      </a:r>
                      <a:r>
                        <a:rPr lang="en-US" sz="1900" b="1" dirty="0">
                          <a:effectLst/>
                          <a:latin typeface="Times New Roman" pitchFamily="18" charset="0"/>
                          <a:cs typeface="Times New Roman" pitchFamily="18" charset="0"/>
                        </a:rPr>
                        <a:t> Minister of State of Fisheries, Animal Husbandry and Dairying</a:t>
                      </a:r>
                      <a:endParaRPr lang="en-IN" sz="1900" b="1" dirty="0">
                        <a:effectLst/>
                        <a:latin typeface="Times New Roman" pitchFamily="18" charset="0"/>
                        <a:ea typeface="Calibri"/>
                        <a:cs typeface="Times New Roman" pitchFamily="18" charset="0"/>
                      </a:endParaRPr>
                    </a:p>
                  </a:txBody>
                  <a:tcPr marL="68580" marR="68580" marT="0" marB="0" anchor="ctr"/>
                </a:tc>
              </a:tr>
              <a:tr h="725263">
                <a:tc>
                  <a:txBody>
                    <a:bodyPr/>
                    <a:lstStyle/>
                    <a:p>
                      <a:pPr>
                        <a:lnSpc>
                          <a:spcPts val="1525"/>
                        </a:lnSpc>
                        <a:spcAft>
                          <a:spcPts val="1000"/>
                        </a:spcAft>
                      </a:pPr>
                      <a:r>
                        <a:rPr lang="en-US" sz="1900" b="1" dirty="0" err="1" smtClean="0">
                          <a:effectLst/>
                          <a:latin typeface="Times New Roman" pitchFamily="18" charset="0"/>
                          <a:cs typeface="Times New Roman" pitchFamily="18" charset="0"/>
                        </a:rPr>
                        <a:t>Shri</a:t>
                      </a:r>
                      <a:r>
                        <a:rPr lang="en-US" sz="1900" b="1" dirty="0" smtClean="0">
                          <a:effectLst/>
                          <a:latin typeface="Times New Roman" pitchFamily="18" charset="0"/>
                          <a:cs typeface="Times New Roman" pitchFamily="18" charset="0"/>
                        </a:rPr>
                        <a:t> </a:t>
                      </a:r>
                      <a:r>
                        <a:rPr lang="en-US" sz="1900" b="1" dirty="0" err="1">
                          <a:effectLst/>
                          <a:latin typeface="Times New Roman" pitchFamily="18" charset="0"/>
                          <a:cs typeface="Times New Roman" pitchFamily="18" charset="0"/>
                        </a:rPr>
                        <a:t>Pratap</a:t>
                      </a:r>
                      <a:r>
                        <a:rPr lang="en-US" sz="1900" b="1" dirty="0">
                          <a:effectLst/>
                          <a:latin typeface="Times New Roman" pitchFamily="18" charset="0"/>
                          <a:cs typeface="Times New Roman" pitchFamily="18" charset="0"/>
                        </a:rPr>
                        <a:t> Chandra </a:t>
                      </a:r>
                      <a:r>
                        <a:rPr lang="en-US" sz="1900" b="1" dirty="0" err="1">
                          <a:effectLst/>
                          <a:latin typeface="Times New Roman" pitchFamily="18" charset="0"/>
                          <a:cs typeface="Times New Roman" pitchFamily="18" charset="0"/>
                        </a:rPr>
                        <a:t>Sarangi</a:t>
                      </a:r>
                      <a:endParaRPr lang="en-IN" sz="1900" b="1" dirty="0">
                        <a:effectLst/>
                        <a:latin typeface="Times New Roman" pitchFamily="18" charset="0"/>
                        <a:ea typeface="Calibri"/>
                        <a:cs typeface="Times New Roman" pitchFamily="18" charset="0"/>
                      </a:endParaRPr>
                    </a:p>
                  </a:txBody>
                  <a:tcPr marL="68580" marR="68580" marT="0" marB="0" anchor="ctr"/>
                </a:tc>
                <a:tc>
                  <a:txBody>
                    <a:bodyPr/>
                    <a:lstStyle/>
                    <a:p>
                      <a:pPr>
                        <a:lnSpc>
                          <a:spcPts val="1525"/>
                        </a:lnSpc>
                        <a:spcAft>
                          <a:spcPts val="1000"/>
                        </a:spcAft>
                      </a:pPr>
                      <a:r>
                        <a:rPr lang="en-US" sz="1900" b="1" dirty="0" err="1">
                          <a:effectLst/>
                          <a:latin typeface="Times New Roman" pitchFamily="18" charset="0"/>
                          <a:cs typeface="Times New Roman" pitchFamily="18" charset="0"/>
                        </a:rPr>
                        <a:t>Hon'ble</a:t>
                      </a:r>
                      <a:r>
                        <a:rPr lang="en-US" sz="1900" b="1" dirty="0">
                          <a:effectLst/>
                          <a:latin typeface="Times New Roman" pitchFamily="18" charset="0"/>
                          <a:cs typeface="Times New Roman" pitchFamily="18" charset="0"/>
                        </a:rPr>
                        <a:t> Minister of State of Fisheries, Animal Husbandry and Dairying</a:t>
                      </a:r>
                      <a:endParaRPr lang="en-IN" sz="1900" b="1"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969078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Animal and Fisheries Resource Department, Govt. of Bihar</a:t>
            </a:r>
            <a:endParaRPr lang="en-IN" b="1"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41617361"/>
              </p:ext>
            </p:extLst>
          </p:nvPr>
        </p:nvGraphicFramePr>
        <p:xfrm>
          <a:off x="533400" y="1828801"/>
          <a:ext cx="8153400" cy="2065075"/>
        </p:xfrm>
        <a:graphic>
          <a:graphicData uri="http://schemas.openxmlformats.org/drawingml/2006/table">
            <a:tbl>
              <a:tblPr firstRow="1" firstCol="1" bandRow="1">
                <a:tableStyleId>{5C22544A-7EE6-4342-B048-85BDC9FD1C3A}</a:tableStyleId>
              </a:tblPr>
              <a:tblGrid>
                <a:gridCol w="4076700"/>
                <a:gridCol w="4076700"/>
              </a:tblGrid>
              <a:tr h="323141">
                <a:tc>
                  <a:txBody>
                    <a:bodyPr/>
                    <a:lstStyle/>
                    <a:p>
                      <a:pPr algn="just">
                        <a:lnSpc>
                          <a:spcPct val="115000"/>
                        </a:lnSpc>
                        <a:spcAft>
                          <a:spcPts val="0"/>
                        </a:spcAft>
                      </a:pPr>
                      <a:r>
                        <a:rPr lang="en-US" sz="1900" b="1" dirty="0">
                          <a:solidFill>
                            <a:srgbClr val="002060"/>
                          </a:solidFill>
                          <a:effectLst/>
                          <a:latin typeface="Times New Roman" pitchFamily="18" charset="0"/>
                          <a:cs typeface="Times New Roman" pitchFamily="18" charset="0"/>
                        </a:rPr>
                        <a:t>Name</a:t>
                      </a:r>
                      <a:endParaRPr lang="en-IN" sz="2400" b="1" dirty="0">
                        <a:solidFill>
                          <a:srgbClr val="002060"/>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900" b="1" dirty="0">
                          <a:solidFill>
                            <a:srgbClr val="002060"/>
                          </a:solidFill>
                          <a:effectLst/>
                          <a:latin typeface="Times New Roman" pitchFamily="18" charset="0"/>
                          <a:cs typeface="Times New Roman" pitchFamily="18" charset="0"/>
                        </a:rPr>
                        <a:t>Designation</a:t>
                      </a:r>
                      <a:endParaRPr lang="en-IN" sz="2400" b="1" dirty="0">
                        <a:solidFill>
                          <a:srgbClr val="002060"/>
                        </a:solidFill>
                        <a:effectLst/>
                        <a:latin typeface="Times New Roman" pitchFamily="18" charset="0"/>
                        <a:ea typeface="Calibri"/>
                        <a:cs typeface="Times New Roman" pitchFamily="18" charset="0"/>
                      </a:endParaRPr>
                    </a:p>
                  </a:txBody>
                  <a:tcPr marL="68580" marR="68580" marT="0" marB="0"/>
                </a:tc>
              </a:tr>
              <a:tr h="946404">
                <a:tc>
                  <a:txBody>
                    <a:bodyPr/>
                    <a:lstStyle/>
                    <a:p>
                      <a:pPr>
                        <a:lnSpc>
                          <a:spcPct val="115000"/>
                        </a:lnSpc>
                        <a:spcAft>
                          <a:spcPts val="1000"/>
                        </a:spcAft>
                      </a:pPr>
                      <a:r>
                        <a:rPr lang="en-US" sz="1900" b="1" dirty="0" smtClean="0">
                          <a:effectLst/>
                          <a:latin typeface="Times New Roman" pitchFamily="18" charset="0"/>
                          <a:ea typeface="+mn-ea"/>
                          <a:cs typeface="Times New Roman" pitchFamily="18" charset="0"/>
                        </a:rPr>
                        <a:t>Dr.</a:t>
                      </a:r>
                      <a:r>
                        <a:rPr lang="en-US" sz="1900" b="1" baseline="0" dirty="0" smtClean="0">
                          <a:effectLst/>
                          <a:latin typeface="Times New Roman" pitchFamily="18" charset="0"/>
                          <a:ea typeface="+mn-ea"/>
                          <a:cs typeface="Times New Roman" pitchFamily="18" charset="0"/>
                        </a:rPr>
                        <a:t> </a:t>
                      </a:r>
                      <a:r>
                        <a:rPr lang="en-US" sz="1900" b="1" baseline="0" dirty="0" err="1" smtClean="0">
                          <a:effectLst/>
                          <a:latin typeface="Times New Roman" pitchFamily="18" charset="0"/>
                          <a:ea typeface="+mn-ea"/>
                          <a:cs typeface="Times New Roman" pitchFamily="18" charset="0"/>
                        </a:rPr>
                        <a:t>Prem</a:t>
                      </a:r>
                      <a:r>
                        <a:rPr lang="en-US" sz="1900" b="1" baseline="0" dirty="0" smtClean="0">
                          <a:effectLst/>
                          <a:latin typeface="Times New Roman" pitchFamily="18" charset="0"/>
                          <a:ea typeface="+mn-ea"/>
                          <a:cs typeface="Times New Roman" pitchFamily="18" charset="0"/>
                        </a:rPr>
                        <a:t> Kumar</a:t>
                      </a:r>
                      <a:endParaRPr lang="en-IN" sz="1900" b="1"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900" b="1" dirty="0" err="1">
                          <a:effectLst/>
                          <a:latin typeface="Times New Roman" pitchFamily="18" charset="0"/>
                          <a:cs typeface="Times New Roman" pitchFamily="18" charset="0"/>
                        </a:rPr>
                        <a:t>Hon'ble</a:t>
                      </a:r>
                      <a:r>
                        <a:rPr lang="en-US" sz="1900" b="1" dirty="0">
                          <a:effectLst/>
                          <a:latin typeface="Times New Roman" pitchFamily="18" charset="0"/>
                          <a:cs typeface="Times New Roman" pitchFamily="18" charset="0"/>
                        </a:rPr>
                        <a:t> Minister of </a:t>
                      </a:r>
                      <a:r>
                        <a:rPr lang="en-IN" sz="1900" b="1" dirty="0" smtClean="0">
                          <a:latin typeface="Times New Roman" pitchFamily="18" charset="0"/>
                          <a:cs typeface="Times New Roman" pitchFamily="18" charset="0"/>
                        </a:rPr>
                        <a:t>Animal and Fisheries Resource Department, Govt. of Bihar</a:t>
                      </a:r>
                      <a:endParaRPr lang="en-IN" sz="1900" b="1" dirty="0">
                        <a:effectLst/>
                        <a:latin typeface="Times New Roman" pitchFamily="18" charset="0"/>
                        <a:ea typeface="Calibri"/>
                        <a:cs typeface="Times New Roman" pitchFamily="18" charset="0"/>
                      </a:endParaRPr>
                    </a:p>
                  </a:txBody>
                  <a:tcPr marL="68580" marR="68580" marT="0" marB="0"/>
                </a:tc>
              </a:tr>
              <a:tr h="733099">
                <a:tc>
                  <a:txBody>
                    <a:bodyPr/>
                    <a:lstStyle/>
                    <a:p>
                      <a:pPr>
                        <a:lnSpc>
                          <a:spcPct val="115000"/>
                        </a:lnSpc>
                        <a:spcAft>
                          <a:spcPts val="1000"/>
                        </a:spcAft>
                      </a:pPr>
                      <a:r>
                        <a:rPr lang="en-US" sz="1900" b="1" dirty="0" smtClean="0">
                          <a:effectLst/>
                          <a:latin typeface="Times New Roman" pitchFamily="18" charset="0"/>
                          <a:cs typeface="Times New Roman" pitchFamily="18" charset="0"/>
                        </a:rPr>
                        <a:t>Dr.</a:t>
                      </a:r>
                      <a:r>
                        <a:rPr lang="en-US" sz="1900" b="1" baseline="0" dirty="0" smtClean="0">
                          <a:effectLst/>
                          <a:latin typeface="Times New Roman" pitchFamily="18" charset="0"/>
                          <a:cs typeface="Times New Roman" pitchFamily="18" charset="0"/>
                        </a:rPr>
                        <a:t> N. </a:t>
                      </a:r>
                      <a:r>
                        <a:rPr lang="en-US" sz="1900" b="1" baseline="0" dirty="0" err="1" smtClean="0">
                          <a:effectLst/>
                          <a:latin typeface="Times New Roman" pitchFamily="18" charset="0"/>
                          <a:cs typeface="Times New Roman" pitchFamily="18" charset="0"/>
                        </a:rPr>
                        <a:t>Saravana</a:t>
                      </a:r>
                      <a:r>
                        <a:rPr lang="en-US" sz="1900" b="1" baseline="0" dirty="0" smtClean="0">
                          <a:effectLst/>
                          <a:latin typeface="Times New Roman" pitchFamily="18" charset="0"/>
                          <a:cs typeface="Times New Roman" pitchFamily="18" charset="0"/>
                        </a:rPr>
                        <a:t> Kumar</a:t>
                      </a:r>
                      <a:endParaRPr lang="en-IN" sz="1900" b="1"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900" b="1" dirty="0" smtClean="0">
                          <a:effectLst/>
                          <a:latin typeface="Times New Roman" pitchFamily="18" charset="0"/>
                          <a:cs typeface="Times New Roman" pitchFamily="18" charset="0"/>
                        </a:rPr>
                        <a:t>Secretary,  </a:t>
                      </a:r>
                      <a:r>
                        <a:rPr lang="en-IN" sz="1900" b="1" dirty="0" smtClean="0">
                          <a:latin typeface="Times New Roman" pitchFamily="18" charset="0"/>
                          <a:cs typeface="Times New Roman" pitchFamily="18" charset="0"/>
                        </a:rPr>
                        <a:t>Animal and Fisheries Resource Department, Govt. of Bihar</a:t>
                      </a:r>
                      <a:endParaRPr lang="en-IN" sz="1900" b="1" dirty="0">
                        <a:effectLst/>
                        <a:latin typeface="Times New Roman" pitchFamily="18" charset="0"/>
                        <a:ea typeface="Calibri"/>
                        <a:cs typeface="Times New Roman" pitchFamily="18" charset="0"/>
                      </a:endParaRPr>
                    </a:p>
                  </a:txBody>
                  <a:tcPr marL="68580" marR="68580" marT="0" marB="0"/>
                </a:tc>
              </a:tr>
            </a:tbl>
          </a:graphicData>
        </a:graphic>
      </p:graphicFrame>
      <p:sp>
        <p:nvSpPr>
          <p:cNvPr id="5" name="TextBox 4"/>
          <p:cNvSpPr txBox="1"/>
          <p:nvPr/>
        </p:nvSpPr>
        <p:spPr>
          <a:xfrm>
            <a:off x="685800" y="4114800"/>
            <a:ext cx="8001000" cy="2308324"/>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APEDA: </a:t>
            </a:r>
            <a:r>
              <a:rPr lang="en-IN" sz="2400" dirty="0">
                <a:latin typeface="Times New Roman" pitchFamily="18" charset="0"/>
                <a:cs typeface="Times New Roman" pitchFamily="18" charset="0"/>
              </a:rPr>
              <a:t>Agricultural and Processed Food Export Development </a:t>
            </a:r>
            <a:r>
              <a:rPr lang="en-IN" sz="2400" dirty="0" smtClean="0">
                <a:latin typeface="Times New Roman" pitchFamily="18" charset="0"/>
                <a:cs typeface="Times New Roman" pitchFamily="18" charset="0"/>
              </a:rPr>
              <a:t>Authority (New Delhi)</a:t>
            </a:r>
          </a:p>
          <a:p>
            <a:pPr algn="just"/>
            <a:r>
              <a:rPr lang="en-IN" sz="2400" b="1" dirty="0" smtClean="0">
                <a:latin typeface="Times New Roman" pitchFamily="18" charset="0"/>
                <a:cs typeface="Times New Roman" pitchFamily="18" charset="0"/>
              </a:rPr>
              <a:t>MPEDA: </a:t>
            </a:r>
            <a:r>
              <a:rPr lang="en-IN" sz="2400" dirty="0">
                <a:latin typeface="Times New Roman" pitchFamily="18" charset="0"/>
                <a:cs typeface="Times New Roman" pitchFamily="18" charset="0"/>
              </a:rPr>
              <a:t>Marine Products Export Development </a:t>
            </a:r>
            <a:r>
              <a:rPr lang="en-IN" sz="2400" dirty="0" smtClean="0">
                <a:latin typeface="Times New Roman" pitchFamily="18" charset="0"/>
                <a:cs typeface="Times New Roman" pitchFamily="18" charset="0"/>
              </a:rPr>
              <a:t>Authority (</a:t>
            </a:r>
            <a:r>
              <a:rPr lang="en-IN" sz="2400" dirty="0" err="1" smtClean="0">
                <a:latin typeface="Times New Roman" pitchFamily="18" charset="0"/>
                <a:cs typeface="Times New Roman" pitchFamily="18" charset="0"/>
              </a:rPr>
              <a:t>Kochin</a:t>
            </a:r>
            <a:r>
              <a:rPr lang="en-IN" sz="2400" dirty="0" smtClean="0">
                <a:latin typeface="Times New Roman" pitchFamily="18" charset="0"/>
                <a:cs typeface="Times New Roman" pitchFamily="18" charset="0"/>
              </a:rPr>
              <a:t>)</a:t>
            </a:r>
          </a:p>
          <a:p>
            <a:pPr algn="just"/>
            <a:r>
              <a:rPr lang="en-IN" sz="2400" b="1" dirty="0" smtClean="0">
                <a:latin typeface="Times New Roman" pitchFamily="18" charset="0"/>
                <a:cs typeface="Times New Roman" pitchFamily="18" charset="0"/>
              </a:rPr>
              <a:t>FSSAI:</a:t>
            </a:r>
            <a:r>
              <a:rPr lang="en-IN" sz="2400" dirty="0" smtClean="0">
                <a:latin typeface="Times New Roman" pitchFamily="18" charset="0"/>
                <a:cs typeface="Times New Roman" pitchFamily="18" charset="0"/>
              </a:rPr>
              <a:t> Food Safety and Standards Authority of India (New Delhi)</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72126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20</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Livestock </a:t>
            </a:r>
            <a:r>
              <a:rPr lang="en-US" b="1" dirty="0" smtClean="0">
                <a:latin typeface="Times New Roman" pitchFamily="18" charset="0"/>
                <a:cs typeface="Times New Roman" pitchFamily="18" charset="0"/>
              </a:rPr>
              <a:t>Census (DAHD, 2019)</a:t>
            </a:r>
            <a:endParaRPr lang="en-IN"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9304934"/>
              </p:ext>
            </p:extLst>
          </p:nvPr>
        </p:nvGraphicFramePr>
        <p:xfrm>
          <a:off x="457200" y="1228902"/>
          <a:ext cx="8229600" cy="5476698"/>
        </p:xfrm>
        <a:graphic>
          <a:graphicData uri="http://schemas.openxmlformats.org/drawingml/2006/table">
            <a:tbl>
              <a:tblPr firstRow="1" firstCol="1" bandRow="1">
                <a:tableStyleId>{5C22544A-7EE6-4342-B048-85BDC9FD1C3A}</a:tableStyleId>
              </a:tblPr>
              <a:tblGrid>
                <a:gridCol w="2073162"/>
                <a:gridCol w="724901"/>
                <a:gridCol w="1315604"/>
                <a:gridCol w="1609112"/>
                <a:gridCol w="136345"/>
                <a:gridCol w="2370476"/>
              </a:tblGrid>
              <a:tr h="315468">
                <a:tc>
                  <a:txBody>
                    <a:bodyPr/>
                    <a:lstStyle/>
                    <a:p>
                      <a:pPr algn="ctr">
                        <a:lnSpc>
                          <a:spcPct val="115000"/>
                        </a:lnSpc>
                        <a:spcAft>
                          <a:spcPts val="0"/>
                        </a:spcAft>
                      </a:pPr>
                      <a:r>
                        <a:rPr lang="en-US" sz="1900" dirty="0">
                          <a:effectLst/>
                          <a:latin typeface="Times New Roman" pitchFamily="18" charset="0"/>
                          <a:cs typeface="Times New Roman" pitchFamily="18" charset="0"/>
                        </a:rPr>
                        <a:t> </a:t>
                      </a:r>
                      <a:endParaRPr lang="en-IN" sz="1900" dirty="0">
                        <a:effectLst/>
                        <a:latin typeface="Times New Roman" pitchFamily="18" charset="0"/>
                        <a:ea typeface="Calibri"/>
                        <a:cs typeface="Times New Roman" pitchFamily="18" charset="0"/>
                      </a:endParaRPr>
                    </a:p>
                  </a:txBody>
                  <a:tcPr marL="25300" marR="25300" marT="0" marB="0"/>
                </a:tc>
                <a:tc gridSpan="5">
                  <a:txBody>
                    <a:bodyPr/>
                    <a:lstStyle/>
                    <a:p>
                      <a:pPr algn="ctr">
                        <a:lnSpc>
                          <a:spcPct val="115000"/>
                        </a:lnSpc>
                        <a:spcAft>
                          <a:spcPts val="0"/>
                        </a:spcAft>
                      </a:pPr>
                      <a:r>
                        <a:rPr lang="en-US" sz="1900" dirty="0">
                          <a:effectLst/>
                          <a:latin typeface="Times New Roman" pitchFamily="18" charset="0"/>
                          <a:cs typeface="Times New Roman" pitchFamily="18" charset="0"/>
                        </a:rPr>
                        <a:t>ALL INDIA LIVESTOCK CENSUS (in million)</a:t>
                      </a:r>
                      <a:endParaRPr lang="en-IN" sz="1900" dirty="0">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242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effectLst/>
                          <a:latin typeface="Times New Roman" pitchFamily="18" charset="0"/>
                          <a:cs typeface="Times New Roman" pitchFamily="18" charset="0"/>
                        </a:rPr>
                        <a:t>       Category</a:t>
                      </a:r>
                      <a:endParaRPr lang="en-IN" sz="1900" dirty="0" smtClean="0">
                        <a:effectLst/>
                        <a:latin typeface="Times New Roman" pitchFamily="18" charset="0"/>
                        <a:ea typeface="Calibri"/>
                        <a:cs typeface="Times New Roman" pitchFamily="18" charset="0"/>
                      </a:endParaRPr>
                    </a:p>
                    <a:p>
                      <a:endParaRPr lang="en-IN" sz="1900" dirty="0">
                        <a:effectLst/>
                        <a:latin typeface="Times New Roman" pitchFamily="18" charset="0"/>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2007</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2012</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b="1" dirty="0">
                          <a:effectLst/>
                          <a:latin typeface="Times New Roman" pitchFamily="18" charset="0"/>
                          <a:cs typeface="Times New Roman" pitchFamily="18" charset="0"/>
                        </a:rPr>
                        <a:t>2019</a:t>
                      </a:r>
                      <a:endParaRPr lang="en-IN" sz="1900" b="1" dirty="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a:effectLst/>
                          <a:latin typeface="Times New Roman" pitchFamily="18" charset="0"/>
                          <a:cs typeface="Times New Roman" pitchFamily="18" charset="0"/>
                        </a:rPr>
                        <a:t>% Change (2012 to 2019)</a:t>
                      </a:r>
                      <a:endParaRPr lang="en-IN" sz="1900">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r>
              <a:tr h="315468">
                <a:tc>
                  <a:txBody>
                    <a:bodyPr/>
                    <a:lstStyle/>
                    <a:p>
                      <a:pPr algn="ctr">
                        <a:lnSpc>
                          <a:spcPct val="115000"/>
                        </a:lnSpc>
                        <a:spcAft>
                          <a:spcPts val="0"/>
                        </a:spcAft>
                      </a:pPr>
                      <a:r>
                        <a:rPr lang="en-US" sz="1900" dirty="0">
                          <a:effectLst/>
                          <a:latin typeface="Times New Roman" pitchFamily="18" charset="0"/>
                          <a:cs typeface="Times New Roman" pitchFamily="18" charset="0"/>
                        </a:rPr>
                        <a:t>Cattle</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199.08</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190.9</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192.52</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0.85</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Buffalo</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105.34</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108.7</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109.85</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1.06</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Yak</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0.08</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0.08</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0.06</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-25.00</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Mithun</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0.26</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0.30</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0.38</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26.66</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Bovines</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304.76</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299.98</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302.82</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1.00</a:t>
                      </a:r>
                      <a:endParaRPr lang="en-IN" sz="1900">
                        <a:effectLst/>
                        <a:latin typeface="Times New Roman" pitchFamily="18" charset="0"/>
                        <a:ea typeface="Calibri"/>
                        <a:cs typeface="Times New Roman" pitchFamily="18" charset="0"/>
                      </a:endParaRPr>
                    </a:p>
                  </a:txBody>
                  <a:tcPr marL="25300" marR="25300" marT="0" marB="0"/>
                </a:tc>
              </a:tr>
              <a:tr h="369957">
                <a:tc>
                  <a:txBody>
                    <a:bodyPr/>
                    <a:lstStyle/>
                    <a:p>
                      <a:pPr algn="ctr">
                        <a:lnSpc>
                          <a:spcPct val="115000"/>
                        </a:lnSpc>
                        <a:spcAft>
                          <a:spcPts val="0"/>
                        </a:spcAft>
                      </a:pPr>
                      <a:r>
                        <a:rPr lang="en-US" sz="1900">
                          <a:effectLst/>
                          <a:latin typeface="Times New Roman" pitchFamily="18" charset="0"/>
                          <a:cs typeface="Times New Roman" pitchFamily="18" charset="0"/>
                        </a:rPr>
                        <a:t>Sheep</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71.56</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65.07</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74.26</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14.13</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Goat</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140.54</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135.17</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148.88</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10.14</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Horses &amp; Ponies</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0.61</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0.63</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0.34</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-45.24</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Mules</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0.14</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0.20</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0.08</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-57.09</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Donkeys</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0.44</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0.32</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0.12</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-61.23</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Camels</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0.52</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0.4</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0.25</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-37.05</a:t>
                      </a:r>
                      <a:endParaRPr lang="en-IN" sz="1900">
                        <a:effectLst/>
                        <a:latin typeface="Times New Roman" pitchFamily="18" charset="0"/>
                        <a:ea typeface="Calibri"/>
                        <a:cs typeface="Times New Roman" pitchFamily="18" charset="0"/>
                      </a:endParaRPr>
                    </a:p>
                  </a:txBody>
                  <a:tcPr marL="25300" marR="25300" marT="0" marB="0"/>
                </a:tc>
              </a:tr>
              <a:tr h="315468">
                <a:tc>
                  <a:txBody>
                    <a:bodyPr/>
                    <a:lstStyle/>
                    <a:p>
                      <a:pPr algn="ctr">
                        <a:lnSpc>
                          <a:spcPct val="115000"/>
                        </a:lnSpc>
                        <a:spcAft>
                          <a:spcPts val="0"/>
                        </a:spcAft>
                      </a:pPr>
                      <a:r>
                        <a:rPr lang="en-US" sz="1900">
                          <a:effectLst/>
                          <a:latin typeface="Times New Roman" pitchFamily="18" charset="0"/>
                          <a:cs typeface="Times New Roman" pitchFamily="18" charset="0"/>
                        </a:rPr>
                        <a:t>Pigs</a:t>
                      </a:r>
                      <a:endParaRPr lang="en-IN" sz="190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dirty="0">
                          <a:effectLst/>
                          <a:latin typeface="Times New Roman" pitchFamily="18" charset="0"/>
                          <a:cs typeface="Times New Roman" pitchFamily="18" charset="0"/>
                        </a:rPr>
                        <a:t>11.13</a:t>
                      </a:r>
                      <a:endParaRPr lang="en-IN" sz="1900"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a:effectLst/>
                          <a:latin typeface="Times New Roman" pitchFamily="18" charset="0"/>
                          <a:cs typeface="Times New Roman" pitchFamily="18" charset="0"/>
                        </a:rPr>
                        <a:t>10.29</a:t>
                      </a:r>
                      <a:endParaRPr lang="en-IN" sz="190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solidFill>
                            <a:srgbClr val="FF0000"/>
                          </a:solidFill>
                          <a:effectLst/>
                          <a:latin typeface="Times New Roman" pitchFamily="18" charset="0"/>
                          <a:cs typeface="Times New Roman" pitchFamily="18" charset="0"/>
                        </a:rPr>
                        <a:t>9.06</a:t>
                      </a:r>
                      <a:endParaRPr lang="en-IN" sz="1900" b="1" dirty="0">
                        <a:solidFill>
                          <a:srgbClr val="FF0000"/>
                        </a:solidFill>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a:effectLst/>
                          <a:latin typeface="Times New Roman" pitchFamily="18" charset="0"/>
                          <a:cs typeface="Times New Roman" pitchFamily="18" charset="0"/>
                        </a:rPr>
                        <a:t>-12.03</a:t>
                      </a:r>
                      <a:endParaRPr lang="en-IN" sz="1900">
                        <a:effectLst/>
                        <a:latin typeface="Times New Roman" pitchFamily="18" charset="0"/>
                        <a:ea typeface="Calibri"/>
                        <a:cs typeface="Times New Roman" pitchFamily="18" charset="0"/>
                      </a:endParaRPr>
                    </a:p>
                  </a:txBody>
                  <a:tcPr marL="25300" marR="25300" marT="0" marB="0"/>
                </a:tc>
              </a:tr>
              <a:tr h="444825">
                <a:tc>
                  <a:txBody>
                    <a:bodyPr/>
                    <a:lstStyle/>
                    <a:p>
                      <a:pPr algn="ctr">
                        <a:lnSpc>
                          <a:spcPct val="115000"/>
                        </a:lnSpc>
                        <a:spcAft>
                          <a:spcPts val="0"/>
                        </a:spcAft>
                      </a:pPr>
                      <a:r>
                        <a:rPr lang="en-US" sz="1900" b="1" dirty="0">
                          <a:effectLst/>
                          <a:latin typeface="Times New Roman" pitchFamily="18" charset="0"/>
                          <a:cs typeface="Times New Roman" pitchFamily="18" charset="0"/>
                        </a:rPr>
                        <a:t>Total livestock</a:t>
                      </a:r>
                      <a:endParaRPr lang="en-IN" sz="1900" b="1"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b="1" dirty="0">
                          <a:effectLst/>
                          <a:latin typeface="Times New Roman" pitchFamily="18" charset="0"/>
                          <a:cs typeface="Times New Roman" pitchFamily="18" charset="0"/>
                        </a:rPr>
                        <a:t>529.70</a:t>
                      </a:r>
                      <a:endParaRPr lang="en-IN" sz="1900" b="1" dirty="0">
                        <a:effectLst/>
                        <a:latin typeface="Times New Roman" pitchFamily="18" charset="0"/>
                        <a:ea typeface="Calibri"/>
                        <a:cs typeface="Times New Roman" pitchFamily="18" charset="0"/>
                      </a:endParaRPr>
                    </a:p>
                  </a:txBody>
                  <a:tcPr marL="25300" marR="25300" marT="0" marB="0"/>
                </a:tc>
                <a:tc>
                  <a:txBody>
                    <a:bodyPr/>
                    <a:lstStyle/>
                    <a:p>
                      <a:pPr algn="ctr">
                        <a:lnSpc>
                          <a:spcPct val="115000"/>
                        </a:lnSpc>
                        <a:spcAft>
                          <a:spcPts val="0"/>
                        </a:spcAft>
                      </a:pPr>
                      <a:r>
                        <a:rPr lang="en-US" sz="1900" b="1" dirty="0">
                          <a:effectLst/>
                          <a:latin typeface="Times New Roman" pitchFamily="18" charset="0"/>
                          <a:cs typeface="Times New Roman" pitchFamily="18" charset="0"/>
                        </a:rPr>
                        <a:t>512.06</a:t>
                      </a:r>
                      <a:endParaRPr lang="en-IN" sz="1900" b="1" dirty="0">
                        <a:effectLst/>
                        <a:latin typeface="Times New Roman" pitchFamily="18" charset="0"/>
                        <a:ea typeface="Calibri"/>
                        <a:cs typeface="Times New Roman" pitchFamily="18" charset="0"/>
                      </a:endParaRPr>
                    </a:p>
                  </a:txBody>
                  <a:tcPr marL="25300" marR="25300" marT="0" marB="0"/>
                </a:tc>
                <a:tc gridSpan="2">
                  <a:txBody>
                    <a:bodyPr/>
                    <a:lstStyle/>
                    <a:p>
                      <a:pPr algn="ctr">
                        <a:lnSpc>
                          <a:spcPct val="115000"/>
                        </a:lnSpc>
                        <a:spcAft>
                          <a:spcPts val="0"/>
                        </a:spcAft>
                      </a:pPr>
                      <a:r>
                        <a:rPr lang="en-US" sz="1900" b="1" dirty="0">
                          <a:effectLst/>
                          <a:latin typeface="Times New Roman" pitchFamily="18" charset="0"/>
                          <a:cs typeface="Times New Roman" pitchFamily="18" charset="0"/>
                        </a:rPr>
                        <a:t>535.82</a:t>
                      </a:r>
                      <a:endParaRPr lang="en-IN" sz="1900" b="1" dirty="0">
                        <a:effectLst/>
                        <a:latin typeface="Times New Roman" pitchFamily="18" charset="0"/>
                        <a:ea typeface="Calibri"/>
                        <a:cs typeface="Times New Roman" pitchFamily="18" charset="0"/>
                      </a:endParaRPr>
                    </a:p>
                  </a:txBody>
                  <a:tcPr marL="25300" marR="25300" marT="0" marB="0"/>
                </a:tc>
                <a:tc hMerge="1">
                  <a:txBody>
                    <a:bodyPr/>
                    <a:lstStyle/>
                    <a:p>
                      <a:endParaRPr lang="en-IN"/>
                    </a:p>
                  </a:txBody>
                  <a:tcPr/>
                </a:tc>
                <a:tc>
                  <a:txBody>
                    <a:bodyPr/>
                    <a:lstStyle/>
                    <a:p>
                      <a:pPr algn="ctr">
                        <a:lnSpc>
                          <a:spcPct val="115000"/>
                        </a:lnSpc>
                        <a:spcAft>
                          <a:spcPts val="0"/>
                        </a:spcAft>
                      </a:pPr>
                      <a:r>
                        <a:rPr lang="en-US" sz="1900" b="1" dirty="0">
                          <a:effectLst/>
                          <a:latin typeface="Times New Roman" pitchFamily="18" charset="0"/>
                          <a:cs typeface="Times New Roman" pitchFamily="18" charset="0"/>
                        </a:rPr>
                        <a:t>4.64</a:t>
                      </a:r>
                      <a:endParaRPr lang="en-IN" sz="1900" b="1" dirty="0">
                        <a:effectLst/>
                        <a:latin typeface="Times New Roman" pitchFamily="18" charset="0"/>
                        <a:ea typeface="Calibri"/>
                        <a:cs typeface="Times New Roman" pitchFamily="18" charset="0"/>
                      </a:endParaRPr>
                    </a:p>
                  </a:txBody>
                  <a:tcPr marL="25300" marR="25300" marT="0" marB="0"/>
                </a:tc>
              </a:tr>
            </a:tbl>
          </a:graphicData>
        </a:graphic>
      </p:graphicFrame>
    </p:spTree>
    <p:extLst>
      <p:ext uri="{BB962C8B-B14F-4D97-AF65-F5344CB8AC3E}">
        <p14:creationId xmlns:p14="http://schemas.microsoft.com/office/powerpoint/2010/main" val="199289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b="1" dirty="0" smtClean="0">
                <a:latin typeface="Times New Roman" pitchFamily="18" charset="0"/>
                <a:cs typeface="Times New Roman" pitchFamily="18" charset="0"/>
              </a:rPr>
              <a:t>Meat Production statistics</a:t>
            </a:r>
            <a:endParaRPr lang="en-IN" sz="4000" dirty="0">
              <a:latin typeface="Times New Roman" pitchFamily="18" charset="0"/>
              <a:cs typeface="Times New Roman" pitchFamily="18" charset="0"/>
            </a:endParaRP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999" y="1066800"/>
            <a:ext cx="5245805" cy="2743200"/>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505200"/>
            <a:ext cx="5611019" cy="2831893"/>
          </a:xfrm>
          <a:prstGeom prst="rect">
            <a:avLst/>
          </a:prstGeom>
        </p:spPr>
      </p:pic>
      <p:sp>
        <p:nvSpPr>
          <p:cNvPr id="7" name="TextBox 6"/>
          <p:cNvSpPr txBox="1"/>
          <p:nvPr/>
        </p:nvSpPr>
        <p:spPr>
          <a:xfrm>
            <a:off x="762000" y="3912238"/>
            <a:ext cx="3733800" cy="400110"/>
          </a:xfrm>
          <a:prstGeom prst="rect">
            <a:avLst/>
          </a:prstGeom>
          <a:noFill/>
        </p:spPr>
        <p:txBody>
          <a:bodyPr wrap="square" rtlCol="0">
            <a:spAutoFit/>
          </a:bodyPr>
          <a:lstStyle/>
          <a:p>
            <a:r>
              <a:rPr lang="en-IN" sz="2000" b="1" dirty="0" smtClean="0">
                <a:latin typeface="Times New Roman" pitchFamily="18" charset="0"/>
                <a:cs typeface="Times New Roman" pitchFamily="18" charset="0"/>
              </a:rPr>
              <a:t>Production of meat (All India)</a:t>
            </a:r>
            <a:endParaRPr lang="en-IN" sz="2000" b="1" dirty="0">
              <a:latin typeface="Times New Roman" pitchFamily="18" charset="0"/>
              <a:cs typeface="Times New Roman" pitchFamily="18" charset="0"/>
            </a:endParaRPr>
          </a:p>
        </p:txBody>
      </p:sp>
      <p:sp>
        <p:nvSpPr>
          <p:cNvPr id="8" name="TextBox 7"/>
          <p:cNvSpPr txBox="1"/>
          <p:nvPr/>
        </p:nvSpPr>
        <p:spPr>
          <a:xfrm>
            <a:off x="4038600" y="6248400"/>
            <a:ext cx="4745210" cy="400110"/>
          </a:xfrm>
          <a:prstGeom prst="rect">
            <a:avLst/>
          </a:prstGeom>
          <a:noFill/>
        </p:spPr>
        <p:txBody>
          <a:bodyPr wrap="none" rtlCol="0">
            <a:spAutoFit/>
          </a:bodyPr>
          <a:lstStyle/>
          <a:p>
            <a:r>
              <a:rPr lang="en-IN" sz="2000" b="1" dirty="0" smtClean="0">
                <a:latin typeface="Times New Roman" pitchFamily="18" charset="0"/>
                <a:cs typeface="Times New Roman" pitchFamily="18" charset="0"/>
              </a:rPr>
              <a:t>Species wise meat contribution in 2018-19</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42362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Percentage share of meat producing states in 2018-19</a:t>
            </a:r>
            <a:endParaRPr lang="en-IN" b="1" dirty="0">
              <a:latin typeface="Times New Roman" pitchFamily="18" charset="0"/>
              <a:cs typeface="Times New Roman" pitchFamily="18" charset="0"/>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8229600" cy="4419600"/>
          </a:xfrm>
        </p:spPr>
      </p:pic>
    </p:spTree>
    <p:extLst>
      <p:ext uri="{BB962C8B-B14F-4D97-AF65-F5344CB8AC3E}">
        <p14:creationId xmlns:p14="http://schemas.microsoft.com/office/powerpoint/2010/main" val="367180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Autofit/>
          </a:bodyPr>
          <a:lstStyle/>
          <a:p>
            <a:r>
              <a:rPr lang="en-IN" sz="4000" b="1" dirty="0" smtClean="0">
                <a:latin typeface="Times New Roman" pitchFamily="18" charset="0"/>
                <a:cs typeface="Times New Roman" pitchFamily="18" charset="0"/>
              </a:rPr>
              <a:t>Animal Food </a:t>
            </a:r>
            <a:r>
              <a:rPr lang="en-IN" sz="4000" b="1" i="1" dirty="0" smtClean="0">
                <a:latin typeface="Times New Roman" pitchFamily="18" charset="0"/>
                <a:cs typeface="Times New Roman" pitchFamily="18" charset="0"/>
              </a:rPr>
              <a:t>vs.</a:t>
            </a:r>
            <a:r>
              <a:rPr lang="en-IN" sz="4000" b="1" dirty="0" smtClean="0">
                <a:latin typeface="Times New Roman" pitchFamily="18" charset="0"/>
                <a:cs typeface="Times New Roman" pitchFamily="18" charset="0"/>
              </a:rPr>
              <a:t> Plant Food</a:t>
            </a:r>
            <a:endParaRPr lang="en-IN" sz="4000" dirty="0">
              <a:latin typeface="Times New Roman" pitchFamily="18" charset="0"/>
              <a:cs typeface="Times New Roman" pitchFamily="18" charset="0"/>
            </a:endParaRPr>
          </a:p>
        </p:txBody>
      </p:sp>
      <p:sp>
        <p:nvSpPr>
          <p:cNvPr id="4" name="Content Placeholder 3"/>
          <p:cNvSpPr>
            <a:spLocks noGrp="1"/>
          </p:cNvSpPr>
          <p:nvPr>
            <p:ph idx="1"/>
          </p:nvPr>
        </p:nvSpPr>
        <p:spPr>
          <a:xfrm>
            <a:off x="457200" y="1646237"/>
            <a:ext cx="8229600" cy="4525963"/>
          </a:xfrm>
        </p:spPr>
        <p:txBody>
          <a:bodyPr>
            <a:normAutofit/>
          </a:bodyPr>
          <a:lstStyle/>
          <a:p>
            <a:pPr algn="just"/>
            <a:r>
              <a:rPr lang="en-IN" sz="2400" dirty="0">
                <a:latin typeface="Times New Roman" pitchFamily="18" charset="0"/>
                <a:cs typeface="Times New Roman" pitchFamily="18" charset="0"/>
              </a:rPr>
              <a:t>Animal food is considered as good source of quality nutrients </a:t>
            </a:r>
            <a:r>
              <a:rPr lang="en-IN" sz="2400" i="1" dirty="0">
                <a:latin typeface="Times New Roman" pitchFamily="18" charset="0"/>
                <a:cs typeface="Times New Roman" pitchFamily="18" charset="0"/>
              </a:rPr>
              <a:t>viz</a:t>
            </a:r>
            <a:r>
              <a:rPr lang="en-IN" sz="2400" dirty="0">
                <a:latin typeface="Times New Roman" pitchFamily="18" charset="0"/>
                <a:cs typeface="Times New Roman" pitchFamily="18" charset="0"/>
              </a:rPr>
              <a:t>. fat, protein, carbohydrates </a:t>
            </a:r>
            <a:r>
              <a:rPr lang="en-IN" sz="2400" dirty="0" smtClean="0">
                <a:latin typeface="Times New Roman" pitchFamily="18" charset="0"/>
                <a:cs typeface="Times New Roman" pitchFamily="18" charset="0"/>
              </a:rPr>
              <a:t>and minerals</a:t>
            </a:r>
            <a:r>
              <a:rPr lang="en-IN" sz="2400" dirty="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Digestibility </a:t>
            </a:r>
            <a:r>
              <a:rPr lang="en-IN" sz="2400" dirty="0">
                <a:latin typeface="Times New Roman" pitchFamily="18" charset="0"/>
                <a:cs typeface="Times New Roman" pitchFamily="18" charset="0"/>
              </a:rPr>
              <a:t>of animal source protein is </a:t>
            </a:r>
            <a:r>
              <a:rPr lang="en-IN" sz="2400" b="1" dirty="0">
                <a:latin typeface="Times New Roman" pitchFamily="18" charset="0"/>
                <a:cs typeface="Times New Roman" pitchFamily="18" charset="0"/>
              </a:rPr>
              <a:t>90-97%</a:t>
            </a:r>
            <a:r>
              <a:rPr lang="en-IN" sz="2400" dirty="0">
                <a:latin typeface="Times New Roman" pitchFamily="18" charset="0"/>
                <a:cs typeface="Times New Roman" pitchFamily="18" charset="0"/>
              </a:rPr>
              <a:t> while vegetable origin proteins </a:t>
            </a:r>
            <a:r>
              <a:rPr lang="en-IN" sz="2400" dirty="0" smtClean="0">
                <a:latin typeface="Times New Roman" pitchFamily="18" charset="0"/>
                <a:cs typeface="Times New Roman" pitchFamily="18" charset="0"/>
              </a:rPr>
              <a:t>have </a:t>
            </a:r>
            <a:r>
              <a:rPr lang="en-IN" sz="2400" b="1" dirty="0" smtClean="0">
                <a:latin typeface="Times New Roman" pitchFamily="18" charset="0"/>
                <a:cs typeface="Times New Roman" pitchFamily="18" charset="0"/>
              </a:rPr>
              <a:t>75-99</a:t>
            </a:r>
            <a:r>
              <a:rPr lang="en-IN" sz="2400" dirty="0" smtClean="0">
                <a:latin typeface="Times New Roman" pitchFamily="18" charset="0"/>
                <a:cs typeface="Times New Roman" pitchFamily="18" charset="0"/>
              </a:rPr>
              <a:t>%.</a:t>
            </a:r>
          </a:p>
          <a:p>
            <a:pPr algn="just"/>
            <a:r>
              <a:rPr lang="en-IN" sz="2400" dirty="0">
                <a:latin typeface="Times New Roman" pitchFamily="18" charset="0"/>
                <a:cs typeface="Times New Roman" pitchFamily="18" charset="0"/>
              </a:rPr>
              <a:t>P</a:t>
            </a:r>
            <a:r>
              <a:rPr lang="en-IN" sz="2400" dirty="0" smtClean="0">
                <a:latin typeface="Times New Roman" pitchFamily="18" charset="0"/>
                <a:cs typeface="Times New Roman" pitchFamily="18" charset="0"/>
              </a:rPr>
              <a:t>roteins </a:t>
            </a:r>
            <a:r>
              <a:rPr lang="en-IN" sz="2400" dirty="0">
                <a:latin typeface="Times New Roman" pitchFamily="18" charset="0"/>
                <a:cs typeface="Times New Roman" pitchFamily="18" charset="0"/>
              </a:rPr>
              <a:t>of animal origin are more </a:t>
            </a:r>
            <a:r>
              <a:rPr lang="en-IN" sz="2400" b="1" dirty="0">
                <a:latin typeface="Times New Roman" pitchFamily="18" charset="0"/>
                <a:cs typeface="Times New Roman" pitchFamily="18" charset="0"/>
              </a:rPr>
              <a:t>completely digested and </a:t>
            </a:r>
            <a:r>
              <a:rPr lang="en-IN" sz="2400" b="1" dirty="0" smtClean="0">
                <a:latin typeface="Times New Roman" pitchFamily="18" charset="0"/>
                <a:cs typeface="Times New Roman" pitchFamily="18" charset="0"/>
              </a:rPr>
              <a:t>nutritionally superior</a:t>
            </a:r>
            <a:r>
              <a:rPr lang="en-IN" sz="2400" dirty="0" smtClean="0">
                <a:latin typeface="Times New Roman" pitchFamily="18" charset="0"/>
                <a:cs typeface="Times New Roman" pitchFamily="18" charset="0"/>
              </a:rPr>
              <a:t> </a:t>
            </a:r>
            <a:r>
              <a:rPr lang="en-IN" sz="2400" dirty="0">
                <a:latin typeface="Times New Roman" pitchFamily="18" charset="0"/>
                <a:cs typeface="Times New Roman" pitchFamily="18" charset="0"/>
              </a:rPr>
              <a:t>than those of plant </a:t>
            </a:r>
            <a:r>
              <a:rPr lang="en-IN" sz="2400" dirty="0" smtClean="0">
                <a:latin typeface="Times New Roman" pitchFamily="18" charset="0"/>
                <a:cs typeface="Times New Roman" pitchFamily="18" charset="0"/>
              </a:rPr>
              <a:t>origin.</a:t>
            </a:r>
          </a:p>
          <a:p>
            <a:pPr algn="just"/>
            <a:r>
              <a:rPr lang="en-IN" sz="2400" dirty="0" smtClean="0">
                <a:latin typeface="Times New Roman" pitchFamily="18" charset="0"/>
                <a:cs typeface="Times New Roman" pitchFamily="18" charset="0"/>
              </a:rPr>
              <a:t>Plant origin proteins </a:t>
            </a:r>
            <a:r>
              <a:rPr lang="en-IN" sz="2400" dirty="0">
                <a:latin typeface="Times New Roman" pitchFamily="18" charset="0"/>
                <a:cs typeface="Times New Roman" pitchFamily="18" charset="0"/>
              </a:rPr>
              <a:t>are </a:t>
            </a:r>
            <a:r>
              <a:rPr lang="en-IN" sz="2400" b="1" dirty="0">
                <a:latin typeface="Times New Roman" pitchFamily="18" charset="0"/>
                <a:cs typeface="Times New Roman" pitchFamily="18" charset="0"/>
              </a:rPr>
              <a:t>deficient in at least one </a:t>
            </a:r>
            <a:r>
              <a:rPr lang="en-IN" sz="2400" b="1" dirty="0" smtClean="0">
                <a:latin typeface="Times New Roman" pitchFamily="18" charset="0"/>
                <a:cs typeface="Times New Roman" pitchFamily="18" charset="0"/>
              </a:rPr>
              <a:t>or </a:t>
            </a:r>
            <a:r>
              <a:rPr lang="en-IN" sz="2400" b="1" dirty="0">
                <a:latin typeface="Times New Roman" pitchFamily="18" charset="0"/>
                <a:cs typeface="Times New Roman" pitchFamily="18" charset="0"/>
              </a:rPr>
              <a:t>more essential </a:t>
            </a:r>
            <a:r>
              <a:rPr lang="en-IN" sz="2400" b="1" dirty="0" smtClean="0">
                <a:latin typeface="Times New Roman" pitchFamily="18" charset="0"/>
                <a:cs typeface="Times New Roman" pitchFamily="18" charset="0"/>
              </a:rPr>
              <a:t>amino-acids.</a:t>
            </a:r>
          </a:p>
          <a:p>
            <a:pPr algn="just"/>
            <a:r>
              <a:rPr lang="en-IN" sz="2400" dirty="0" smtClean="0">
                <a:latin typeface="Times New Roman" pitchFamily="18" charset="0"/>
                <a:cs typeface="Times New Roman" pitchFamily="18" charset="0"/>
              </a:rPr>
              <a:t>Some </a:t>
            </a:r>
            <a:r>
              <a:rPr lang="en-IN" sz="2400" dirty="0">
                <a:latin typeface="Times New Roman" pitchFamily="18" charset="0"/>
                <a:cs typeface="Times New Roman" pitchFamily="18" charset="0"/>
              </a:rPr>
              <a:t>cereals in lysine </a:t>
            </a:r>
            <a:r>
              <a:rPr lang="en-IN" sz="2400" dirty="0" smtClean="0">
                <a:latin typeface="Times New Roman" pitchFamily="18" charset="0"/>
                <a:cs typeface="Times New Roman" pitchFamily="18" charset="0"/>
              </a:rPr>
              <a:t>and some </a:t>
            </a:r>
            <a:r>
              <a:rPr lang="en-IN" sz="2400" dirty="0">
                <a:latin typeface="Times New Roman" pitchFamily="18" charset="0"/>
                <a:cs typeface="Times New Roman" pitchFamily="18" charset="0"/>
              </a:rPr>
              <a:t>legumes in methionine but the animal proteins contain all essential amino acids.</a:t>
            </a:r>
          </a:p>
        </p:txBody>
      </p:sp>
    </p:spTree>
    <p:extLst>
      <p:ext uri="{BB962C8B-B14F-4D97-AF65-F5344CB8AC3E}">
        <p14:creationId xmlns:p14="http://schemas.microsoft.com/office/powerpoint/2010/main" val="416991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Development of the Meat Industry</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180975" indent="-180975" algn="just">
              <a:buFontTx/>
              <a:buChar char="•"/>
            </a:pPr>
            <a:r>
              <a:rPr lang="en-US" sz="2400" dirty="0">
                <a:latin typeface="Times New Roman" pitchFamily="18" charset="0"/>
                <a:cs typeface="Times New Roman" pitchFamily="18" charset="0"/>
              </a:rPr>
              <a:t>During the last decade, ten modern abattoir complexes have come up in public  and private sector. </a:t>
            </a:r>
            <a:endParaRPr lang="en-US" sz="2400" dirty="0" smtClean="0">
              <a:latin typeface="Times New Roman" pitchFamily="18" charset="0"/>
              <a:cs typeface="Times New Roman" pitchFamily="18" charset="0"/>
            </a:endParaRPr>
          </a:p>
          <a:p>
            <a:pPr marL="180975" indent="-180975" algn="just">
              <a:buFontTx/>
              <a:buChar char="•"/>
            </a:pPr>
            <a:r>
              <a:rPr lang="en-US" sz="2400" dirty="0" smtClean="0">
                <a:latin typeface="Times New Roman" pitchFamily="18" charset="0"/>
                <a:cs typeface="Times New Roman" pitchFamily="18" charset="0"/>
              </a:rPr>
              <a:t>Eight </a:t>
            </a:r>
            <a:r>
              <a:rPr lang="en-US" sz="2400" dirty="0">
                <a:latin typeface="Times New Roman" pitchFamily="18" charset="0"/>
                <a:cs typeface="Times New Roman" pitchFamily="18" charset="0"/>
              </a:rPr>
              <a:t>new modern mechanized abattoirs were initiated in 1990-91. </a:t>
            </a:r>
            <a:endParaRPr lang="en-US" sz="2400" dirty="0" smtClean="0">
              <a:latin typeface="Times New Roman" pitchFamily="18" charset="0"/>
              <a:cs typeface="Times New Roman" pitchFamily="18" charset="0"/>
            </a:endParaRPr>
          </a:p>
          <a:p>
            <a:pPr marL="180975" indent="-180975" algn="just">
              <a:buFontTx/>
              <a:buChar char="•"/>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VIII Plan, five private sector export abattoirs were completed. </a:t>
            </a:r>
          </a:p>
          <a:p>
            <a:pPr marL="180975" indent="-180975" algn="just">
              <a:buFontTx/>
              <a:buChar char="•"/>
            </a:pPr>
            <a:r>
              <a:rPr lang="en-US" sz="2400" dirty="0" err="1">
                <a:latin typeface="Times New Roman" pitchFamily="18" charset="0"/>
                <a:cs typeface="Times New Roman" pitchFamily="18" charset="0"/>
              </a:rPr>
              <a:t>Allanasons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Alkabeer</a:t>
            </a:r>
            <a:r>
              <a:rPr lang="en-US" sz="2400" dirty="0">
                <a:latin typeface="Times New Roman" pitchFamily="18" charset="0"/>
                <a:cs typeface="Times New Roman" pitchFamily="18" charset="0"/>
              </a:rPr>
              <a:t> and Hind Industries - major export houses. </a:t>
            </a:r>
          </a:p>
          <a:p>
            <a:pPr marL="180975" indent="-180975" algn="just">
              <a:buFontTx/>
              <a:buChar char="•"/>
            </a:pPr>
            <a:r>
              <a:rPr lang="en-US" sz="2400" dirty="0">
                <a:latin typeface="Times New Roman" pitchFamily="18" charset="0"/>
                <a:cs typeface="Times New Roman" pitchFamily="18" charset="0"/>
              </a:rPr>
              <a:t>Industry - handful of business houses in SME sector dominated by a religious group. </a:t>
            </a:r>
          </a:p>
          <a:p>
            <a:pPr marL="180975" indent="-180975" algn="just">
              <a:buFontTx/>
              <a:buChar char="•"/>
            </a:pPr>
            <a:r>
              <a:rPr lang="en-US" sz="2400" dirty="0">
                <a:latin typeface="Times New Roman" pitchFamily="18" charset="0"/>
                <a:cs typeface="Times New Roman" pitchFamily="18" charset="0"/>
              </a:rPr>
              <a:t>Large corporate houses did not venture in this business at all. </a:t>
            </a:r>
          </a:p>
        </p:txBody>
      </p:sp>
    </p:spTree>
    <p:extLst>
      <p:ext uri="{BB962C8B-B14F-4D97-AF65-F5344CB8AC3E}">
        <p14:creationId xmlns:p14="http://schemas.microsoft.com/office/powerpoint/2010/main" val="298471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180975" indent="-180975" algn="just">
              <a:buFontTx/>
              <a:buChar char="•"/>
            </a:pPr>
            <a:r>
              <a:rPr lang="en-US" sz="2400" dirty="0">
                <a:latin typeface="Times New Roman" pitchFamily="18" charset="0"/>
                <a:cs typeface="Times New Roman" pitchFamily="18" charset="0"/>
              </a:rPr>
              <a:t>An attempt was made by Brooke Bond in 1970’s when they set up a large modern processing plant for export with a throughput of 500 buffaloes per day at Aurangabad Maharashtra. The plant had facilities to handle by-products.</a:t>
            </a:r>
          </a:p>
          <a:p>
            <a:pPr marL="180975" indent="-180975" algn="just">
              <a:buFontTx/>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project failed mainly for three reasons – Non availability of buffaloes to run at capacity everyday, Higher cost of production and therefore difficulty in marketing the same and Marketing problems of by-products</a:t>
            </a:r>
            <a:endParaRPr lang="en-IN" sz="2400" dirty="0">
              <a:latin typeface="Times New Roman" pitchFamily="18" charset="0"/>
              <a:cs typeface="Times New Roman" pitchFamily="18" charset="0"/>
            </a:endParaRPr>
          </a:p>
          <a:p>
            <a:pPr marL="180975" indent="-180975" algn="just">
              <a:buFontTx/>
              <a:buChar char="•"/>
            </a:pPr>
            <a:r>
              <a:rPr lang="en-US" sz="2400" dirty="0">
                <a:latin typeface="Times New Roman" pitchFamily="18" charset="0"/>
                <a:cs typeface="Times New Roman" pitchFamily="18" charset="0"/>
              </a:rPr>
              <a:t>The plant was finally sold to </a:t>
            </a:r>
            <a:r>
              <a:rPr lang="en-US" sz="2400" dirty="0" err="1">
                <a:latin typeface="Times New Roman" pitchFamily="18" charset="0"/>
                <a:cs typeface="Times New Roman" pitchFamily="18" charset="0"/>
              </a:rPr>
              <a:t>Allanasons</a:t>
            </a:r>
            <a:r>
              <a:rPr lang="en-US" sz="2400" dirty="0">
                <a:latin typeface="Times New Roman" pitchFamily="18" charset="0"/>
                <a:cs typeface="Times New Roman" pitchFamily="18" charset="0"/>
              </a:rPr>
              <a:t>, who sell through their own retail outlets in Middle East. Therefore they importer of their own output to a large extent. They thus control the market. </a:t>
            </a:r>
            <a:endParaRPr lang="en-IN" sz="2400" dirty="0">
              <a:latin typeface="Times New Roman" pitchFamily="18" charset="0"/>
              <a:cs typeface="Times New Roman" pitchFamily="18" charset="0"/>
            </a:endParaRPr>
          </a:p>
          <a:p>
            <a:pPr algn="just"/>
            <a:endParaRPr lang="en-IN" sz="2400" dirty="0">
              <a:latin typeface="Times New Roman" pitchFamily="18" charset="0"/>
              <a:cs typeface="Times New Roman" pitchFamily="18" charset="0"/>
            </a:endParaRPr>
          </a:p>
          <a:p>
            <a:endParaRPr lang="en-IN" sz="2400" dirty="0"/>
          </a:p>
        </p:txBody>
      </p:sp>
    </p:spTree>
    <p:extLst>
      <p:ext uri="{BB962C8B-B14F-4D97-AF65-F5344CB8AC3E}">
        <p14:creationId xmlns:p14="http://schemas.microsoft.com/office/powerpoint/2010/main" val="72313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Trends in meat production and processing</a:t>
            </a:r>
            <a:endParaRPr lang="en-IN"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lgn="just">
              <a:lnSpc>
                <a:spcPct val="120000"/>
              </a:lnSpc>
            </a:pPr>
            <a:r>
              <a:rPr lang="en-IN" sz="2400" dirty="0">
                <a:latin typeface="Times New Roman" pitchFamily="18" charset="0"/>
                <a:cs typeface="Times New Roman" pitchFamily="18" charset="0"/>
              </a:rPr>
              <a:t>Although India has been the </a:t>
            </a:r>
            <a:r>
              <a:rPr lang="en-IN" sz="2400" b="1" dirty="0">
                <a:latin typeface="Times New Roman" pitchFamily="18" charset="0"/>
                <a:cs typeface="Times New Roman" pitchFamily="18" charset="0"/>
              </a:rPr>
              <a:t>top producer of milk </a:t>
            </a:r>
            <a:r>
              <a:rPr lang="en-IN" sz="2400" dirty="0">
                <a:latin typeface="Times New Roman" pitchFamily="18" charset="0"/>
                <a:cs typeface="Times New Roman" pitchFamily="18" charset="0"/>
              </a:rPr>
              <a:t>(&gt;187.7 million tonnes), which is one of the primary produce of the livestock sector, the meat production is only </a:t>
            </a:r>
            <a:r>
              <a:rPr lang="en-IN" sz="2400" b="1" dirty="0">
                <a:latin typeface="Times New Roman" pitchFamily="18" charset="0"/>
                <a:cs typeface="Times New Roman" pitchFamily="18" charset="0"/>
              </a:rPr>
              <a:t>8.1 million tonnes </a:t>
            </a:r>
            <a:r>
              <a:rPr lang="en-IN" sz="2400" dirty="0">
                <a:latin typeface="Times New Roman" pitchFamily="18" charset="0"/>
                <a:cs typeface="Times New Roman" pitchFamily="18" charset="0"/>
              </a:rPr>
              <a:t>annually representing mere 2% of the world production.</a:t>
            </a:r>
          </a:p>
          <a:p>
            <a:pPr algn="just">
              <a:lnSpc>
                <a:spcPct val="120000"/>
              </a:lnSpc>
            </a:pPr>
            <a:r>
              <a:rPr lang="en-IN" sz="2400" dirty="0">
                <a:latin typeface="Times New Roman" pitchFamily="18" charset="0"/>
                <a:cs typeface="Times New Roman" pitchFamily="18" charset="0"/>
              </a:rPr>
              <a:t>Nearly </a:t>
            </a:r>
            <a:r>
              <a:rPr lang="en-IN" sz="2400" b="1" dirty="0">
                <a:latin typeface="Times New Roman" pitchFamily="18" charset="0"/>
                <a:cs typeface="Times New Roman" pitchFamily="18" charset="0"/>
              </a:rPr>
              <a:t>four million tonnes of poultry meat </a:t>
            </a:r>
            <a:r>
              <a:rPr lang="en-IN" sz="2400" dirty="0">
                <a:latin typeface="Times New Roman" pitchFamily="18" charset="0"/>
                <a:cs typeface="Times New Roman" pitchFamily="18" charset="0"/>
              </a:rPr>
              <a:t>was produced in India for 2018-19. </a:t>
            </a:r>
            <a:endParaRPr lang="en-IN" sz="2400" dirty="0" smtClean="0">
              <a:latin typeface="Times New Roman" pitchFamily="18" charset="0"/>
              <a:cs typeface="Times New Roman" pitchFamily="18" charset="0"/>
            </a:endParaRPr>
          </a:p>
          <a:p>
            <a:pPr algn="just">
              <a:lnSpc>
                <a:spcPct val="110000"/>
              </a:lnSpc>
            </a:pPr>
            <a:r>
              <a:rPr lang="en-IN" sz="2400" dirty="0">
                <a:latin typeface="Times New Roman" pitchFamily="18" charset="0"/>
                <a:cs typeface="Times New Roman" pitchFamily="18" charset="0"/>
              </a:rPr>
              <a:t>The domestic market is mostly confined to </a:t>
            </a:r>
            <a:r>
              <a:rPr lang="en-IN" sz="2400" b="1" dirty="0">
                <a:latin typeface="Times New Roman" pitchFamily="18" charset="0"/>
                <a:cs typeface="Times New Roman" pitchFamily="18" charset="0"/>
              </a:rPr>
              <a:t>fresh meat </a:t>
            </a:r>
            <a:r>
              <a:rPr lang="en-IN" sz="2400" dirty="0">
                <a:latin typeface="Times New Roman" pitchFamily="18" charset="0"/>
                <a:cs typeface="Times New Roman" pitchFamily="18" charset="0"/>
              </a:rPr>
              <a:t>because of the eating habits of the Indians.</a:t>
            </a:r>
          </a:p>
          <a:p>
            <a:pPr algn="just">
              <a:lnSpc>
                <a:spcPct val="120000"/>
              </a:lnSpc>
            </a:pPr>
            <a:endParaRPr lang="en-IN" sz="2400" dirty="0">
              <a:latin typeface="Times New Roman" pitchFamily="18" charset="0"/>
              <a:cs typeface="Times New Roman" pitchFamily="18" charset="0"/>
            </a:endParaRPr>
          </a:p>
          <a:p>
            <a:endParaRPr lang="en-IN" sz="2400" dirty="0"/>
          </a:p>
        </p:txBody>
      </p:sp>
    </p:spTree>
    <p:extLst>
      <p:ext uri="{BB962C8B-B14F-4D97-AF65-F5344CB8AC3E}">
        <p14:creationId xmlns:p14="http://schemas.microsoft.com/office/powerpoint/2010/main" val="1685684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5937</TotalTime>
  <Words>1461</Words>
  <Application>Microsoft Office PowerPoint</Application>
  <PresentationFormat>On-screen Show (4:3)</PresentationFormat>
  <Paragraphs>183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Prospects of Meat Industry in India  </vt:lpstr>
      <vt:lpstr>Livestock Resource</vt:lpstr>
      <vt:lpstr> 20th Livestock Census (DAHD, 2019)</vt:lpstr>
      <vt:lpstr>Meat Production statistics</vt:lpstr>
      <vt:lpstr>Percentage share of meat producing states in 2018-19</vt:lpstr>
      <vt:lpstr>Animal Food vs. Plant Food</vt:lpstr>
      <vt:lpstr>Development of the Meat Industry</vt:lpstr>
      <vt:lpstr>PowerPoint Presentation</vt:lpstr>
      <vt:lpstr>Trends in meat production and processing</vt:lpstr>
      <vt:lpstr>PowerPoint Presentation</vt:lpstr>
      <vt:lpstr> Export of Animal Products for  2018-19 (APEDA) </vt:lpstr>
      <vt:lpstr>PowerPoint Presentation</vt:lpstr>
      <vt:lpstr>PowerPoint Presentation</vt:lpstr>
      <vt:lpstr>PowerPoint Presentation</vt:lpstr>
      <vt:lpstr>Status of Poultry Industry in India</vt:lpstr>
      <vt:lpstr>PowerPoint Presentation</vt:lpstr>
      <vt:lpstr>PowerPoint Presentation</vt:lpstr>
      <vt:lpstr>PowerPoint Presentation</vt:lpstr>
      <vt:lpstr>PowerPoint Presentation</vt:lpstr>
      <vt:lpstr> Ministry of Fisheries, Animal Husbandry and Dairying, GOI </vt:lpstr>
      <vt:lpstr>Animal and Fisheries Resource Department, Govt. of Bihar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Technology II</dc:title>
  <dc:creator>ROHIT</dc:creator>
  <cp:lastModifiedBy>ROHIT</cp:lastModifiedBy>
  <cp:revision>67</cp:revision>
  <dcterms:created xsi:type="dcterms:W3CDTF">2006-08-16T00:00:00Z</dcterms:created>
  <dcterms:modified xsi:type="dcterms:W3CDTF">2020-05-12T08:40:06Z</dcterms:modified>
</cp:coreProperties>
</file>