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58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4E169-E2B2-49C2-81C6-C44FB9629A7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64447-9EF2-4608-8C20-FA96630C3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857495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Quality Evaluation of Meat Products</a:t>
            </a:r>
            <a:br>
              <a:rPr lang="en-IN"/>
            </a:br>
            <a:r>
              <a:rPr lang="en-IN"/>
              <a:t>Meat </a:t>
            </a:r>
            <a:r>
              <a:rPr lang="en-IN" dirty="0"/>
              <a:t>Science   (LPT-321)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/>
          <a:lstStyle/>
          <a:p>
            <a:r>
              <a:rPr lang="en-IN" dirty="0">
                <a:solidFill>
                  <a:srgbClr val="00B0F0"/>
                </a:solidFill>
              </a:rPr>
              <a:t>By-</a:t>
            </a:r>
          </a:p>
          <a:p>
            <a:r>
              <a:rPr lang="en-IN" dirty="0">
                <a:solidFill>
                  <a:srgbClr val="00B0F0"/>
                </a:solidFill>
              </a:rPr>
              <a:t>                                     Dr. </a:t>
            </a:r>
            <a:r>
              <a:rPr lang="en-IN" dirty="0" err="1">
                <a:solidFill>
                  <a:srgbClr val="00B0F0"/>
                </a:solidFill>
              </a:rPr>
              <a:t>Sushma</a:t>
            </a:r>
            <a:r>
              <a:rPr lang="en-IN" dirty="0">
                <a:solidFill>
                  <a:srgbClr val="00B0F0"/>
                </a:solidFill>
              </a:rPr>
              <a:t> </a:t>
            </a:r>
            <a:r>
              <a:rPr lang="en-IN" dirty="0" err="1">
                <a:solidFill>
                  <a:srgbClr val="00B0F0"/>
                </a:solidFill>
              </a:rPr>
              <a:t>Kumari</a:t>
            </a:r>
            <a:endParaRPr lang="en-IN" dirty="0">
              <a:solidFill>
                <a:srgbClr val="00B0F0"/>
              </a:solidFill>
            </a:endParaRPr>
          </a:p>
          <a:p>
            <a:r>
              <a:rPr lang="en-IN" dirty="0">
                <a:solidFill>
                  <a:srgbClr val="00B0F0"/>
                </a:solidFill>
              </a:rPr>
              <a:t>                             Asst. Prof., Dept. of LPT, BVC</a:t>
            </a:r>
          </a:p>
          <a:p>
            <a:r>
              <a:rPr lang="en-IN" dirty="0">
                <a:solidFill>
                  <a:srgbClr val="00B0F0"/>
                </a:solidFill>
              </a:rPr>
              <a:t>                      Bihar Animal Sciences University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1.A DIFFERENCE TEST &#10;A1.Paired comparison test &#10;Prepare two different samples of the food product you &#10;wish to test. &#10;C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Paired comparison test &#10;• Name…………………….. Date……………… &#10;• Product……………………. &#10;• you are given one or several pairs of sample. 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 Prepare three food samples, two of which are the &#10;same. &#10; Using one of the two identical samples as control, &#10;as the t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Name:………………… Date:…………….. &#10;Product:…………………. &#10;• The first sample ‘R’ given is the reference sample &#10;• Taste it carefully. 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5602" name="Picture 2" descr=" Prepare three food samples, two of which are the same. &#10; Arrange the samples in a triangle. &#10; Ask the tasters to deci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04" y="-90552"/>
            <a:ext cx="9111596" cy="6948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Triangle test &#10;Name……………… Date…………….. &#10;Product…………………. &#10;Two of the samples are identical. Determine the odd samples. &#10;Se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2B.Rating test &#10;B1. Ranking test &#10; Used to determine how several samples differ &#10;on the basis of a single characteristic.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Ranking test &#10;Name………………… &#10;Date…………….. &#10;Product…………………. &#10;• Please rank the samples in numerical order according to your &#10;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 Prepare the food samples. &#10; Ask each taster to taste each sample in turn and tick a &#10;box, from '1 Dislike Very Much' t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Name:………………… Date:…………….. &#10;Product:…………………. &#10;• Taste these samples and checking how much you like or dislike each one &#10;• U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/>
              <a:t>Physico</a:t>
            </a:r>
            <a:r>
              <a:rPr lang="en-IN" dirty="0"/>
              <a:t>-chemical and microbiological quality of meat and their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Physico</a:t>
            </a:r>
            <a:r>
              <a:rPr lang="en-US" dirty="0"/>
              <a:t>-chemical qualities-</a:t>
            </a:r>
          </a:p>
          <a:p>
            <a:r>
              <a:rPr lang="en-US" dirty="0"/>
              <a:t>1.pH</a:t>
            </a:r>
          </a:p>
          <a:p>
            <a:r>
              <a:rPr lang="en-US" dirty="0"/>
              <a:t>2. Emulsion stability</a:t>
            </a:r>
          </a:p>
          <a:p>
            <a:r>
              <a:rPr lang="en-US" dirty="0"/>
              <a:t>3. Water Holding Capacity (WHC)</a:t>
            </a:r>
          </a:p>
          <a:p>
            <a:r>
              <a:rPr lang="en-US" dirty="0"/>
              <a:t>4.Cooking Yield (CY)</a:t>
            </a:r>
          </a:p>
          <a:p>
            <a:r>
              <a:rPr lang="en-US" dirty="0"/>
              <a:t>5.Shear Force Value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799C6-4B4C-4568-ACD3-51225ACE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Bahnschrift SemiBold SemiConden" panose="020B0502040204020203" pitchFamily="34" charset="0"/>
              </a:rPr>
              <a:t>THANKS</a:t>
            </a:r>
            <a:endParaRPr lang="en-IN" sz="96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1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7632-2E1A-49BB-B3D1-14565ECC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Microbiological Qualities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CAD3F-1B53-447A-8896-7FC989114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1. SPC</a:t>
            </a:r>
          </a:p>
          <a:p>
            <a:r>
              <a:rPr lang="en-US" dirty="0"/>
              <a:t>2. Coliform count</a:t>
            </a:r>
          </a:p>
          <a:p>
            <a:r>
              <a:rPr lang="en-US" dirty="0"/>
              <a:t>3. Yeast and Molds count</a:t>
            </a:r>
          </a:p>
          <a:p>
            <a:r>
              <a:rPr lang="en-US" dirty="0">
                <a:solidFill>
                  <a:srgbClr val="00B0F0"/>
                </a:solidFill>
              </a:rPr>
              <a:t>Phases of growth of micro-organisms in meat-</a:t>
            </a:r>
          </a:p>
          <a:p>
            <a:r>
              <a:rPr lang="en-US" dirty="0"/>
              <a:t>A.    Lag phase</a:t>
            </a:r>
          </a:p>
          <a:p>
            <a:r>
              <a:rPr lang="en-US" dirty="0"/>
              <a:t>B.     Log phase</a:t>
            </a:r>
          </a:p>
          <a:p>
            <a:r>
              <a:rPr lang="en-US" dirty="0"/>
              <a:t>C.     Stationary phase</a:t>
            </a:r>
          </a:p>
          <a:p>
            <a:r>
              <a:rPr lang="en-US" dirty="0"/>
              <a:t>D.     Decline or death phase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300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77E5-1DB0-4972-B6DA-D9B01595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of meat spoilage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28AEC-DBC3-424C-B21A-43B50DD92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1. By physical observation on deteriorative changes in meat-</a:t>
            </a:r>
          </a:p>
          <a:p>
            <a:r>
              <a:rPr lang="en-US" dirty="0"/>
              <a:t>Discoloration, slime formation, stickiness , whiskers etc.</a:t>
            </a:r>
          </a:p>
          <a:p>
            <a:r>
              <a:rPr lang="en-US" dirty="0"/>
              <a:t>2. Off </a:t>
            </a:r>
            <a:r>
              <a:rPr lang="en-US" dirty="0" err="1"/>
              <a:t>flavour</a:t>
            </a:r>
            <a:r>
              <a:rPr lang="en-US" dirty="0"/>
              <a:t>-</a:t>
            </a:r>
          </a:p>
          <a:p>
            <a:r>
              <a:rPr lang="en-US" dirty="0"/>
              <a:t>3. Extract release volume</a:t>
            </a:r>
          </a:p>
          <a:p>
            <a:r>
              <a:rPr lang="en-US" dirty="0"/>
              <a:t>4. Dye reduction test</a:t>
            </a:r>
          </a:p>
          <a:p>
            <a:r>
              <a:rPr lang="en-US" dirty="0"/>
              <a:t>5. Increase pH, WHC, Microbial count</a:t>
            </a:r>
          </a:p>
          <a:p>
            <a:r>
              <a:rPr lang="en-US" dirty="0"/>
              <a:t>6. High TBA and peroxide value.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509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D0FC-1BF0-4E5C-B5D0-683EA8C0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Eating Quality of meat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99222-CB26-477E-B2AB-C60931F51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Appearance and </a:t>
            </a:r>
            <a:r>
              <a:rPr lang="en-US" dirty="0" err="1"/>
              <a:t>colour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2.   </a:t>
            </a:r>
            <a:r>
              <a:rPr lang="en-US" dirty="0" err="1"/>
              <a:t>Flavour</a:t>
            </a:r>
            <a:endParaRPr lang="en-US" dirty="0"/>
          </a:p>
          <a:p>
            <a:r>
              <a:rPr lang="en-US" dirty="0"/>
              <a:t>3. Texture and Tenderness</a:t>
            </a:r>
          </a:p>
          <a:p>
            <a:r>
              <a:rPr lang="en-US" dirty="0"/>
              <a:t>4. Juiciness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945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Basics of sensory evaluation of meat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Sensory evaluation refers to the scientific assessment through the use of human senses.</a:t>
            </a:r>
          </a:p>
          <a:p>
            <a:r>
              <a:rPr lang="en-US" dirty="0"/>
              <a:t>It is essential for-</a:t>
            </a:r>
          </a:p>
          <a:p>
            <a:r>
              <a:rPr lang="en-US" dirty="0"/>
              <a:t>1. new product development</a:t>
            </a:r>
          </a:p>
          <a:p>
            <a:r>
              <a:rPr lang="en-US" dirty="0"/>
              <a:t>2. analysis of competitive products</a:t>
            </a:r>
          </a:p>
          <a:p>
            <a:r>
              <a:rPr lang="en-US" dirty="0"/>
              <a:t>3. product quality and shelf life assessment</a:t>
            </a:r>
          </a:p>
          <a:p>
            <a:r>
              <a:rPr lang="en-US" dirty="0"/>
              <a:t>4. Assessment of acceptability for consumers and marketing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697" y="3284983"/>
            <a:ext cx="3909120" cy="2097791"/>
          </a:xfrm>
        </p:spPr>
        <p:txBody>
          <a:bodyPr>
            <a:normAutofit fontScale="90000"/>
          </a:bodyPr>
          <a:lstStyle/>
          <a:p>
            <a:r>
              <a:rPr lang="en-US" dirty="0"/>
              <a:t>Tips for Good sensory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SCORE CARD &#10;Judging should be done in individual booths, this assures &#10;independent judgement and communication between p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7774"/>
            <a:ext cx="9144000" cy="6349395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62449D-7C8E-4FF2-BC00-E9FC902F55E6}"/>
              </a:ext>
            </a:extLst>
          </p:cNvPr>
          <p:cNvSpPr txBox="1"/>
          <p:nvPr/>
        </p:nvSpPr>
        <p:spPr>
          <a:xfrm>
            <a:off x="648290" y="-15011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Tips for Good Sensory Evaluation</a:t>
            </a:r>
            <a:endParaRPr lang="en-IN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Cont… &#10;• Odour observation by sniffing should be done before &#10;tasting. &#10;• The card should be clearly typed or printed. &#10;•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A .Difference test B.Rating test C.Sensitivity test Descriptive test &#10;A1. Paired comparison test &#10;B2. Duo- Trio test &#10;A3.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251</Words>
  <Application>Microsoft Office PowerPoint</Application>
  <PresentationFormat>On-screen Show (4:3)</PresentationFormat>
  <Paragraphs>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Bahnschrift SemiBold SemiConden</vt:lpstr>
      <vt:lpstr>Calibri</vt:lpstr>
      <vt:lpstr>Office Theme</vt:lpstr>
      <vt:lpstr>Quality Evaluation of Meat Products Meat Science   (LPT-321)</vt:lpstr>
      <vt:lpstr>Physico-chemical and microbiological quality of meat and their products</vt:lpstr>
      <vt:lpstr>Microbiological Qualities</vt:lpstr>
      <vt:lpstr>Identification of meat spoilage</vt:lpstr>
      <vt:lpstr>Eating Quality of meat</vt:lpstr>
      <vt:lpstr>Basics of sensory evaluation of meat products</vt:lpstr>
      <vt:lpstr>Tips for Good sensory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Evaluation of Meat Products Meat Science   (LPT-321)</dc:title>
  <dc:creator>HP</dc:creator>
  <cp:lastModifiedBy>saket sharma</cp:lastModifiedBy>
  <cp:revision>13</cp:revision>
  <dcterms:created xsi:type="dcterms:W3CDTF">2020-05-14T04:16:00Z</dcterms:created>
  <dcterms:modified xsi:type="dcterms:W3CDTF">2020-05-14T10:26:51Z</dcterms:modified>
</cp:coreProperties>
</file>