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6" r:id="rId7"/>
    <p:sldId id="267" r:id="rId8"/>
    <p:sldId id="260" r:id="rId9"/>
    <p:sldId id="261" r:id="rId10"/>
    <p:sldId id="262" r:id="rId11"/>
    <p:sldId id="270" r:id="rId12"/>
    <p:sldId id="264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D0C6-E660-4D9F-8FC9-FBC95516CBA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1C84-7B89-481C-9AD8-F676E6B09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1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D0C6-E660-4D9F-8FC9-FBC95516CBA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1C84-7B89-481C-9AD8-F676E6B09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39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D0C6-E660-4D9F-8FC9-FBC95516CBA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1C84-7B89-481C-9AD8-F676E6B09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22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D0C6-E660-4D9F-8FC9-FBC95516CBA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1C84-7B89-481C-9AD8-F676E6B09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D0C6-E660-4D9F-8FC9-FBC95516CBA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1C84-7B89-481C-9AD8-F676E6B09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1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D0C6-E660-4D9F-8FC9-FBC95516CBA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1C84-7B89-481C-9AD8-F676E6B09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0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D0C6-E660-4D9F-8FC9-FBC95516CBA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1C84-7B89-481C-9AD8-F676E6B09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5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D0C6-E660-4D9F-8FC9-FBC95516CBA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1C84-7B89-481C-9AD8-F676E6B09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85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D0C6-E660-4D9F-8FC9-FBC95516CBA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1C84-7B89-481C-9AD8-F676E6B09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D0C6-E660-4D9F-8FC9-FBC95516CBA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1C84-7B89-481C-9AD8-F676E6B09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7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D0C6-E660-4D9F-8FC9-FBC95516CBA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1C84-7B89-481C-9AD8-F676E6B09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1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ED0C6-E660-4D9F-8FC9-FBC95516CBA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F1C84-7B89-481C-9AD8-F676E6B09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8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1695" y="2172565"/>
            <a:ext cx="9144000" cy="2387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b="1" dirty="0"/>
              <a:t>RADIATION POLLUTION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914E69-D9EF-4F67-BD64-E64DA02D0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04DDF7-A0A5-4AAA-B336-E960801FD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869" y="0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51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947" y="93522"/>
            <a:ext cx="10515600" cy="69879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b="1" dirty="0"/>
              <a:t>BIOLOGICAL EFFECTS OF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825" y="1991762"/>
            <a:ext cx="5553547" cy="474401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1"/>
            <a:r>
              <a:rPr lang="en-US" sz="2000" b="1" dirty="0">
                <a:solidFill>
                  <a:srgbClr val="FF0000"/>
                </a:solidFill>
              </a:rPr>
              <a:t>Immediate: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/>
              <a:t>Single-dose whole body exposure of 25 </a:t>
            </a:r>
            <a:r>
              <a:rPr lang="en-US" sz="2000" b="1" dirty="0" err="1"/>
              <a:t>rads</a:t>
            </a:r>
            <a:r>
              <a:rPr lang="en-US" sz="2000" b="1" dirty="0"/>
              <a:t> may not lead to any observable changes however 100 </a:t>
            </a:r>
            <a:r>
              <a:rPr lang="en-US" sz="2000" b="1" dirty="0" err="1"/>
              <a:t>rads</a:t>
            </a:r>
            <a:r>
              <a:rPr lang="en-US" sz="2000" b="1" dirty="0"/>
              <a:t> cause vomiting and fatigue.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Radioactive sickness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Acute radiation syndrome </a:t>
            </a:r>
          </a:p>
          <a:p>
            <a:pPr marL="625475" lvl="2" indent="-398463">
              <a:buFont typeface="Wingdings" panose="05000000000000000000" pitchFamily="2" charset="2"/>
              <a:buChar char="ü"/>
            </a:pPr>
            <a:r>
              <a:rPr lang="en-US" b="1" dirty="0"/>
              <a:t>A dose of 400-500 roentgens on whole body fatal in 50% cases and 600-700 in all cases.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</a:rPr>
              <a:t>Delayed:</a:t>
            </a:r>
          </a:p>
          <a:p>
            <a:pPr lvl="2"/>
            <a:r>
              <a:rPr lang="en-US" b="1" dirty="0"/>
              <a:t>Leukemia</a:t>
            </a:r>
          </a:p>
          <a:p>
            <a:pPr lvl="2"/>
            <a:r>
              <a:rPr lang="en-US" b="1" dirty="0"/>
              <a:t>Carcinogenesis</a:t>
            </a:r>
          </a:p>
          <a:p>
            <a:pPr lvl="2"/>
            <a:r>
              <a:rPr lang="en-US" b="1" dirty="0" err="1"/>
              <a:t>Foetal</a:t>
            </a:r>
            <a:r>
              <a:rPr lang="en-US" b="1" dirty="0"/>
              <a:t> developmental abnormalities</a:t>
            </a:r>
          </a:p>
          <a:p>
            <a:pPr lvl="2"/>
            <a:r>
              <a:rPr lang="en-US" b="1" dirty="0"/>
              <a:t>Shortening of life</a:t>
            </a:r>
          </a:p>
          <a:p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8741899" y="1462599"/>
            <a:ext cx="2054730" cy="46166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lvl="0"/>
            <a:r>
              <a:rPr lang="en-US" sz="2400" dirty="0"/>
              <a:t>Genetic effects</a:t>
            </a:r>
          </a:p>
        </p:txBody>
      </p:sp>
      <p:sp>
        <p:nvSpPr>
          <p:cNvPr id="5" name="Rectangle 4"/>
          <p:cNvSpPr/>
          <p:nvPr/>
        </p:nvSpPr>
        <p:spPr>
          <a:xfrm>
            <a:off x="7025489" y="2138282"/>
            <a:ext cx="5166511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FF0000"/>
                </a:solidFill>
              </a:rPr>
              <a:t>Chromosomal mutation</a:t>
            </a:r>
            <a:r>
              <a:rPr lang="en-US" sz="2000" b="1" dirty="0"/>
              <a:t>: Associated with sterility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FF0000"/>
                </a:solidFill>
              </a:rPr>
              <a:t>Point mutations</a:t>
            </a:r>
            <a:r>
              <a:rPr lang="en-US" sz="2000" b="1" dirty="0"/>
              <a:t>: affects gene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606797" y="1462599"/>
            <a:ext cx="2236253" cy="46166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2400" dirty="0"/>
              <a:t>Somatic effects </a:t>
            </a:r>
          </a:p>
        </p:txBody>
      </p:sp>
      <p:sp>
        <p:nvSpPr>
          <p:cNvPr id="7" name="Rectangle 6"/>
          <p:cNvSpPr/>
          <p:nvPr/>
        </p:nvSpPr>
        <p:spPr>
          <a:xfrm>
            <a:off x="4861157" y="1026370"/>
            <a:ext cx="3880742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Divided into </a:t>
            </a:r>
            <a:r>
              <a:rPr lang="en-US" b="1" dirty="0">
                <a:solidFill>
                  <a:srgbClr val="FF0000"/>
                </a:solidFill>
              </a:rPr>
              <a:t>two separate groups</a:t>
            </a:r>
          </a:p>
        </p:txBody>
      </p:sp>
      <p:pic>
        <p:nvPicPr>
          <p:cNvPr id="3074" name="Picture 2" descr="Image result for genetic eff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424" y="3270234"/>
            <a:ext cx="5239952" cy="346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2F449E-611D-470B-96F6-8B4671B34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3C108B-C669-48E7-9939-44F8E80A2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4708" y="-124924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88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Radioactive sickne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00" y="1077363"/>
            <a:ext cx="5875009" cy="578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426" y="1077364"/>
            <a:ext cx="5854574" cy="5780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E73A07-6DA2-49E9-8B49-8901ED7D6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097647-9873-4BD1-A06E-128AF8B83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4708" y="-124924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26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20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b="1" dirty="0"/>
              <a:t>CONTROL OF RADIATION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37" y="1566250"/>
            <a:ext cx="11965663" cy="516952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lvl="0" algn="just"/>
            <a:r>
              <a:rPr lang="en-US" sz="2400" b="1" dirty="0">
                <a:solidFill>
                  <a:srgbClr val="FF0000"/>
                </a:solidFill>
              </a:rPr>
              <a:t>Monitoring and prevention of leakage </a:t>
            </a:r>
            <a:r>
              <a:rPr lang="en-US" sz="2400" b="1" dirty="0"/>
              <a:t>of radioactivity from natural and man-made sources. </a:t>
            </a:r>
          </a:p>
          <a:p>
            <a:pPr lvl="0" algn="just"/>
            <a:endParaRPr lang="en-US" sz="2400" b="1" dirty="0"/>
          </a:p>
          <a:p>
            <a:pPr lvl="0" algn="just"/>
            <a:r>
              <a:rPr lang="en-US" sz="2400" b="1" dirty="0">
                <a:solidFill>
                  <a:srgbClr val="FF0000"/>
                </a:solidFill>
              </a:rPr>
              <a:t>Care should be taken while handling </a:t>
            </a:r>
            <a:r>
              <a:rPr lang="en-US" sz="2400" b="1" dirty="0"/>
              <a:t>radioisotopes and managing the atomic power reactors.</a:t>
            </a:r>
          </a:p>
          <a:p>
            <a:pPr lvl="0" algn="just"/>
            <a:r>
              <a:rPr lang="en-US" sz="2400" b="1" dirty="0"/>
              <a:t> </a:t>
            </a:r>
          </a:p>
          <a:p>
            <a:pPr lvl="0" algn="just"/>
            <a:r>
              <a:rPr lang="en-US" sz="2400" b="1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disposal of radioactive wastes must be done under strict supervision </a:t>
            </a:r>
            <a:r>
              <a:rPr lang="en-US" sz="2400" b="1" dirty="0"/>
              <a:t>so that no leakages occur to contaminate food, water and air. </a:t>
            </a:r>
          </a:p>
          <a:p>
            <a:pPr lvl="0" algn="just"/>
            <a:endParaRPr lang="en-US" sz="2400" b="1" dirty="0"/>
          </a:p>
          <a:p>
            <a:pPr lvl="0" algn="just"/>
            <a:r>
              <a:rPr lang="en-US" sz="2400" b="1" dirty="0"/>
              <a:t>Nuclear explosion are carried in way that </a:t>
            </a:r>
            <a:r>
              <a:rPr lang="en-US" sz="2400" b="1" dirty="0">
                <a:solidFill>
                  <a:srgbClr val="FF0000"/>
                </a:solidFill>
              </a:rPr>
              <a:t>no scattering of radiation </a:t>
            </a:r>
            <a:r>
              <a:rPr lang="en-US" sz="2400" b="1" dirty="0"/>
              <a:t>is allowed to occur.</a:t>
            </a:r>
          </a:p>
          <a:p>
            <a:pPr lvl="0" algn="just"/>
            <a:endParaRPr lang="en-US" sz="2400" b="1" dirty="0"/>
          </a:p>
          <a:p>
            <a:pPr lvl="0" algn="just"/>
            <a:r>
              <a:rPr lang="en-US" sz="2400" b="1" dirty="0"/>
              <a:t> Radioactive sources should be </a:t>
            </a:r>
            <a:r>
              <a:rPr lang="en-US" sz="2400" b="1" dirty="0">
                <a:solidFill>
                  <a:srgbClr val="FF0000"/>
                </a:solidFill>
              </a:rPr>
              <a:t>shielded with the help of appropriate materials</a:t>
            </a:r>
            <a:r>
              <a:rPr lang="en-US" sz="2400" b="1" dirty="0"/>
              <a:t>. </a:t>
            </a:r>
          </a:p>
          <a:p>
            <a:pPr lvl="0" algn="just"/>
            <a:endParaRPr lang="en-US" sz="2400" b="1" dirty="0"/>
          </a:p>
          <a:p>
            <a:pPr lvl="0" algn="just"/>
            <a:endParaRPr lang="en-US" sz="2400" b="1" dirty="0"/>
          </a:p>
          <a:p>
            <a:pPr algn="just"/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511035-B715-4124-8953-ADA3CAF6E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2B808E-F9A3-4B9C-8C4F-E0ECA5540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708" y="-124924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6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513" y="1312752"/>
            <a:ext cx="11552222" cy="4864211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en-US" b="1" dirty="0"/>
              <a:t>The personnel engaged in radiation laboratories </a:t>
            </a:r>
            <a:r>
              <a:rPr lang="en-US" b="1" dirty="0">
                <a:solidFill>
                  <a:srgbClr val="FF0000"/>
                </a:solidFill>
              </a:rPr>
              <a:t>must use film badges or criticality lockets</a:t>
            </a:r>
            <a:r>
              <a:rPr lang="en-US" b="1" dirty="0"/>
              <a:t> to record exposure levels. </a:t>
            </a:r>
          </a:p>
          <a:p>
            <a:pPr lvl="0" algn="just"/>
            <a:endParaRPr lang="en-US" b="1" dirty="0"/>
          </a:p>
          <a:p>
            <a:pPr lvl="0" algn="just"/>
            <a:r>
              <a:rPr lang="en-US" b="1" dirty="0">
                <a:solidFill>
                  <a:srgbClr val="FF0000"/>
                </a:solidFill>
              </a:rPr>
              <a:t>Dose meters </a:t>
            </a:r>
            <a:r>
              <a:rPr lang="en-US" b="1" dirty="0"/>
              <a:t>can also be used to monitor exposures. </a:t>
            </a:r>
          </a:p>
          <a:p>
            <a:pPr lvl="0" algn="just"/>
            <a:endParaRPr lang="en-US" b="1" dirty="0"/>
          </a:p>
          <a:p>
            <a:pPr lvl="0" algn="just"/>
            <a:r>
              <a:rPr lang="en-US" b="1" dirty="0">
                <a:solidFill>
                  <a:srgbClr val="FF0000"/>
                </a:solidFill>
              </a:rPr>
              <a:t>Necessary protective clothing </a:t>
            </a:r>
            <a:r>
              <a:rPr lang="en-US" b="1" dirty="0"/>
              <a:t>can be used for preventing ill effects of radiation.</a:t>
            </a:r>
          </a:p>
          <a:p>
            <a:pPr lvl="0" algn="just"/>
            <a:endParaRPr lang="en-US" b="1" dirty="0"/>
          </a:p>
          <a:p>
            <a:pPr lvl="0" algn="just"/>
            <a:r>
              <a:rPr lang="en-US" b="1" dirty="0"/>
              <a:t>Recommendation of International atomic energy agency </a:t>
            </a:r>
            <a:r>
              <a:rPr lang="en-US" b="1" dirty="0">
                <a:solidFill>
                  <a:srgbClr val="FF0000"/>
                </a:solidFill>
              </a:rPr>
              <a:t>(IAEA), </a:t>
            </a:r>
            <a:r>
              <a:rPr lang="en-US" b="1" dirty="0"/>
              <a:t>International commission on radiological protection </a:t>
            </a:r>
            <a:r>
              <a:rPr lang="en-US" b="1" dirty="0">
                <a:solidFill>
                  <a:srgbClr val="FF0000"/>
                </a:solidFill>
              </a:rPr>
              <a:t>(ICRP) </a:t>
            </a:r>
            <a:r>
              <a:rPr lang="en-US" b="1" dirty="0"/>
              <a:t>and WHO should be taken into consideration. </a:t>
            </a:r>
          </a:p>
          <a:p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F6D2F9-BA8E-442F-81D5-C6EC46BFB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212093-F3AD-46E2-8144-9DCD53443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708" y="-124924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22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9" y="628085"/>
            <a:ext cx="4977739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protective device from radi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783" y="628084"/>
            <a:ext cx="646747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A3CD47-A524-4687-BCB1-5B3B726F7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F7C4BC-EE5C-4AE5-99EF-2818428FE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4708" y="-124924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50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D44553-C097-4321-A54B-7F5B5C63A6AF}"/>
              </a:ext>
            </a:extLst>
          </p:cNvPr>
          <p:cNvSpPr/>
          <p:nvPr/>
        </p:nvSpPr>
        <p:spPr>
          <a:xfrm>
            <a:off x="1762813" y="1647583"/>
            <a:ext cx="8248454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THANKS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F4F043-4DBA-4B57-A3B8-6A679C7E5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CA733F-79BF-43B2-8F71-C60099192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708" y="-124924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41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3184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b="1" dirty="0"/>
              <a:t>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64" y="1825624"/>
            <a:ext cx="11893236" cy="191345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1800" b="1" dirty="0"/>
              <a:t>Radiation refers to the process that is concerned with the passage of energy between places through space. </a:t>
            </a:r>
          </a:p>
          <a:p>
            <a:endParaRPr lang="en-US" sz="1800" b="1" dirty="0"/>
          </a:p>
          <a:p>
            <a:r>
              <a:rPr lang="en-US" sz="1800" b="1" dirty="0"/>
              <a:t>It is the radiation generated by sun that </a:t>
            </a:r>
            <a:r>
              <a:rPr lang="en-US" sz="1800" b="1" dirty="0">
                <a:solidFill>
                  <a:srgbClr val="FF0000"/>
                </a:solidFill>
              </a:rPr>
              <a:t>regulates the temperature of earth</a:t>
            </a:r>
            <a:r>
              <a:rPr lang="en-US" sz="1800" b="1" dirty="0"/>
              <a:t>. </a:t>
            </a:r>
          </a:p>
          <a:p>
            <a:endParaRPr lang="en-US" sz="1800" b="1" dirty="0"/>
          </a:p>
          <a:p>
            <a:r>
              <a:rPr lang="en-US" sz="1800" b="1" dirty="0"/>
              <a:t>CLASSIFICATION OF RADIATION:  ionizing or non-ionizing types. </a:t>
            </a:r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</p:txBody>
      </p:sp>
      <p:pic>
        <p:nvPicPr>
          <p:cNvPr id="5" name="Picture 2" descr="Image result for ionising and non ionising radiation pp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9" b="17996"/>
          <a:stretch/>
        </p:blipFill>
        <p:spPr bwMode="auto">
          <a:xfrm>
            <a:off x="1084082" y="3827283"/>
            <a:ext cx="9728461" cy="272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23F7AD-DD88-4322-86BD-BD24B5753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02B701-EF97-42EB-AEC6-0337A3F4D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869" y="0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16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13614" y="1059255"/>
            <a:ext cx="5181600" cy="4117282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1800" b="1" dirty="0"/>
              <a:t>Applied to radiation which </a:t>
            </a:r>
            <a:r>
              <a:rPr lang="en-US" sz="1800" b="1" dirty="0">
                <a:solidFill>
                  <a:srgbClr val="FF0000"/>
                </a:solidFill>
              </a:rPr>
              <a:t>has the ability to penetrate tissues and deposits its energy within them</a:t>
            </a:r>
            <a:r>
              <a:rPr lang="en-US" sz="1800" b="1" dirty="0"/>
              <a:t>. </a:t>
            </a:r>
          </a:p>
          <a:p>
            <a:pPr algn="just"/>
            <a:endParaRPr lang="en-US" sz="1800" b="1" dirty="0"/>
          </a:p>
          <a:p>
            <a:pPr algn="just"/>
            <a:r>
              <a:rPr lang="en-US" sz="1800" b="1" dirty="0"/>
              <a:t>Ionizing radiation (very high energy) is represented by </a:t>
            </a:r>
            <a:r>
              <a:rPr lang="en-US" sz="1800" b="1" dirty="0">
                <a:solidFill>
                  <a:srgbClr val="FF0000"/>
                </a:solidFill>
              </a:rPr>
              <a:t>alpha and beta particles and gamma rays</a:t>
            </a:r>
            <a:r>
              <a:rPr lang="en-US" sz="1800" b="1" dirty="0"/>
              <a:t> and is associated with ionization of molecules (atoms). </a:t>
            </a:r>
          </a:p>
          <a:p>
            <a:pPr algn="just"/>
            <a:endParaRPr lang="en-US" sz="1800" b="1" dirty="0"/>
          </a:p>
          <a:p>
            <a:pPr algn="just"/>
            <a:r>
              <a:rPr lang="en-US" sz="1800" b="1" dirty="0"/>
              <a:t>This form is an </a:t>
            </a:r>
            <a:r>
              <a:rPr lang="en-US" sz="1800" b="1" dirty="0">
                <a:solidFill>
                  <a:srgbClr val="FF0000"/>
                </a:solidFill>
              </a:rPr>
              <a:t>important source of environmental pollution. </a:t>
            </a:r>
          </a:p>
          <a:p>
            <a:pPr algn="just"/>
            <a:endParaRPr lang="en-US" sz="1800" b="1" dirty="0"/>
          </a:p>
          <a:p>
            <a:pPr algn="just"/>
            <a:r>
              <a:rPr lang="en-US" sz="1800" b="1" dirty="0"/>
              <a:t>Ionizing radiation (radio isotopes) is produced from </a:t>
            </a:r>
            <a:r>
              <a:rPr lang="en-US" sz="1800" b="1" dirty="0">
                <a:solidFill>
                  <a:srgbClr val="FF0000"/>
                </a:solidFill>
              </a:rPr>
              <a:t>materials on lithosphere</a:t>
            </a:r>
            <a:r>
              <a:rPr lang="en-US" sz="1800" b="1" dirty="0"/>
              <a:t>. </a:t>
            </a:r>
          </a:p>
          <a:p>
            <a:pPr algn="just"/>
            <a:endParaRPr lang="en-US" sz="1800" b="1" dirty="0"/>
          </a:p>
          <a:p>
            <a:pPr algn="just"/>
            <a:r>
              <a:rPr lang="en-US" sz="1800" b="1" dirty="0"/>
              <a:t>This can also be </a:t>
            </a:r>
            <a:r>
              <a:rPr lang="en-US" sz="1800" b="1" dirty="0">
                <a:solidFill>
                  <a:srgbClr val="FF0000"/>
                </a:solidFill>
              </a:rPr>
              <a:t>obtained directly from space. </a:t>
            </a:r>
          </a:p>
          <a:p>
            <a:pPr algn="just"/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38187" y="1059255"/>
            <a:ext cx="5181600" cy="4084500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endParaRPr lang="en-US" sz="1800" b="1" dirty="0"/>
          </a:p>
          <a:p>
            <a:r>
              <a:rPr lang="en-US" sz="1800" b="1" dirty="0"/>
              <a:t>Can </a:t>
            </a:r>
            <a:r>
              <a:rPr lang="en-US" sz="1800" b="1" dirty="0">
                <a:solidFill>
                  <a:srgbClr val="FF0000"/>
                </a:solidFill>
              </a:rPr>
              <a:t>cause superficial damage/injuries to living cells</a:t>
            </a:r>
            <a:r>
              <a:rPr lang="en-US" sz="1800" b="1" dirty="0"/>
              <a:t>. </a:t>
            </a:r>
          </a:p>
          <a:p>
            <a:endParaRPr lang="en-US" sz="1800" b="1" dirty="0"/>
          </a:p>
          <a:p>
            <a:r>
              <a:rPr lang="en-US" sz="1800" b="1" dirty="0"/>
              <a:t>The microbes can also be effectively inactivated by the use of non- ionizing radiation like </a:t>
            </a:r>
            <a:r>
              <a:rPr lang="en-US" sz="1800" b="1" dirty="0">
                <a:solidFill>
                  <a:srgbClr val="FF0000"/>
                </a:solidFill>
              </a:rPr>
              <a:t>ultraviolet rays</a:t>
            </a:r>
            <a:r>
              <a:rPr lang="en-US" sz="1800" b="1" dirty="0"/>
              <a:t>.  </a:t>
            </a:r>
          </a:p>
          <a:p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2381852" y="662066"/>
            <a:ext cx="203773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Ionizing radiation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186203" y="662066"/>
            <a:ext cx="437171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Non-ionizing radiation (solar radiation) </a:t>
            </a:r>
          </a:p>
        </p:txBody>
      </p:sp>
      <p:pic>
        <p:nvPicPr>
          <p:cNvPr id="1026" name="Picture 2" descr="Image result for ionising and non ionising rad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136" y="5143755"/>
            <a:ext cx="12326136" cy="185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1FA599-3333-44C0-A033-8B58D544D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1881CC-0500-486D-A719-9E76DC3DE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869" y="0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60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7" y="812415"/>
            <a:ext cx="5157787" cy="366911"/>
          </a:xfrm>
          <a:solidFill>
            <a:schemeClr val="bg1">
              <a:lumMod val="85000"/>
            </a:schemeClr>
          </a:solidFill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Electromagnetic radiations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7" y="1237927"/>
            <a:ext cx="5157787" cy="2449208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/>
              <a:t> This is emitted in the sunlight.</a:t>
            </a:r>
          </a:p>
          <a:p>
            <a:pPr algn="just"/>
            <a:endParaRPr lang="en-US" dirty="0"/>
          </a:p>
          <a:p>
            <a:pPr algn="just"/>
            <a:r>
              <a:rPr lang="en-US" dirty="0">
                <a:solidFill>
                  <a:srgbClr val="FF0000"/>
                </a:solidFill>
              </a:rPr>
              <a:t>Ultraviolet, infrared, gamma and x-rays, and micro (radio) waves</a:t>
            </a:r>
            <a:r>
              <a:rPr lang="en-US" dirty="0"/>
              <a:t> are well known forms of electromagnetic radiation. </a:t>
            </a:r>
          </a:p>
          <a:p>
            <a:pPr algn="just"/>
            <a:endParaRPr lang="en-US" dirty="0"/>
          </a:p>
          <a:p>
            <a:pPr algn="just"/>
            <a:r>
              <a:rPr lang="en-US" dirty="0">
                <a:solidFill>
                  <a:srgbClr val="FF0000"/>
                </a:solidFill>
              </a:rPr>
              <a:t>Ultraviolet rays </a:t>
            </a:r>
            <a:r>
              <a:rPr lang="en-US" dirty="0"/>
              <a:t>generated by the sun cast a lasting effect on the living matter. </a:t>
            </a:r>
          </a:p>
          <a:p>
            <a:pPr algn="just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99360" y="847766"/>
            <a:ext cx="5183188" cy="333934"/>
          </a:xfrm>
          <a:solidFill>
            <a:schemeClr val="bg1">
              <a:lumMod val="85000"/>
            </a:schemeClr>
          </a:solidFill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Particulate or corpuscular radiations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275895" y="1271764"/>
            <a:ext cx="5183188" cy="244920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000" dirty="0"/>
              <a:t>Produced by the release of the components electron (</a:t>
            </a:r>
            <a:r>
              <a:rPr lang="en-US" sz="2000" dirty="0">
                <a:solidFill>
                  <a:srgbClr val="FF0000"/>
                </a:solidFill>
              </a:rPr>
              <a:t>alpha &amp; beta particles), proton and neutron </a:t>
            </a:r>
            <a:r>
              <a:rPr lang="en-US" sz="2000" dirty="0"/>
              <a:t>of an atom from a radioactive substance.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The radioactive particles can be of alpha, beta, neutron, proton and cosmic types. </a:t>
            </a:r>
          </a:p>
          <a:p>
            <a:pPr algn="just"/>
            <a:endParaRPr lang="en-US" sz="2000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1" y="3720974"/>
            <a:ext cx="6019787" cy="313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12745" y="63374"/>
            <a:ext cx="5640308" cy="570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Ionizing radiation</a:t>
            </a:r>
          </a:p>
        </p:txBody>
      </p:sp>
      <p:pic>
        <p:nvPicPr>
          <p:cNvPr id="4" name="Picture 2" descr="Image result for Particulate or corpuscular radi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553" y="3787790"/>
            <a:ext cx="5715000" cy="307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25BFF2-0283-49E9-BAFB-91462B10E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A3172E-5F99-4F53-BEFB-C07681A28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4708" y="-124924"/>
            <a:ext cx="1428750" cy="103139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2BE9BB5-D8ED-484D-9636-6D62FC80DFF8}"/>
              </a:ext>
            </a:extLst>
          </p:cNvPr>
          <p:cNvSpPr txBox="1">
            <a:spLocks/>
          </p:cNvSpPr>
          <p:nvPr/>
        </p:nvSpPr>
        <p:spPr>
          <a:xfrm>
            <a:off x="864590" y="1237927"/>
            <a:ext cx="5157787" cy="244920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 This is emitted in the sunlight.</a:t>
            </a:r>
          </a:p>
          <a:p>
            <a:pPr algn="just"/>
            <a:endParaRPr lang="en-US" dirty="0"/>
          </a:p>
          <a:p>
            <a:pPr algn="just"/>
            <a:r>
              <a:rPr lang="en-US" dirty="0">
                <a:solidFill>
                  <a:srgbClr val="FF0000"/>
                </a:solidFill>
              </a:rPr>
              <a:t>Ultraviolet, infrared, gamma and x-rays, and micro (radio) waves</a:t>
            </a:r>
            <a:r>
              <a:rPr lang="en-US" dirty="0"/>
              <a:t> are well known forms of electromagnetic radiation. </a:t>
            </a:r>
          </a:p>
          <a:p>
            <a:pPr algn="just"/>
            <a:endParaRPr lang="en-US" dirty="0"/>
          </a:p>
          <a:p>
            <a:pPr algn="just"/>
            <a:r>
              <a:rPr lang="en-US" dirty="0">
                <a:solidFill>
                  <a:srgbClr val="FF0000"/>
                </a:solidFill>
              </a:rPr>
              <a:t>Ultraviolet rays </a:t>
            </a:r>
            <a:r>
              <a:rPr lang="en-US" dirty="0"/>
              <a:t>generated by the sun cast a lasting effect on the living matter. </a:t>
            </a:r>
          </a:p>
          <a:p>
            <a:pPr algn="just"/>
            <a:endParaRPr lang="en-US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629E6424-4E17-4264-ADD3-4D532F7E8115}"/>
              </a:ext>
            </a:extLst>
          </p:cNvPr>
          <p:cNvSpPr txBox="1">
            <a:spLocks/>
          </p:cNvSpPr>
          <p:nvPr/>
        </p:nvSpPr>
        <p:spPr>
          <a:xfrm>
            <a:off x="6300698" y="1271764"/>
            <a:ext cx="5183188" cy="244920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/>
              <a:t>Produced by the release of the components electron (</a:t>
            </a:r>
            <a:r>
              <a:rPr lang="en-US" sz="2000" dirty="0">
                <a:solidFill>
                  <a:srgbClr val="FF0000"/>
                </a:solidFill>
              </a:rPr>
              <a:t>alpha &amp; beta particles), proton and neutron </a:t>
            </a:r>
            <a:r>
              <a:rPr lang="en-US" sz="2000" dirty="0"/>
              <a:t>of an atom from a radioactive substance.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The radioactive particles can be of alpha, beta, neutron, proton and cosmic types. </a:t>
            </a:r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3876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16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SOURCES OF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755" y="1027907"/>
            <a:ext cx="11938728" cy="1199245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rgbClr val="FF0000"/>
                </a:solidFill>
              </a:rPr>
              <a:t>Natural sources:</a:t>
            </a:r>
            <a:endParaRPr lang="en-US" sz="2400" b="1" dirty="0">
              <a:solidFill>
                <a:srgbClr val="FF0000"/>
              </a:solidFill>
            </a:endParaRPr>
          </a:p>
          <a:p>
            <a:pPr lvl="0" algn="just"/>
            <a:r>
              <a:rPr lang="en-US" b="1" dirty="0">
                <a:solidFill>
                  <a:srgbClr val="FF0000"/>
                </a:solidFill>
              </a:rPr>
              <a:t>Cosmic rays</a:t>
            </a:r>
            <a:r>
              <a:rPr lang="en-US" b="1" dirty="0"/>
              <a:t>: It originates in outer space &amp; weakened as they pass through the atmosphere.</a:t>
            </a:r>
            <a:endParaRPr lang="en-US" sz="2400" b="1" dirty="0"/>
          </a:p>
          <a:p>
            <a:pPr lvl="0" algn="just"/>
            <a:endParaRPr lang="en-US" b="1" dirty="0"/>
          </a:p>
          <a:p>
            <a:pPr algn="just"/>
            <a:endParaRPr lang="en-US" b="1" dirty="0"/>
          </a:p>
        </p:txBody>
      </p:sp>
      <p:pic>
        <p:nvPicPr>
          <p:cNvPr id="3074" name="Picture 2" descr="Image result for cosmic ra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44" y="2408223"/>
            <a:ext cx="10963746" cy="424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4B6CB0-12D9-40AF-B4E8-7CDB7C03B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2730D6-74C0-4FEC-A808-5C64EE9FC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4708" y="-124924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76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56" y="1032095"/>
            <a:ext cx="5722856" cy="5154294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en-US" b="1" dirty="0">
                <a:solidFill>
                  <a:srgbClr val="FF0000"/>
                </a:solidFill>
              </a:rPr>
              <a:t>Environmental: </a:t>
            </a:r>
            <a:endParaRPr lang="en-US" sz="2400" b="1" dirty="0">
              <a:solidFill>
                <a:srgbClr val="FF0000"/>
              </a:solidFill>
            </a:endParaRPr>
          </a:p>
          <a:p>
            <a:pPr lvl="0" algn="just"/>
            <a:r>
              <a:rPr lang="en-US" b="1" dirty="0">
                <a:solidFill>
                  <a:srgbClr val="FF0000"/>
                </a:solidFill>
              </a:rPr>
              <a:t>Terrestrial radiation</a:t>
            </a:r>
            <a:r>
              <a:rPr lang="en-US" b="1" dirty="0"/>
              <a:t>: </a:t>
            </a:r>
          </a:p>
          <a:p>
            <a:pPr marL="0" lvl="0" indent="0" algn="just">
              <a:buNone/>
            </a:pPr>
            <a:r>
              <a:rPr lang="en-US" b="1" dirty="0"/>
              <a:t>	Radioactive elements </a:t>
            </a:r>
            <a:r>
              <a:rPr lang="en-US" b="1" dirty="0">
                <a:solidFill>
                  <a:srgbClr val="FF0000"/>
                </a:solidFill>
              </a:rPr>
              <a:t>present in man’s environment </a:t>
            </a:r>
            <a:r>
              <a:rPr lang="en-US" b="1" dirty="0"/>
              <a:t>(soil, rock &amp; buildings) are </a:t>
            </a:r>
            <a:r>
              <a:rPr lang="en-US" b="1" dirty="0">
                <a:solidFill>
                  <a:srgbClr val="FF0000"/>
                </a:solidFill>
              </a:rPr>
              <a:t>thorium, Uranium, radium and isotopes of potassium (k</a:t>
            </a:r>
            <a:r>
              <a:rPr lang="en-US" b="1" baseline="-25000" dirty="0">
                <a:solidFill>
                  <a:srgbClr val="FF0000"/>
                </a:solidFill>
              </a:rPr>
              <a:t>40</a:t>
            </a:r>
            <a:r>
              <a:rPr lang="en-US" b="1" dirty="0">
                <a:solidFill>
                  <a:srgbClr val="FF0000"/>
                </a:solidFill>
              </a:rPr>
              <a:t>).</a:t>
            </a:r>
          </a:p>
          <a:p>
            <a:pPr lvl="0" algn="just"/>
            <a:endParaRPr lang="en-US" b="1" dirty="0">
              <a:solidFill>
                <a:srgbClr val="FF0000"/>
              </a:solidFill>
            </a:endParaRPr>
          </a:p>
          <a:p>
            <a:pPr lvl="0" algn="just"/>
            <a:r>
              <a:rPr lang="en-US" b="1" dirty="0">
                <a:solidFill>
                  <a:srgbClr val="FF0000"/>
                </a:solidFill>
              </a:rPr>
              <a:t>Atmospheric radiation</a:t>
            </a:r>
            <a:r>
              <a:rPr lang="en-US" b="1" dirty="0"/>
              <a:t>: </a:t>
            </a:r>
          </a:p>
          <a:p>
            <a:pPr marL="0" lvl="0" indent="0" algn="just">
              <a:buNone/>
            </a:pPr>
            <a:r>
              <a:rPr lang="en-US" b="1" dirty="0"/>
              <a:t>	</a:t>
            </a:r>
            <a:r>
              <a:rPr lang="en-US" b="1" dirty="0">
                <a:solidFill>
                  <a:srgbClr val="FF0000"/>
                </a:solidFill>
              </a:rPr>
              <a:t>Radon and thoron </a:t>
            </a:r>
            <a:r>
              <a:rPr lang="en-US" b="1" dirty="0"/>
              <a:t>are considered as major pollutants of the atmosphere.</a:t>
            </a:r>
            <a:endParaRPr lang="en-US" sz="1800" b="1" dirty="0"/>
          </a:p>
          <a:p>
            <a:pPr algn="just"/>
            <a:endParaRPr lang="en-US" b="1" dirty="0"/>
          </a:p>
        </p:txBody>
      </p:sp>
      <p:pic>
        <p:nvPicPr>
          <p:cNvPr id="4098" name="Picture 2" descr="Image result for Terrestrial rad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305" y="1032095"/>
            <a:ext cx="5829300" cy="515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5C858C-66A0-4B25-B8C3-2E2669B1E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44DDCB-8167-4A9B-B0B2-3CFFB00DB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4708" y="-124924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3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Internal radi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08" y="2460232"/>
            <a:ext cx="11199136" cy="416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1588" y="1025695"/>
            <a:ext cx="11340756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radiation: </a:t>
            </a:r>
          </a:p>
          <a:p>
            <a:pPr lvl="0"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Radioactive matter stored in the body tissues such as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Uranium, thorium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related substances,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Isotopes of potassium (K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strontium (Sr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carbon (C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C782B9-B6AF-461C-834A-993A0BE62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D75ACF-A05B-4D2D-AF72-FED8A4110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4708" y="-124924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9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97" y="1144429"/>
            <a:ext cx="11927186" cy="253814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b="1" dirty="0">
                <a:solidFill>
                  <a:srgbClr val="FF0000"/>
                </a:solidFill>
              </a:rPr>
              <a:t>Man-made or artificial sources: </a:t>
            </a:r>
          </a:p>
          <a:p>
            <a:pPr lvl="1" algn="just"/>
            <a:r>
              <a:rPr lang="en-US" sz="2000" b="1" dirty="0"/>
              <a:t>X rays: Medical and dental X-ray.</a:t>
            </a:r>
          </a:p>
          <a:p>
            <a:pPr lvl="1" algn="just"/>
            <a:r>
              <a:rPr lang="en-US" sz="2000" b="1" dirty="0">
                <a:solidFill>
                  <a:srgbClr val="FF0000"/>
                </a:solidFill>
              </a:rPr>
              <a:t>Radioactive fallout</a:t>
            </a:r>
            <a:r>
              <a:rPr lang="en-US" sz="2000" b="1" dirty="0"/>
              <a:t>: Nuclear explosion release a tremendous amount of energy in the form of heat, light, ionizing radiation and many radioactive substances such as </a:t>
            </a:r>
            <a:r>
              <a:rPr lang="en-US" sz="2000" b="1" dirty="0">
                <a:solidFill>
                  <a:srgbClr val="FF0000"/>
                </a:solidFill>
              </a:rPr>
              <a:t>isotopes of carbon (C</a:t>
            </a:r>
            <a:r>
              <a:rPr lang="en-US" sz="2000" b="1" baseline="-25000" dirty="0">
                <a:solidFill>
                  <a:srgbClr val="FF0000"/>
                </a:solidFill>
              </a:rPr>
              <a:t>14</a:t>
            </a:r>
            <a:r>
              <a:rPr lang="en-US" sz="2000" b="1" dirty="0">
                <a:solidFill>
                  <a:srgbClr val="FF0000"/>
                </a:solidFill>
              </a:rPr>
              <a:t>), strontium (Sr</a:t>
            </a:r>
            <a:r>
              <a:rPr lang="en-US" sz="2000" b="1" baseline="-25000" dirty="0">
                <a:solidFill>
                  <a:srgbClr val="FF0000"/>
                </a:solidFill>
              </a:rPr>
              <a:t>90</a:t>
            </a:r>
            <a:r>
              <a:rPr lang="en-US" sz="2000" b="1" dirty="0">
                <a:solidFill>
                  <a:srgbClr val="FF0000"/>
                </a:solidFill>
              </a:rPr>
              <a:t>), iodine (I</a:t>
            </a:r>
            <a:r>
              <a:rPr lang="en-US" sz="2000" b="1" baseline="-25000" dirty="0">
                <a:solidFill>
                  <a:srgbClr val="FF0000"/>
                </a:solidFill>
              </a:rPr>
              <a:t>131</a:t>
            </a:r>
            <a:r>
              <a:rPr lang="en-US" sz="2000" b="1" dirty="0">
                <a:solidFill>
                  <a:srgbClr val="FF0000"/>
                </a:solidFill>
              </a:rPr>
              <a:t>) and cesium (Cs</a:t>
            </a:r>
            <a:r>
              <a:rPr lang="en-US" sz="2000" b="1" baseline="-25000" dirty="0">
                <a:solidFill>
                  <a:srgbClr val="FF0000"/>
                </a:solidFill>
              </a:rPr>
              <a:t>137</a:t>
            </a:r>
            <a:r>
              <a:rPr lang="en-US" sz="2000" b="1" dirty="0">
                <a:solidFill>
                  <a:srgbClr val="FF0000"/>
                </a:solidFill>
              </a:rPr>
              <a:t>).</a:t>
            </a:r>
          </a:p>
          <a:p>
            <a:pPr lvl="1" algn="just"/>
            <a:r>
              <a:rPr lang="en-US" sz="2000" b="1" dirty="0"/>
              <a:t>The half life of Sr</a:t>
            </a:r>
            <a:r>
              <a:rPr lang="en-US" sz="2000" b="1" baseline="-25000" dirty="0"/>
              <a:t>90</a:t>
            </a:r>
            <a:r>
              <a:rPr lang="en-US" sz="2000" b="1" dirty="0"/>
              <a:t> and Cs</a:t>
            </a:r>
            <a:r>
              <a:rPr lang="en-US" sz="2000" b="1" baseline="-25000" dirty="0"/>
              <a:t>137 </a:t>
            </a:r>
            <a:r>
              <a:rPr lang="en-US" sz="2000" b="1" dirty="0"/>
              <a:t>are 28 year and 30 years respectively and also liberated in large amount.</a:t>
            </a:r>
          </a:p>
          <a:p>
            <a:pPr lvl="1" algn="just"/>
            <a:r>
              <a:rPr lang="en-US" sz="2000" b="1" dirty="0">
                <a:solidFill>
                  <a:srgbClr val="FF0000"/>
                </a:solidFill>
              </a:rPr>
              <a:t>Miscellaneous</a:t>
            </a:r>
            <a:r>
              <a:rPr lang="en-US" sz="2000" b="1" dirty="0"/>
              <a:t>: some every day appliances such as TV set and luminous wrist watches are radioactive. </a:t>
            </a:r>
          </a:p>
          <a:p>
            <a:pPr algn="just"/>
            <a:endParaRPr lang="en-US" sz="2000" b="1" dirty="0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855" y="3759263"/>
            <a:ext cx="4109137" cy="309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X-Ray Machines For S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9262"/>
            <a:ext cx="4665855" cy="309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5236" y="3759262"/>
            <a:ext cx="3183047" cy="30220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FA0E71-D96A-485D-AD06-A1EB36C8B0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7A00C2-647A-431F-A8BF-8182DE954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4708" y="-124924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4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5526"/>
            <a:ext cx="10515600" cy="676024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RADIATION UNITS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497" y="1825625"/>
            <a:ext cx="11938503" cy="472003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Radiation can be expressed in various units. </a:t>
            </a:r>
          </a:p>
          <a:p>
            <a:endParaRPr lang="en-US" b="1" dirty="0"/>
          </a:p>
          <a:p>
            <a:r>
              <a:rPr lang="en-US" b="1" dirty="0"/>
              <a:t>A </a:t>
            </a:r>
            <a:r>
              <a:rPr lang="en-US" b="1" dirty="0">
                <a:solidFill>
                  <a:srgbClr val="FF0000"/>
                </a:solidFill>
              </a:rPr>
              <a:t>curie</a:t>
            </a:r>
            <a:r>
              <a:rPr lang="en-US" b="1" dirty="0"/>
              <a:t> is a unit of decay which refers to 37 billion atoms decaying per second.</a:t>
            </a:r>
          </a:p>
          <a:p>
            <a:endParaRPr lang="en-US" b="1" dirty="0"/>
          </a:p>
          <a:p>
            <a:r>
              <a:rPr lang="en-US" b="1" dirty="0"/>
              <a:t>The </a:t>
            </a:r>
            <a:r>
              <a:rPr lang="en-US" b="1" dirty="0">
                <a:solidFill>
                  <a:srgbClr val="FF0000"/>
                </a:solidFill>
              </a:rPr>
              <a:t>impact of radioactivity </a:t>
            </a:r>
            <a:r>
              <a:rPr lang="en-US" b="1" dirty="0"/>
              <a:t>is measured in what has been termed a </a:t>
            </a:r>
            <a:r>
              <a:rPr lang="en-US" b="1" dirty="0">
                <a:solidFill>
                  <a:srgbClr val="FF0000"/>
                </a:solidFill>
              </a:rPr>
              <a:t>dose</a:t>
            </a:r>
            <a:r>
              <a:rPr lang="en-US" b="1" dirty="0"/>
              <a:t>.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Rad</a:t>
            </a:r>
            <a:r>
              <a:rPr lang="en-US" b="1" dirty="0"/>
              <a:t> (radiation absorbed dose) refers to the energy received per unit of material exposed.</a:t>
            </a:r>
          </a:p>
          <a:p>
            <a:endParaRPr lang="en-US" b="1" dirty="0"/>
          </a:p>
          <a:p>
            <a:r>
              <a:rPr lang="en-US" b="1" dirty="0"/>
              <a:t>100 erg/gram is equivalent to one rad. </a:t>
            </a:r>
          </a:p>
          <a:p>
            <a:endParaRPr lang="en-US" b="1" dirty="0"/>
          </a:p>
          <a:p>
            <a:r>
              <a:rPr lang="en-US" b="1" dirty="0"/>
              <a:t>The effect of radiation on biological materials is measured in </a:t>
            </a:r>
            <a:r>
              <a:rPr lang="en-US" b="1" dirty="0">
                <a:solidFill>
                  <a:srgbClr val="FF0000"/>
                </a:solidFill>
              </a:rPr>
              <a:t>rem</a:t>
            </a:r>
            <a:r>
              <a:rPr lang="en-US" b="1" dirty="0"/>
              <a:t> (Roentgen equivalent man).</a:t>
            </a:r>
          </a:p>
          <a:p>
            <a:endParaRPr lang="en-US" b="1" dirty="0"/>
          </a:p>
          <a:p>
            <a:r>
              <a:rPr lang="en-US" b="1" dirty="0"/>
              <a:t> Radiologists frequently use the </a:t>
            </a:r>
            <a:r>
              <a:rPr lang="en-US" b="1" dirty="0">
                <a:solidFill>
                  <a:srgbClr val="FF0000"/>
                </a:solidFill>
              </a:rPr>
              <a:t>unit R (Roentgen) </a:t>
            </a:r>
            <a:r>
              <a:rPr lang="en-US" b="1" dirty="0"/>
              <a:t>while conducting x-ray examination.</a:t>
            </a:r>
          </a:p>
          <a:p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A11B05-A2B7-4E80-ACA1-D032D3E68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071682-B234-4AE4-8D71-76D32E12E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708" y="-124924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14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875</Words>
  <Application>Microsoft Office PowerPoint</Application>
  <PresentationFormat>Widescreen</PresentationFormat>
  <Paragraphs>108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 Theme</vt:lpstr>
      <vt:lpstr>RADIATION POLLUTION </vt:lpstr>
      <vt:lpstr>RADIATION</vt:lpstr>
      <vt:lpstr>PowerPoint Presentation</vt:lpstr>
      <vt:lpstr>PowerPoint Presentation</vt:lpstr>
      <vt:lpstr>SOURCES OF RADIATION</vt:lpstr>
      <vt:lpstr>PowerPoint Presentation</vt:lpstr>
      <vt:lpstr>PowerPoint Presentation</vt:lpstr>
      <vt:lpstr>PowerPoint Presentation</vt:lpstr>
      <vt:lpstr>RADIATION UNITS </vt:lpstr>
      <vt:lpstr>BIOLOGICAL EFFECTS OF RADIATION</vt:lpstr>
      <vt:lpstr>PowerPoint Presentation</vt:lpstr>
      <vt:lpstr>CONTROL OF RADIATION HAZARDS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dranjayvet@gmail.com</dc:creator>
  <cp:lastModifiedBy>dranjayvet@gmail.com</cp:lastModifiedBy>
  <cp:revision>25</cp:revision>
  <dcterms:created xsi:type="dcterms:W3CDTF">2019-09-21T04:30:08Z</dcterms:created>
  <dcterms:modified xsi:type="dcterms:W3CDTF">2020-05-17T07:05:20Z</dcterms:modified>
</cp:coreProperties>
</file>